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77" r:id="rId6"/>
    <p:sldId id="279" r:id="rId7"/>
    <p:sldId id="276" r:id="rId8"/>
    <p:sldId id="280" r:id="rId9"/>
    <p:sldId id="262" r:id="rId10"/>
    <p:sldId id="278" r:id="rId11"/>
    <p:sldId id="282" r:id="rId12"/>
    <p:sldId id="284" r:id="rId13"/>
    <p:sldId id="285" r:id="rId14"/>
    <p:sldId id="265" r:id="rId15"/>
    <p:sldId id="273" r:id="rId16"/>
    <p:sldId id="275" r:id="rId17"/>
    <p:sldId id="268" r:id="rId18"/>
    <p:sldId id="267" r:id="rId19"/>
    <p:sldId id="274" r:id="rId20"/>
    <p:sldId id="270" r:id="rId21"/>
    <p:sldId id="271" r:id="rId22"/>
  </p:sldIdLst>
  <p:sldSz cx="12192000" cy="6858000"/>
  <p:notesSz cx="6858000" cy="9144000"/>
  <p:embeddedFontLst>
    <p:embeddedFont>
      <p:font typeface="Cambria Math" panose="02040503050406030204" pitchFamily="18" charset="0"/>
      <p:regular r:id="rId24"/>
    </p:embeddedFont>
    <p:embeddedFont>
      <p:font typeface="Candara" panose="020E0502030303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7E7"/>
    <a:srgbClr val="FF2C5A"/>
    <a:srgbClr val="FF76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55"/>
    <p:restoredTop sz="80732"/>
  </p:normalViewPr>
  <p:slideViewPr>
    <p:cSldViewPr snapToGrid="0">
      <p:cViewPr>
        <p:scale>
          <a:sx n="72" d="100"/>
          <a:sy n="72" d="100"/>
        </p:scale>
        <p:origin x="520"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69529-9877-6F48-8CA1-65625AABBD6A}" type="datetimeFigureOut">
              <a:rPr lang="en-US" smtClean="0"/>
              <a:t>12/9/25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DCE83-FC53-BD40-9964-AEF35E8658D2}" type="slidenum">
              <a:rPr lang="en-US" smtClean="0"/>
              <a:t>‹#›</a:t>
            </a:fld>
            <a:endParaRPr lang="en-US"/>
          </a:p>
        </p:txBody>
      </p:sp>
    </p:spTree>
    <p:extLst>
      <p:ext uri="{BB962C8B-B14F-4D97-AF65-F5344CB8AC3E}">
        <p14:creationId xmlns:p14="http://schemas.microsoft.com/office/powerpoint/2010/main" val="217828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First, let me introduce the settings of anonymous tokens.</a:t>
            </a:r>
          </a:p>
          <a:p>
            <a:pPr marL="228600" indent="-228600">
              <a:buAutoNum type="arabicPeriod"/>
            </a:pPr>
            <a:r>
              <a:rPr lang="en-US" dirty="0"/>
              <a:t>Here we have an issuer, user, verifier. The issuer has their own secret and public keys. We denote the user identity with some </a:t>
            </a:r>
            <a:r>
              <a:rPr lang="en-US" dirty="0" err="1"/>
              <a:t>pk_U</a:t>
            </a:r>
            <a:endParaRPr lang="en-US" dirty="0"/>
          </a:p>
          <a:p>
            <a:pPr marL="228600" indent="-228600">
              <a:buAutoNum type="arabicPeriod"/>
            </a:pPr>
            <a:r>
              <a:rPr lang="en-US" dirty="0"/>
              <a:t>The user interacts with the issuer to obtain token generator bound to the user identity. </a:t>
            </a:r>
          </a:p>
          <a:p>
            <a:pPr marL="228600" indent="-228600">
              <a:buAutoNum type="arabicPeriod"/>
            </a:pPr>
            <a:r>
              <a:rPr lang="en-US" dirty="0"/>
              <a:t>The user wants to access some service provided by the verifier. The verifier will ask the users to authenticate themselves to be authorized by the issuer. The user then generates a token (which also contains a serial number) and send them to the verifier.</a:t>
            </a:r>
          </a:p>
          <a:p>
            <a:pPr marL="228600" indent="-228600">
              <a:buAutoNum type="arabicPeriod"/>
            </a:pPr>
            <a:r>
              <a:rPr lang="en-US" dirty="0"/>
              <a:t>We also require anonymity to hold, meaning even if the issuer and verifier collude, they cannot link the user’s activity.</a:t>
            </a:r>
          </a:p>
          <a:p>
            <a:pPr marL="228600" indent="-228600">
              <a:buAutoNum type="arabicPeriod"/>
            </a:pPr>
            <a:r>
              <a:rPr lang="en-US" dirty="0"/>
              <a:t>An example of this primitive is the Privacy pass protocol which is used to bypass captchas in browsers. </a:t>
            </a:r>
          </a:p>
          <a:p>
            <a:endParaRPr lang="en-US" dirty="0"/>
          </a:p>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2</a:t>
            </a:fld>
            <a:endParaRPr lang="en-US"/>
          </a:p>
        </p:txBody>
      </p:sp>
    </p:spTree>
    <p:extLst>
      <p:ext uri="{BB962C8B-B14F-4D97-AF65-F5344CB8AC3E}">
        <p14:creationId xmlns:p14="http://schemas.microsoft.com/office/powerpoint/2010/main" val="1583782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0B66E-3F14-C2E2-3C54-644F609DC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D747D-2936-9661-A69B-61ABEC69F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46A4F-0C20-A6D0-A6AD-9A612B16DA50}"/>
              </a:ext>
            </a:extLst>
          </p:cNvPr>
          <p:cNvSpPr>
            <a:spLocks noGrp="1"/>
          </p:cNvSpPr>
          <p:nvPr>
            <p:ph type="body" idx="1"/>
          </p:nvPr>
        </p:nvSpPr>
        <p:spPr/>
        <p:txBody>
          <a:bodyPr/>
          <a:lstStyle/>
          <a:p>
            <a:r>
              <a:rPr lang="en-US" dirty="0"/>
              <a:t>Here is how we define anonymity</a:t>
            </a:r>
          </a:p>
          <a:p>
            <a:endParaRPr lang="en-US" dirty="0"/>
          </a:p>
          <a:p>
            <a:r>
              <a:rPr lang="en-US" dirty="0"/>
              <a:t>1. We have unbounded adversary acting as the issuer</a:t>
            </a:r>
          </a:p>
          <a:p>
            <a:r>
              <a:rPr lang="en-US" dirty="0"/>
              <a:t>2. it is given a CRS and can pick a malicious public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A’s goal is to guess which world (real, simulated) it is in correctly. To do so, it has access to the following oracles</a:t>
            </a:r>
          </a:p>
          <a:p>
            <a:r>
              <a:rPr lang="en-US" dirty="0"/>
              <a:t>4. A </a:t>
            </a:r>
            <a:r>
              <a:rPr lang="en-US" dirty="0" err="1"/>
              <a:t>newuser</a:t>
            </a:r>
            <a:r>
              <a:rPr lang="en-US" dirty="0"/>
              <a:t> generating a pk of a user, a user oracle for issuance sessions with the adversary specifying the user ID and session ID, and finally the show oracle which the adv determines which token generator will be used by the </a:t>
            </a:r>
            <a:r>
              <a:rPr lang="en-US" dirty="0" err="1"/>
              <a:t>sid</a:t>
            </a:r>
            <a:r>
              <a:rPr lang="en-US" dirty="0"/>
              <a:t> of the issuance sessions. </a:t>
            </a:r>
          </a:p>
          <a:p>
            <a:endParaRPr lang="en-US" dirty="0"/>
          </a:p>
          <a:p>
            <a:r>
              <a:rPr lang="en-US" dirty="0"/>
              <a:t>Now let’s see how each of these oracles look like. </a:t>
            </a:r>
          </a:p>
        </p:txBody>
      </p:sp>
      <p:sp>
        <p:nvSpPr>
          <p:cNvPr id="4" name="Slide Number Placeholder 3">
            <a:extLst>
              <a:ext uri="{FF2B5EF4-FFF2-40B4-BE49-F238E27FC236}">
                <a16:creationId xmlns:a16="http://schemas.microsoft.com/office/drawing/2014/main" id="{39B27327-233B-A09D-1901-F6447F8E9DF5}"/>
              </a:ext>
            </a:extLst>
          </p:cNvPr>
          <p:cNvSpPr>
            <a:spLocks noGrp="1"/>
          </p:cNvSpPr>
          <p:nvPr>
            <p:ph type="sldNum" sz="quarter" idx="5"/>
          </p:nvPr>
        </p:nvSpPr>
        <p:spPr/>
        <p:txBody>
          <a:bodyPr/>
          <a:lstStyle/>
          <a:p>
            <a:fld id="{DD4DCE83-FC53-BD40-9964-AEF35E8658D2}" type="slidenum">
              <a:rPr lang="en-US" smtClean="0"/>
              <a:t>11</a:t>
            </a:fld>
            <a:endParaRPr lang="en-US"/>
          </a:p>
        </p:txBody>
      </p:sp>
    </p:spTree>
    <p:extLst>
      <p:ext uri="{BB962C8B-B14F-4D97-AF65-F5344CB8AC3E}">
        <p14:creationId xmlns:p14="http://schemas.microsoft.com/office/powerpoint/2010/main" val="4111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DBB48-5CC2-1412-9C70-88C7D5CFF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0C2F6-3367-2CE7-530F-348BC1CD0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A934F-9AAB-D5C3-71B1-AC1D5D829B0D}"/>
              </a:ext>
            </a:extLst>
          </p:cNvPr>
          <p:cNvSpPr>
            <a:spLocks noGrp="1"/>
          </p:cNvSpPr>
          <p:nvPr>
            <p:ph type="body" idx="1"/>
          </p:nvPr>
        </p:nvSpPr>
        <p:spPr/>
        <p:txBody>
          <a:bodyPr/>
          <a:lstStyle/>
          <a:p>
            <a:r>
              <a:rPr lang="en-US" dirty="0"/>
              <a:t>Here is how the real-world looks like in the definition.</a:t>
            </a:r>
          </a:p>
          <a:p>
            <a:endParaRPr lang="en-US" dirty="0"/>
          </a:p>
          <a:p>
            <a:r>
              <a:rPr lang="en-US" dirty="0"/>
              <a:t>The new user oracle generates the </a:t>
            </a:r>
            <a:r>
              <a:rPr lang="en-US" dirty="0" err="1"/>
              <a:t>pk_U</a:t>
            </a:r>
            <a:r>
              <a:rPr lang="en-US" dirty="0"/>
              <a:t> along with some inner state of the user.</a:t>
            </a:r>
          </a:p>
          <a:p>
            <a:endParaRPr lang="en-US" dirty="0"/>
          </a:p>
          <a:p>
            <a:r>
              <a:rPr lang="en-US" dirty="0"/>
              <a:t>This state is then used by the user in the issuance sessions with the malicious issuer</a:t>
            </a:r>
          </a:p>
          <a:p>
            <a:endParaRPr lang="en-US" dirty="0"/>
          </a:p>
          <a:p>
            <a:r>
              <a:rPr lang="en-US" dirty="0"/>
              <a:t>The token generator obtained by the user is then used during showing to produce the tokens, with some changes made to its state.</a:t>
            </a:r>
          </a:p>
        </p:txBody>
      </p:sp>
      <p:sp>
        <p:nvSpPr>
          <p:cNvPr id="4" name="Slide Number Placeholder 3">
            <a:extLst>
              <a:ext uri="{FF2B5EF4-FFF2-40B4-BE49-F238E27FC236}">
                <a16:creationId xmlns:a16="http://schemas.microsoft.com/office/drawing/2014/main" id="{E92CCD71-1C92-0AEA-8827-49E1E8F08D39}"/>
              </a:ext>
            </a:extLst>
          </p:cNvPr>
          <p:cNvSpPr>
            <a:spLocks noGrp="1"/>
          </p:cNvSpPr>
          <p:nvPr>
            <p:ph type="sldNum" sz="quarter" idx="5"/>
          </p:nvPr>
        </p:nvSpPr>
        <p:spPr/>
        <p:txBody>
          <a:bodyPr/>
          <a:lstStyle/>
          <a:p>
            <a:fld id="{DD4DCE83-FC53-BD40-9964-AEF35E8658D2}" type="slidenum">
              <a:rPr lang="en-US" smtClean="0"/>
              <a:t>12</a:t>
            </a:fld>
            <a:endParaRPr lang="en-US"/>
          </a:p>
        </p:txBody>
      </p:sp>
    </p:spTree>
    <p:extLst>
      <p:ext uri="{BB962C8B-B14F-4D97-AF65-F5344CB8AC3E}">
        <p14:creationId xmlns:p14="http://schemas.microsoft.com/office/powerpoint/2010/main" val="1576388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B86A-25A1-7F6F-4546-56E178873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16C52-F73E-B69C-B462-86F5F499D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29EBF-2B4D-B3BF-48BD-6220C6A3C134}"/>
              </a:ext>
            </a:extLst>
          </p:cNvPr>
          <p:cNvSpPr>
            <a:spLocks noGrp="1"/>
          </p:cNvSpPr>
          <p:nvPr>
            <p:ph type="body" idx="1"/>
          </p:nvPr>
        </p:nvSpPr>
        <p:spPr/>
        <p:txBody>
          <a:bodyPr/>
          <a:lstStyle/>
          <a:p>
            <a:r>
              <a:rPr lang="en-US" dirty="0"/>
              <a:t>In the ideal world, the simulator at </a:t>
            </a:r>
          </a:p>
          <a:p>
            <a:pPr marL="228600" indent="-228600">
              <a:buAutoNum type="arabicParenBoth"/>
            </a:pPr>
            <a:r>
              <a:rPr lang="en-US" dirty="0"/>
              <a:t>Issuance only knows the user’s identity, </a:t>
            </a:r>
          </a:p>
          <a:p>
            <a:pPr marL="228600" indent="-228600">
              <a:buAutoNum type="arabicParenBoth"/>
            </a:pPr>
            <a:r>
              <a:rPr lang="en-US" dirty="0"/>
              <a:t>while at showing it only knows the public key of the adversary. </a:t>
            </a:r>
          </a:p>
          <a:p>
            <a:pPr marL="0" indent="0">
              <a:buNone/>
            </a:pPr>
            <a:r>
              <a:rPr lang="en-US" dirty="0"/>
              <a:t>Note that the simulator does not keep any states. </a:t>
            </a:r>
          </a:p>
          <a:p>
            <a:pPr marL="0" indent="0">
              <a:buNone/>
            </a:pPr>
            <a:endParaRPr lang="en-US" dirty="0"/>
          </a:p>
          <a:p>
            <a:pPr marL="0" indent="0">
              <a:buNone/>
            </a:pPr>
            <a:r>
              <a:rPr lang="en-US" dirty="0"/>
              <a:t>Moreover, we remark that there are restrictions to how the show oracle can be queried.</a:t>
            </a:r>
          </a:p>
          <a:p>
            <a:pPr marL="0" indent="0">
              <a:buNone/>
            </a:pPr>
            <a:r>
              <a:rPr lang="en-US" dirty="0"/>
              <a:t>In particular, A cannot ask for more than N tokens per token generator. And importantly, it cannot ask for more than k tokens per generator. </a:t>
            </a:r>
          </a:p>
          <a:p>
            <a:pPr marL="0" indent="0">
              <a:buNone/>
            </a:pPr>
            <a:endParaRPr lang="en-US" dirty="0"/>
          </a:p>
          <a:p>
            <a:pPr marL="0" indent="0">
              <a:buNone/>
            </a:pPr>
            <a:r>
              <a:rPr lang="en-US" dirty="0"/>
              <a:t>In computational notion, this is implicitly bounded by some poly. For unbounded A, however, we need to specify them concretely, otherwise, adversary can make unbounded number of queries and figure out the underlying user.</a:t>
            </a:r>
          </a:p>
        </p:txBody>
      </p:sp>
      <p:sp>
        <p:nvSpPr>
          <p:cNvPr id="4" name="Slide Number Placeholder 3">
            <a:extLst>
              <a:ext uri="{FF2B5EF4-FFF2-40B4-BE49-F238E27FC236}">
                <a16:creationId xmlns:a16="http://schemas.microsoft.com/office/drawing/2014/main" id="{D7C23A62-478F-B40D-41FB-2F6A5CECB803}"/>
              </a:ext>
            </a:extLst>
          </p:cNvPr>
          <p:cNvSpPr>
            <a:spLocks noGrp="1"/>
          </p:cNvSpPr>
          <p:nvPr>
            <p:ph type="sldNum" sz="quarter" idx="5"/>
          </p:nvPr>
        </p:nvSpPr>
        <p:spPr/>
        <p:txBody>
          <a:bodyPr/>
          <a:lstStyle/>
          <a:p>
            <a:fld id="{DD4DCE83-FC53-BD40-9964-AEF35E8658D2}" type="slidenum">
              <a:rPr lang="en-US" smtClean="0"/>
              <a:t>13</a:t>
            </a:fld>
            <a:endParaRPr lang="en-US"/>
          </a:p>
        </p:txBody>
      </p:sp>
    </p:spTree>
    <p:extLst>
      <p:ext uri="{BB962C8B-B14F-4D97-AF65-F5344CB8AC3E}">
        <p14:creationId xmlns:p14="http://schemas.microsoft.com/office/powerpoint/2010/main" val="158127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everlasting anonymity, we first try to replace the PRF with random degree-k polynomial to ensure that the serial numbers will look random for at most k tokens.</a:t>
            </a:r>
          </a:p>
        </p:txBody>
      </p:sp>
      <p:sp>
        <p:nvSpPr>
          <p:cNvPr id="4" name="Slide Number Placeholder 3"/>
          <p:cNvSpPr>
            <a:spLocks noGrp="1"/>
          </p:cNvSpPr>
          <p:nvPr>
            <p:ph type="sldNum" sz="quarter" idx="5"/>
          </p:nvPr>
        </p:nvSpPr>
        <p:spPr/>
        <p:txBody>
          <a:bodyPr/>
          <a:lstStyle/>
          <a:p>
            <a:fld id="{DD4DCE83-FC53-BD40-9964-AEF35E8658D2}" type="slidenum">
              <a:rPr lang="en-US" smtClean="0"/>
              <a:t>14</a:t>
            </a:fld>
            <a:endParaRPr lang="en-US"/>
          </a:p>
        </p:txBody>
      </p:sp>
    </p:spTree>
    <p:extLst>
      <p:ext uri="{BB962C8B-B14F-4D97-AF65-F5344CB8AC3E}">
        <p14:creationId xmlns:p14="http://schemas.microsoft.com/office/powerpoint/2010/main" val="300857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Fleshing this out, the user first sample the polynomial. </a:t>
            </a:r>
          </a:p>
          <a:p>
            <a:r>
              <a:rPr lang="en-US" dirty="0"/>
              <a:t>1. commit to it using a KZG commitment</a:t>
            </a:r>
          </a:p>
          <a:p>
            <a:r>
              <a:rPr lang="en-US" dirty="0"/>
              <a:t>2. Sign the </a:t>
            </a:r>
            <a:r>
              <a:rPr lang="en-US" dirty="0" err="1"/>
              <a:t>pk_U</a:t>
            </a:r>
            <a:r>
              <a:rPr lang="en-US" dirty="0"/>
              <a:t> and the comm. using structure preserving signatures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Using the signature we can produce the following proof of knowledge which proves similar relation to before, except that instead of proving that the computation of f is done correctly, we prove that the user “knows” a corresponding evaluation opening to the signed commitment instead. (Mention </a:t>
            </a:r>
            <a:r>
              <a:rPr lang="en-US" dirty="0" err="1"/>
              <a:t>Groth</a:t>
            </a:r>
            <a:r>
              <a:rPr lang="en-US" dirty="0"/>
              <a:t>-Sahai for the pairing-product equations check) </a:t>
            </a:r>
          </a:p>
          <a:p>
            <a:r>
              <a:rPr lang="en-US" dirty="0"/>
              <a:t>4. Note that here we achieve anonymity through k-wise independence, statistical hiding of KZG commitment, and statistical ZK. </a:t>
            </a:r>
          </a:p>
          <a:p>
            <a:endParaRPr lang="en-US" dirty="0"/>
          </a:p>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15</a:t>
            </a:fld>
            <a:endParaRPr lang="en-US"/>
          </a:p>
        </p:txBody>
      </p:sp>
    </p:spTree>
    <p:extLst>
      <p:ext uri="{BB962C8B-B14F-4D97-AF65-F5344CB8AC3E}">
        <p14:creationId xmlns:p14="http://schemas.microsoft.com/office/powerpoint/2010/main" val="112762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downside of this construction, however, is that computing the serial number and opening now runs in time linear in this bound k “per each token generation”</a:t>
            </a:r>
          </a:p>
          <a:p>
            <a:endParaRPr lang="en-US" dirty="0"/>
          </a:p>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16</a:t>
            </a:fld>
            <a:endParaRPr lang="en-US"/>
          </a:p>
        </p:txBody>
      </p:sp>
    </p:spTree>
    <p:extLst>
      <p:ext uri="{BB962C8B-B14F-4D97-AF65-F5344CB8AC3E}">
        <p14:creationId xmlns:p14="http://schemas.microsoft.com/office/powerpoint/2010/main" val="369941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this, we do the following.</a:t>
            </a:r>
          </a:p>
          <a:p>
            <a:pPr marL="228600" indent="-228600">
              <a:buAutoNum type="arabicPeriod"/>
            </a:pPr>
            <a:r>
              <a:rPr lang="en-US" dirty="0"/>
              <a:t>We replace the polynomial </a:t>
            </a:r>
          </a:p>
          <a:p>
            <a:pPr marL="228600" indent="-228600">
              <a:buAutoNum type="arabicPeriod"/>
            </a:pPr>
            <a:r>
              <a:rPr lang="en-US" dirty="0"/>
              <a:t>Still commit to function keys with KZG commitments, but due to the structure of the function keys, some openings can be precomputed, allowing for faster token generation time.</a:t>
            </a:r>
          </a:p>
        </p:txBody>
      </p:sp>
      <p:sp>
        <p:nvSpPr>
          <p:cNvPr id="4" name="Slide Number Placeholder 3"/>
          <p:cNvSpPr>
            <a:spLocks noGrp="1"/>
          </p:cNvSpPr>
          <p:nvPr>
            <p:ph type="sldNum" sz="quarter" idx="5"/>
          </p:nvPr>
        </p:nvSpPr>
        <p:spPr/>
        <p:txBody>
          <a:bodyPr/>
          <a:lstStyle/>
          <a:p>
            <a:fld id="{DD4DCE83-FC53-BD40-9964-AEF35E8658D2}" type="slidenum">
              <a:rPr lang="en-US" smtClean="0"/>
              <a:t>17</a:t>
            </a:fld>
            <a:endParaRPr lang="en-US"/>
          </a:p>
        </p:txBody>
      </p:sp>
    </p:spTree>
    <p:extLst>
      <p:ext uri="{BB962C8B-B14F-4D97-AF65-F5344CB8AC3E}">
        <p14:creationId xmlns:p14="http://schemas.microsoft.com/office/powerpoint/2010/main" val="283090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give some idea on how the function works, </a:t>
            </a:r>
          </a:p>
          <a:p>
            <a:r>
              <a:rPr lang="en-US" dirty="0"/>
              <a:t>1. We have the input fed to three functions f1, f2, g</a:t>
            </a:r>
          </a:p>
          <a:p>
            <a:r>
              <a:rPr lang="en-US" dirty="0"/>
              <a:t>2. Then, the output of f1, f2 are used as an index to large look-up tables T1 T2.</a:t>
            </a:r>
          </a:p>
          <a:p>
            <a:r>
              <a:rPr lang="en-US" dirty="0"/>
              <a:t>3. Finally, the output of g and these table entries are summed together to the output</a:t>
            </a:r>
          </a:p>
          <a:p>
            <a:endParaRPr lang="en-US" dirty="0"/>
          </a:p>
          <a:p>
            <a:r>
              <a:rPr lang="en-US" dirty="0"/>
              <a:t>Note that in this construction, f1, f2, g are only security-parameter -wise independent functions and T1, T2 are random tables of size linear in k. Assuming that one can lookup the tables in constant time, the running time now only relates to computing f1,f2, g and doing the lookups. (in the RAM model). </a:t>
            </a:r>
          </a:p>
          <a:p>
            <a:endParaRPr lang="en-US" dirty="0"/>
          </a:p>
          <a:p>
            <a:r>
              <a:rPr lang="en-US" dirty="0"/>
              <a:t>It is already known that this construction satisfies "</a:t>
            </a:r>
            <a:r>
              <a:rPr lang="en-US" dirty="0" err="1"/>
              <a:t>pseudorandomness</a:t>
            </a:r>
            <a:r>
              <a:rPr lang="en-US" dirty="0"/>
              <a:t>" against unbounded </a:t>
            </a:r>
            <a:r>
              <a:rPr lang="en-US" dirty="0" err="1"/>
              <a:t>adveraries</a:t>
            </a:r>
            <a:r>
              <a:rPr lang="en-US" dirty="0"/>
              <a:t> with at most k adaptive query to evaluation oracle.   (Pseudorandom against ... w/o evaluation oracle... )</a:t>
            </a:r>
          </a:p>
        </p:txBody>
      </p:sp>
      <p:sp>
        <p:nvSpPr>
          <p:cNvPr id="4" name="Slide Number Placeholder 3"/>
          <p:cNvSpPr>
            <a:spLocks noGrp="1"/>
          </p:cNvSpPr>
          <p:nvPr>
            <p:ph type="sldNum" sz="quarter" idx="5"/>
          </p:nvPr>
        </p:nvSpPr>
        <p:spPr/>
        <p:txBody>
          <a:bodyPr/>
          <a:lstStyle/>
          <a:p>
            <a:fld id="{DD4DCE83-FC53-BD40-9964-AEF35E8658D2}" type="slidenum">
              <a:rPr lang="en-US" smtClean="0"/>
              <a:t>18</a:t>
            </a:fld>
            <a:endParaRPr lang="en-US"/>
          </a:p>
        </p:txBody>
      </p:sp>
    </p:spTree>
    <p:extLst>
      <p:ext uri="{BB962C8B-B14F-4D97-AF65-F5344CB8AC3E}">
        <p14:creationId xmlns:p14="http://schemas.microsoft.com/office/powerpoint/2010/main" val="4227667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construction work with group-based techniques, we made some small modifications. </a:t>
            </a:r>
          </a:p>
          <a:p>
            <a:r>
              <a:rPr lang="en-US" dirty="0"/>
              <a:t>1. Domain and range are now </a:t>
            </a:r>
            <a:r>
              <a:rPr lang="en-US" dirty="0" err="1"/>
              <a:t>Zp</a:t>
            </a:r>
            <a:r>
              <a:rPr lang="en-US" dirty="0"/>
              <a:t>. f1, f2, g are </a:t>
            </a:r>
            <a:r>
              <a:rPr lang="en-US" dirty="0" err="1"/>
              <a:t>Zp</a:t>
            </a:r>
            <a:r>
              <a:rPr lang="en-US" dirty="0"/>
              <a:t>-polynomials. They will be committed to via KZG. Evaluating and computing will be in time O(\lambda)</a:t>
            </a:r>
          </a:p>
          <a:p>
            <a:r>
              <a:rPr lang="en-US" dirty="0"/>
              <a:t>2. The outputs of f1, f2 are modded down to the range [0, m-1] and used as indices to T1 T2. </a:t>
            </a:r>
          </a:p>
          <a:p>
            <a:r>
              <a:rPr lang="en-US" dirty="0"/>
              <a:t>3. These two tables are also committed to via KZG by committing to the polynomial which evaluates on each index to the corresponding entry. Note that since we know in advance where the openings are going to be, we can precompute these openings. </a:t>
            </a:r>
          </a:p>
          <a:p>
            <a:endParaRPr lang="en-US" dirty="0"/>
          </a:p>
          <a:p>
            <a:r>
              <a:rPr lang="en-US" dirty="0"/>
              <a:t>The modulo computation are more complicated but can be proved via inner-product argument with similar complexity to the range proof that was already used.</a:t>
            </a:r>
          </a:p>
        </p:txBody>
      </p:sp>
      <p:sp>
        <p:nvSpPr>
          <p:cNvPr id="4" name="Slide Number Placeholder 3"/>
          <p:cNvSpPr>
            <a:spLocks noGrp="1"/>
          </p:cNvSpPr>
          <p:nvPr>
            <p:ph type="sldNum" sz="quarter" idx="5"/>
          </p:nvPr>
        </p:nvSpPr>
        <p:spPr/>
        <p:txBody>
          <a:bodyPr/>
          <a:lstStyle/>
          <a:p>
            <a:fld id="{DD4DCE83-FC53-BD40-9964-AEF35E8658D2}" type="slidenum">
              <a:rPr lang="en-US" smtClean="0"/>
              <a:t>19</a:t>
            </a:fld>
            <a:endParaRPr lang="en-US"/>
          </a:p>
        </p:txBody>
      </p:sp>
    </p:spTree>
    <p:extLst>
      <p:ext uri="{BB962C8B-B14F-4D97-AF65-F5344CB8AC3E}">
        <p14:creationId xmlns:p14="http://schemas.microsoft.com/office/powerpoint/2010/main" val="406302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just to give a summary. </a:t>
            </a:r>
          </a:p>
          <a:p>
            <a:r>
              <a:rPr lang="en-US" dirty="0"/>
              <a:t>- We improve from the strawman construction by eliminating the dependency on k per each token generation </a:t>
            </a:r>
          </a:p>
          <a:p>
            <a:r>
              <a:rPr lang="en-US" dirty="0"/>
              <a:t>- This is paid by larger token sizes and slightly larger user time at issuance</a:t>
            </a:r>
          </a:p>
          <a:p>
            <a:r>
              <a:rPr lang="en-US" dirty="0"/>
              <a:t>- In this talk, I omitted how we achieve other properties such as </a:t>
            </a:r>
            <a:r>
              <a:rPr lang="en-US" dirty="0" err="1"/>
              <a:t>linkability</a:t>
            </a:r>
            <a:r>
              <a:rPr lang="en-US" dirty="0"/>
              <a:t> and </a:t>
            </a:r>
            <a:r>
              <a:rPr lang="en-US" dirty="0" err="1"/>
              <a:t>exculpability</a:t>
            </a:r>
            <a:r>
              <a:rPr lang="en-US" dirty="0"/>
              <a:t>. The latter ensures that no malicious users can frame honest users for double spending.</a:t>
            </a:r>
          </a:p>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20</a:t>
            </a:fld>
            <a:endParaRPr lang="en-US"/>
          </a:p>
        </p:txBody>
      </p:sp>
    </p:spTree>
    <p:extLst>
      <p:ext uri="{BB962C8B-B14F-4D97-AF65-F5344CB8AC3E}">
        <p14:creationId xmlns:p14="http://schemas.microsoft.com/office/powerpoint/2010/main" val="51830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case, one might want to rate-limit the tokens: so that they can be used for specific context for a limited number of times.</a:t>
            </a:r>
          </a:p>
          <a:p>
            <a:pPr marL="228600" indent="-228600">
              <a:buAutoNum type="arabicPeriod"/>
            </a:pPr>
            <a:r>
              <a:rPr lang="en-US" dirty="0"/>
              <a:t>For Example: accessing website but for limited time per day</a:t>
            </a:r>
          </a:p>
          <a:p>
            <a:pPr marL="228600" indent="-228600">
              <a:buAutoNum type="arabicPeriod"/>
            </a:pPr>
            <a:r>
              <a:rPr lang="en-US" dirty="0"/>
              <a:t>The required security properties are unforgeability which says that (read out) and </a:t>
            </a:r>
            <a:r>
              <a:rPr lang="en-US" dirty="0" err="1"/>
              <a:t>linkability</a:t>
            </a:r>
            <a:r>
              <a:rPr lang="en-US" dirty="0"/>
              <a:t> which says that (read out) . We </a:t>
            </a:r>
            <a:r>
              <a:rPr lang="en-US" dirty="0" err="1"/>
              <a:t>won’y</a:t>
            </a:r>
            <a:r>
              <a:rPr lang="en-US" dirty="0"/>
              <a:t> focus on </a:t>
            </a:r>
            <a:r>
              <a:rPr lang="en-US" dirty="0" err="1"/>
              <a:t>linkability</a:t>
            </a:r>
            <a:r>
              <a:rPr lang="en-US" dirty="0"/>
              <a:t> in this talk.</a:t>
            </a:r>
          </a:p>
          <a:p>
            <a:pPr marL="0" indent="0">
              <a:buNone/>
            </a:pPr>
            <a:r>
              <a:rPr lang="en-US" dirty="0"/>
              <a:t>We note that the rate-limited primitives such as credentials are being standardized in the IETF</a:t>
            </a:r>
          </a:p>
          <a:p>
            <a:pPr marL="0" indent="0">
              <a:buNone/>
            </a:pPr>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3</a:t>
            </a:fld>
            <a:endParaRPr lang="en-US"/>
          </a:p>
        </p:txBody>
      </p:sp>
    </p:spTree>
    <p:extLst>
      <p:ext uri="{BB962C8B-B14F-4D97-AF65-F5344CB8AC3E}">
        <p14:creationId xmlns:p14="http://schemas.microsoft.com/office/powerpoint/2010/main" val="201724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21</a:t>
            </a:fld>
            <a:endParaRPr lang="en-US"/>
          </a:p>
        </p:txBody>
      </p:sp>
    </p:spTree>
    <p:extLst>
      <p:ext uri="{BB962C8B-B14F-4D97-AF65-F5344CB8AC3E}">
        <p14:creationId xmlns:p14="http://schemas.microsoft.com/office/powerpoint/2010/main" val="344641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minutes]</a:t>
            </a:r>
          </a:p>
          <a:p>
            <a:r>
              <a:rPr lang="en-US" dirty="0"/>
              <a:t>One particular way to achieve this property as shown in the e-cash protocol by Camenisch Hohenberger and </a:t>
            </a:r>
            <a:r>
              <a:rPr lang="en-US" dirty="0" err="1"/>
              <a:t>Lysyanskaya</a:t>
            </a:r>
            <a:r>
              <a:rPr lang="en-US" dirty="0"/>
              <a:t> is as follows:</a:t>
            </a:r>
          </a:p>
          <a:p>
            <a:pPr marL="228600" indent="-228600">
              <a:buAutoNum type="arabicPeriod"/>
            </a:pPr>
            <a:r>
              <a:rPr lang="en-US" dirty="0"/>
              <a:t>In the issuance phase, the user samples a PRF key and interacts in a protocol where it receives a signature of the key and its identity. </a:t>
            </a:r>
          </a:p>
          <a:p>
            <a:pPr marL="228600" indent="-228600">
              <a:buAutoNum type="arabicPeriod"/>
            </a:pPr>
            <a:r>
              <a:rPr lang="en-US" dirty="0"/>
              <a:t>To produce tokens, it computes the “serial number” by evaluating the PRF on </a:t>
            </a:r>
            <a:r>
              <a:rPr lang="en-US" dirty="0" err="1"/>
              <a:t>ctxt</a:t>
            </a:r>
            <a:r>
              <a:rPr lang="en-US" dirty="0"/>
              <a:t> || counter. Along with a proof of knowledge of the (</a:t>
            </a:r>
            <a:r>
              <a:rPr lang="en-US" dirty="0" err="1"/>
              <a:t>prf</a:t>
            </a:r>
            <a:r>
              <a:rPr lang="en-US" dirty="0"/>
              <a:t> key, </a:t>
            </a:r>
            <a:r>
              <a:rPr lang="en-US" dirty="0" err="1"/>
              <a:t>coutner</a:t>
            </a:r>
            <a:r>
              <a:rPr lang="en-US" dirty="0"/>
              <a:t>, </a:t>
            </a:r>
            <a:r>
              <a:rPr lang="en-US" dirty="0" err="1"/>
              <a:t>pk_U</a:t>
            </a:r>
            <a:r>
              <a:rPr lang="en-US" dirty="0"/>
              <a:t>, signature) that (1) serial number is computed correctly, (2) </a:t>
            </a:r>
            <a:r>
              <a:rPr lang="en-US" dirty="0" err="1"/>
              <a:t>coutner</a:t>
            </a:r>
            <a:r>
              <a:rPr lang="en-US" dirty="0"/>
              <a:t> is bounded by the rate-limit N, (3) signature is valid for key, </a:t>
            </a:r>
            <a:r>
              <a:rPr lang="en-US" dirty="0" err="1"/>
              <a:t>pk_U</a:t>
            </a:r>
            <a:r>
              <a:rPr lang="en-US" dirty="0"/>
              <a:t> </a:t>
            </a:r>
            <a:r>
              <a:rPr lang="en-US" dirty="0" err="1"/>
              <a:t>w.r.t.</a:t>
            </a:r>
            <a:r>
              <a:rPr lang="en-US" dirty="0"/>
              <a:t> issuer’s key.</a:t>
            </a:r>
          </a:p>
          <a:p>
            <a:pPr marL="0" indent="0">
              <a:buNone/>
            </a:pPr>
            <a:endParaRPr lang="en-US" dirty="0"/>
          </a:p>
          <a:p>
            <a:pPr marL="0" indent="0">
              <a:buNone/>
            </a:pPr>
            <a:r>
              <a:rPr lang="en-US" dirty="0"/>
              <a:t>The construction is unforgeable because if more than N tokens per context is given, then we know that there should be two tokens with the same counters =&gt; keys are different since </a:t>
            </a:r>
            <a:r>
              <a:rPr lang="en-US" dirty="0" err="1"/>
              <a:t>sn</a:t>
            </a:r>
            <a:r>
              <a:rPr lang="en-US" dirty="0"/>
              <a:t> are distinct (break unforgeability).</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note that this construction however only achieves computational anonymity due to </a:t>
            </a:r>
            <a:r>
              <a:rPr lang="en-US" dirty="0" err="1"/>
              <a:t>sn</a:t>
            </a:r>
            <a:r>
              <a:rPr lang="en-US" dirty="0"/>
              <a:t> computationally </a:t>
            </a:r>
            <a:r>
              <a:rPr lang="en-US" dirty="0" err="1"/>
              <a:t>indist</a:t>
            </a:r>
            <a:r>
              <a:rPr lang="en-US" dirty="0"/>
              <a:t> from random. </a:t>
            </a:r>
          </a:p>
        </p:txBody>
      </p:sp>
      <p:sp>
        <p:nvSpPr>
          <p:cNvPr id="4" name="Slide Number Placeholder 3"/>
          <p:cNvSpPr>
            <a:spLocks noGrp="1"/>
          </p:cNvSpPr>
          <p:nvPr>
            <p:ph type="sldNum" sz="quarter" idx="5"/>
          </p:nvPr>
        </p:nvSpPr>
        <p:spPr/>
        <p:txBody>
          <a:bodyPr/>
          <a:lstStyle/>
          <a:p>
            <a:fld id="{DD4DCE83-FC53-BD40-9964-AEF35E8658D2}" type="slidenum">
              <a:rPr lang="en-US" smtClean="0"/>
              <a:t>4</a:t>
            </a:fld>
            <a:endParaRPr lang="en-US"/>
          </a:p>
        </p:txBody>
      </p:sp>
    </p:spTree>
    <p:extLst>
      <p:ext uri="{BB962C8B-B14F-4D97-AF65-F5344CB8AC3E}">
        <p14:creationId xmlns:p14="http://schemas.microsoft.com/office/powerpoint/2010/main" val="358517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become a problem if the PRF is not post-quantum secure. </a:t>
            </a:r>
          </a:p>
          <a:p>
            <a:r>
              <a:rPr lang="en-US" dirty="0"/>
              <a:t>In particular, for post-quantum anon., even if we transition to PQ schemes, an adversary can still store the tokens and use quantum comp to deanonymize the users later on. </a:t>
            </a:r>
          </a:p>
          <a:p>
            <a:endParaRPr lang="en-US" dirty="0"/>
          </a:p>
          <a:p>
            <a:r>
              <a:rPr lang="en-US" dirty="0"/>
              <a:t>This is not an issue for unforgeability where after transitioning nothing can be done to the now un-used scheme.</a:t>
            </a:r>
          </a:p>
        </p:txBody>
      </p:sp>
      <p:sp>
        <p:nvSpPr>
          <p:cNvPr id="4" name="Slide Number Placeholder 3"/>
          <p:cNvSpPr>
            <a:spLocks noGrp="1"/>
          </p:cNvSpPr>
          <p:nvPr>
            <p:ph type="sldNum" sz="quarter" idx="5"/>
          </p:nvPr>
        </p:nvSpPr>
        <p:spPr/>
        <p:txBody>
          <a:bodyPr/>
          <a:lstStyle/>
          <a:p>
            <a:fld id="{DD4DCE83-FC53-BD40-9964-AEF35E8658D2}" type="slidenum">
              <a:rPr lang="en-US" smtClean="0"/>
              <a:t>5</a:t>
            </a:fld>
            <a:endParaRPr lang="en-US"/>
          </a:p>
        </p:txBody>
      </p:sp>
    </p:spTree>
    <p:extLst>
      <p:ext uri="{BB962C8B-B14F-4D97-AF65-F5344CB8AC3E}">
        <p14:creationId xmlns:p14="http://schemas.microsoft.com/office/powerpoint/2010/main" val="428402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said, there are a couple of ways to achieve PQ anon. </a:t>
            </a:r>
          </a:p>
          <a:p>
            <a:pPr marL="228600" indent="-228600">
              <a:buAutoNum type="arabicPeriod"/>
            </a:pPr>
            <a:r>
              <a:rPr lang="en-US" dirty="0"/>
              <a:t>Post-quantum scheme. These are nice, but still quite inefficient.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6</a:t>
            </a:fld>
            <a:endParaRPr lang="en-US"/>
          </a:p>
        </p:txBody>
      </p:sp>
    </p:spTree>
    <p:extLst>
      <p:ext uri="{BB962C8B-B14F-4D97-AF65-F5344CB8AC3E}">
        <p14:creationId xmlns:p14="http://schemas.microsoft.com/office/powerpoint/2010/main" val="408571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A96F-8004-1CE2-54BA-F91824141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C2F4B-15E6-8CA3-6080-70844659B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18C4F-449B-B1A4-64AB-335A2DE46CB9}"/>
              </a:ext>
            </a:extLst>
          </p:cNvPr>
          <p:cNvSpPr>
            <a:spLocks noGrp="1"/>
          </p:cNvSpPr>
          <p:nvPr>
            <p:ph type="body" idx="1"/>
          </p:nvPr>
        </p:nvSpPr>
        <p:spPr/>
        <p:txBody>
          <a:bodyPr/>
          <a:lstStyle/>
          <a:p>
            <a:r>
              <a:rPr lang="en-US" dirty="0"/>
              <a:t>Here is also some token size for similar primitives (Note that the numbers might not be too accurate, but this proves the point with several tens-hundreds KBs of token sizes, especially for batched blind signatures case with multi-time rate-limiting guarantee that we want)</a:t>
            </a:r>
          </a:p>
          <a:p>
            <a:pPr marL="171450" indent="-171450">
              <a:buFontTx/>
              <a:buChar char="-"/>
            </a:pPr>
            <a:r>
              <a:rPr lang="en-US" dirty="0"/>
              <a:t>Blind signatures are one-time rate-limiting and batched blind gives similar guarantee to tokens. </a:t>
            </a:r>
          </a:p>
          <a:p>
            <a:pPr marL="171450" indent="-171450">
              <a:buFontTx/>
              <a:buChar char="-"/>
            </a:pPr>
            <a:r>
              <a:rPr lang="en-US" dirty="0"/>
              <a:t>For credentials, even without incorporating the PRF rate limiting, the sizes are still large. </a:t>
            </a:r>
          </a:p>
        </p:txBody>
      </p:sp>
      <p:sp>
        <p:nvSpPr>
          <p:cNvPr id="4" name="Slide Number Placeholder 3">
            <a:extLst>
              <a:ext uri="{FF2B5EF4-FFF2-40B4-BE49-F238E27FC236}">
                <a16:creationId xmlns:a16="http://schemas.microsoft.com/office/drawing/2014/main" id="{381603BE-34E7-0C8D-672B-CA2800C35313}"/>
              </a:ext>
            </a:extLst>
          </p:cNvPr>
          <p:cNvSpPr>
            <a:spLocks noGrp="1"/>
          </p:cNvSpPr>
          <p:nvPr>
            <p:ph type="sldNum" sz="quarter" idx="5"/>
          </p:nvPr>
        </p:nvSpPr>
        <p:spPr/>
        <p:txBody>
          <a:bodyPr/>
          <a:lstStyle/>
          <a:p>
            <a:fld id="{DD4DCE83-FC53-BD40-9964-AEF35E8658D2}" type="slidenum">
              <a:rPr lang="en-US" smtClean="0"/>
              <a:t>7</a:t>
            </a:fld>
            <a:endParaRPr lang="en-US"/>
          </a:p>
        </p:txBody>
      </p:sp>
    </p:spTree>
    <p:extLst>
      <p:ext uri="{BB962C8B-B14F-4D97-AF65-F5344CB8AC3E}">
        <p14:creationId xmlns:p14="http://schemas.microsoft.com/office/powerpoint/2010/main" val="384934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one can also use a lattice-based PRF + group-based primitive. </a:t>
            </a:r>
          </a:p>
          <a:p>
            <a:r>
              <a:rPr lang="en-US" dirty="0"/>
              <a:t>However, the prover time would be quite large while these will also mix assumptions over different cryptographic structures.</a:t>
            </a:r>
          </a:p>
          <a:p>
            <a:endParaRPr lang="en-US" dirty="0"/>
          </a:p>
          <a:p>
            <a:r>
              <a:rPr lang="en-US" dirty="0"/>
              <a:t>In this work, we explore another alternative which is whether we can push group-based construction to be statistical/everlasting anonymous while still having some kind of efficiency. </a:t>
            </a:r>
          </a:p>
          <a:p>
            <a:endParaRPr lang="en-US" dirty="0"/>
          </a:p>
          <a:p>
            <a:endParaRPr lang="en-US" dirty="0"/>
          </a:p>
        </p:txBody>
      </p:sp>
      <p:sp>
        <p:nvSpPr>
          <p:cNvPr id="4" name="Slide Number Placeholder 3"/>
          <p:cNvSpPr>
            <a:spLocks noGrp="1"/>
          </p:cNvSpPr>
          <p:nvPr>
            <p:ph type="sldNum" sz="quarter" idx="5"/>
          </p:nvPr>
        </p:nvSpPr>
        <p:spPr/>
        <p:txBody>
          <a:bodyPr/>
          <a:lstStyle/>
          <a:p>
            <a:fld id="{DD4DCE83-FC53-BD40-9964-AEF35E8658D2}" type="slidenum">
              <a:rPr lang="en-US" smtClean="0"/>
              <a:t>8</a:t>
            </a:fld>
            <a:endParaRPr lang="en-US"/>
          </a:p>
        </p:txBody>
      </p:sp>
    </p:spTree>
    <p:extLst>
      <p:ext uri="{BB962C8B-B14F-4D97-AF65-F5344CB8AC3E}">
        <p14:creationId xmlns:p14="http://schemas.microsoft.com/office/powerpoint/2010/main" val="95748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results is as follows:</a:t>
            </a:r>
          </a:p>
          <a:p>
            <a:pPr marL="171450" indent="-171450">
              <a:buFontTx/>
              <a:buChar char="-"/>
            </a:pPr>
            <a:r>
              <a:rPr lang="en-US" dirty="0"/>
              <a:t>We give a pairing-based construction with everlasting anonymity guarantee. Our unforgeability and </a:t>
            </a:r>
            <a:r>
              <a:rPr lang="en-US" dirty="0" err="1"/>
              <a:t>linkability</a:t>
            </a:r>
            <a:r>
              <a:rPr lang="en-US" dirty="0"/>
              <a:t> is based on q-type assumption + DDH + random oracle</a:t>
            </a:r>
          </a:p>
          <a:p>
            <a:pPr marL="171450" indent="-171450">
              <a:buFontTx/>
              <a:buChar char="-"/>
            </a:pPr>
            <a:r>
              <a:rPr lang="en-US" dirty="0"/>
              <a:t>Token generation time is independent of the bound on number of tokens per dispenser.</a:t>
            </a:r>
          </a:p>
          <a:p>
            <a:pPr marL="171450" indent="-171450">
              <a:buFontTx/>
              <a:buChar char="-"/>
            </a:pPr>
            <a:endParaRPr lang="en-US" dirty="0"/>
          </a:p>
          <a:p>
            <a:pPr marL="0" indent="0">
              <a:buFontTx/>
              <a:buNone/>
            </a:pPr>
            <a:r>
              <a:rPr lang="en-US" dirty="0"/>
              <a:t>In this talk, I will mostly cover the definition of everlasting anon and our construction at a high-level.</a:t>
            </a:r>
          </a:p>
        </p:txBody>
      </p:sp>
      <p:sp>
        <p:nvSpPr>
          <p:cNvPr id="4" name="Slide Number Placeholder 3"/>
          <p:cNvSpPr>
            <a:spLocks noGrp="1"/>
          </p:cNvSpPr>
          <p:nvPr>
            <p:ph type="sldNum" sz="quarter" idx="5"/>
          </p:nvPr>
        </p:nvSpPr>
        <p:spPr/>
        <p:txBody>
          <a:bodyPr/>
          <a:lstStyle/>
          <a:p>
            <a:fld id="{DD4DCE83-FC53-BD40-9964-AEF35E8658D2}" type="slidenum">
              <a:rPr lang="en-US" smtClean="0"/>
              <a:t>9</a:t>
            </a:fld>
            <a:endParaRPr lang="en-US"/>
          </a:p>
        </p:txBody>
      </p:sp>
    </p:spTree>
    <p:extLst>
      <p:ext uri="{BB962C8B-B14F-4D97-AF65-F5344CB8AC3E}">
        <p14:creationId xmlns:p14="http://schemas.microsoft.com/office/powerpoint/2010/main" val="318124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FCF15-6832-7B8E-C640-BFAEB9910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AF476-8AAE-F8E4-16A4-065D983E8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63783-58F9-511C-66DE-0B8477508A3A}"/>
              </a:ext>
            </a:extLst>
          </p:cNvPr>
          <p:cNvSpPr>
            <a:spLocks noGrp="1"/>
          </p:cNvSpPr>
          <p:nvPr>
            <p:ph type="body" idx="1"/>
          </p:nvPr>
        </p:nvSpPr>
        <p:spPr/>
        <p:txBody>
          <a:bodyPr/>
          <a:lstStyle/>
          <a:p>
            <a:pPr marL="0" indent="0">
              <a:buFontTx/>
              <a:buNone/>
            </a:pPr>
            <a:r>
              <a:rPr lang="en-US" dirty="0"/>
              <a:t>This is comparison of our scheme with existing constructions. Note that our sizes are smaller and we have stat. anon. </a:t>
            </a:r>
          </a:p>
        </p:txBody>
      </p:sp>
      <p:sp>
        <p:nvSpPr>
          <p:cNvPr id="4" name="Slide Number Placeholder 3">
            <a:extLst>
              <a:ext uri="{FF2B5EF4-FFF2-40B4-BE49-F238E27FC236}">
                <a16:creationId xmlns:a16="http://schemas.microsoft.com/office/drawing/2014/main" id="{E745D597-B22B-7B20-DF84-F801295013E4}"/>
              </a:ext>
            </a:extLst>
          </p:cNvPr>
          <p:cNvSpPr>
            <a:spLocks noGrp="1"/>
          </p:cNvSpPr>
          <p:nvPr>
            <p:ph type="sldNum" sz="quarter" idx="5"/>
          </p:nvPr>
        </p:nvSpPr>
        <p:spPr/>
        <p:txBody>
          <a:bodyPr/>
          <a:lstStyle/>
          <a:p>
            <a:fld id="{DD4DCE83-FC53-BD40-9964-AEF35E8658D2}" type="slidenum">
              <a:rPr lang="en-US" smtClean="0"/>
              <a:t>10</a:t>
            </a:fld>
            <a:endParaRPr lang="en-US"/>
          </a:p>
        </p:txBody>
      </p:sp>
    </p:spTree>
    <p:extLst>
      <p:ext uri="{BB962C8B-B14F-4D97-AF65-F5344CB8AC3E}">
        <p14:creationId xmlns:p14="http://schemas.microsoft.com/office/powerpoint/2010/main" val="400250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CF22-B19D-8F12-9165-26BA44AA8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776725-F71C-41F8-9CCB-65A295800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95FE4-BB56-5438-0A69-525F3BB1A2A5}"/>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1FC63DB2-24A6-21D6-8704-7C4AC992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B90D8-A403-A665-4A9C-3CDB0B94EF58}"/>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95088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369F-BFDA-3FAF-CF74-35625F3A47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1AAEE-C4CA-9F65-2834-3A3BDA937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101B7-BE74-B0CE-A1A5-ED539BAFCA5C}"/>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B5900ECD-AA6A-6D6E-6066-9C9CED296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0887B-3598-2976-F427-A2FE27CC0BFD}"/>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306060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C3A6D-3B34-2EEB-92B2-E16D4B2FA3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A06DD9-FC8A-C033-1B19-19B154705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CAD8C-B949-0288-1AC8-858D89DCC0BD}"/>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F425C8D1-83A8-5091-874F-20287C6B8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A993F-348E-6701-BFE9-F07C86E2696E}"/>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164600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A7A4-01FF-2396-F305-E441F8AC5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E6D96-D765-9378-8A95-2C1AA3708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3C2A6-BE0D-AFF9-0626-88CA7F0AAA33}"/>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CEB4B196-BD05-4178-1EC5-27B5CFCF6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14199-9145-C8C6-F943-BF2C99E5A879}"/>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95816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DD0C-8B29-379A-CE6D-B91802652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C44DA9-E0B2-00C6-174F-8F14CEE318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9A7721-7C8F-055B-329C-857C4E981B6C}"/>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097AB31A-15D4-347C-28EC-727BB9CBB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D192A-5E70-2F2E-6301-1A90E46A696D}"/>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154441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9305-6BCC-3403-0992-2F3A5CE1B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6B407-D1B2-9FDB-DBD4-FD4E0CC08E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ECE9F1-6538-8EF1-59F7-060825C662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0A42B-57CE-4B44-3FE9-D54B7D1F9E5D}"/>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6" name="Footer Placeholder 5">
            <a:extLst>
              <a:ext uri="{FF2B5EF4-FFF2-40B4-BE49-F238E27FC236}">
                <a16:creationId xmlns:a16="http://schemas.microsoft.com/office/drawing/2014/main" id="{31E5D657-FC6D-AC6B-68BF-013BBB6AF2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E48F3-9D2B-BA15-40BC-96FDE38C780F}"/>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102276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04BF-12AB-5847-078C-07EDBC597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7CA51F-C198-8A01-EA37-EF92BD069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FA18BD-01DC-25BA-E99E-13289A0D3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81A08A-B612-958A-2B29-94CB52D493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D1DCF9-2FF6-DAB9-77B6-0CCC1C4763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94FB2-10A1-9AD3-E86B-561E4FAF1836}"/>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8" name="Footer Placeholder 7">
            <a:extLst>
              <a:ext uri="{FF2B5EF4-FFF2-40B4-BE49-F238E27FC236}">
                <a16:creationId xmlns:a16="http://schemas.microsoft.com/office/drawing/2014/main" id="{9E60036A-C1C7-5B73-0BF0-58EE35825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E15984-4C27-0E78-D1A3-7E3773FA51B2}"/>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255070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D1C1-BB0F-4A7D-78FF-F2F34CCA90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E0D5C-9408-F6B4-62D5-D8916A690396}"/>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4" name="Footer Placeholder 3">
            <a:extLst>
              <a:ext uri="{FF2B5EF4-FFF2-40B4-BE49-F238E27FC236}">
                <a16:creationId xmlns:a16="http://schemas.microsoft.com/office/drawing/2014/main" id="{8617CB21-A015-A435-365C-F857655CF0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EE26AB-BEEA-EBD6-F524-1DA2A285F770}"/>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3486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B2923-192E-B102-9E21-0A6A6BA89B21}"/>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3" name="Footer Placeholder 2">
            <a:extLst>
              <a:ext uri="{FF2B5EF4-FFF2-40B4-BE49-F238E27FC236}">
                <a16:creationId xmlns:a16="http://schemas.microsoft.com/office/drawing/2014/main" id="{DC1EB8E6-C9BC-9B30-4BC2-20A5E5846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1E831D-F7E7-9B97-2739-D2AC522B0B88}"/>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340235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E13-DA47-126E-A6AB-7078ADEC94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324919-ACF1-07AA-C972-7B9AE5465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13652-FC8B-4F0B-2E5F-4B0FEB380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8843B-FFA8-88DB-E221-A238CF4AA334}"/>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6" name="Footer Placeholder 5">
            <a:extLst>
              <a:ext uri="{FF2B5EF4-FFF2-40B4-BE49-F238E27FC236}">
                <a16:creationId xmlns:a16="http://schemas.microsoft.com/office/drawing/2014/main" id="{42F4264B-1925-CF07-51D5-D71966E69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F7AFC-E3D4-135E-776B-7B6FDEDDD74E}"/>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335200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20B0-38DA-CE7D-0F7C-6B9D3280C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B690B-5418-05F6-BB6C-6D1452A261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3733E-F864-FF70-648C-ADB154C44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381BB-59FD-5704-099B-769315D11DED}"/>
              </a:ext>
            </a:extLst>
          </p:cNvPr>
          <p:cNvSpPr>
            <a:spLocks noGrp="1"/>
          </p:cNvSpPr>
          <p:nvPr>
            <p:ph type="dt" sz="half" idx="10"/>
          </p:nvPr>
        </p:nvSpPr>
        <p:spPr/>
        <p:txBody>
          <a:bodyPr/>
          <a:lstStyle/>
          <a:p>
            <a:fld id="{B59D88ED-9E98-2641-9A56-A9AA953DC179}" type="datetimeFigureOut">
              <a:rPr lang="en-US" smtClean="0"/>
              <a:t>12/9/25</a:t>
            </a:fld>
            <a:endParaRPr lang="en-US"/>
          </a:p>
        </p:txBody>
      </p:sp>
      <p:sp>
        <p:nvSpPr>
          <p:cNvPr id="6" name="Footer Placeholder 5">
            <a:extLst>
              <a:ext uri="{FF2B5EF4-FFF2-40B4-BE49-F238E27FC236}">
                <a16:creationId xmlns:a16="http://schemas.microsoft.com/office/drawing/2014/main" id="{10EE708C-CF14-0795-278A-ACD34012B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9204D-7BE3-9E3C-4EDD-E0C6CC82F58E}"/>
              </a:ext>
            </a:extLst>
          </p:cNvPr>
          <p:cNvSpPr>
            <a:spLocks noGrp="1"/>
          </p:cNvSpPr>
          <p:nvPr>
            <p:ph type="sldNum" sz="quarter" idx="12"/>
          </p:nvPr>
        </p:nvSpPr>
        <p:spPr/>
        <p:txBody>
          <a:bodyPr/>
          <a:lstStyle/>
          <a:p>
            <a:fld id="{9EFC5EAB-1B6E-294E-A754-4A49D6A874E6}" type="slidenum">
              <a:rPr lang="en-US" smtClean="0"/>
              <a:t>‹#›</a:t>
            </a:fld>
            <a:endParaRPr lang="en-US"/>
          </a:p>
        </p:txBody>
      </p:sp>
    </p:spTree>
    <p:extLst>
      <p:ext uri="{BB962C8B-B14F-4D97-AF65-F5344CB8AC3E}">
        <p14:creationId xmlns:p14="http://schemas.microsoft.com/office/powerpoint/2010/main" val="371589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42186-7A20-957C-14AE-97DBDE077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DE765C-8849-2D8B-8732-552346082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1526D-CED0-DD6A-2CB9-74E58E816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9D88ED-9E98-2641-9A56-A9AA953DC179}" type="datetimeFigureOut">
              <a:rPr lang="en-US" smtClean="0"/>
              <a:t>12/9/25</a:t>
            </a:fld>
            <a:endParaRPr lang="en-US"/>
          </a:p>
        </p:txBody>
      </p:sp>
      <p:sp>
        <p:nvSpPr>
          <p:cNvPr id="5" name="Footer Placeholder 4">
            <a:extLst>
              <a:ext uri="{FF2B5EF4-FFF2-40B4-BE49-F238E27FC236}">
                <a16:creationId xmlns:a16="http://schemas.microsoft.com/office/drawing/2014/main" id="{2E8557E4-DDE3-0427-BC74-49B3647976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43BC82-8A0A-8CCF-E681-BA7A5FABF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FC5EAB-1B6E-294E-A754-4A49D6A874E6}" type="slidenum">
              <a:rPr lang="en-US" smtClean="0"/>
              <a:t>‹#›</a:t>
            </a:fld>
            <a:endParaRPr lang="en-US"/>
          </a:p>
        </p:txBody>
      </p:sp>
    </p:spTree>
    <p:extLst>
      <p:ext uri="{BB962C8B-B14F-4D97-AF65-F5344CB8AC3E}">
        <p14:creationId xmlns:p14="http://schemas.microsoft.com/office/powerpoint/2010/main" val="399278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41.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370.png"/><Relationship Id="rId7" Type="http://schemas.openxmlformats.org/officeDocument/2006/relationships/image" Target="../media/image41.pn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370.png"/><Relationship Id="rId7" Type="http://schemas.openxmlformats.org/officeDocument/2006/relationships/image" Target="../media/image41.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0.png"/><Relationship Id="rId5" Type="http://schemas.openxmlformats.org/officeDocument/2006/relationships/image" Target="../media/image39.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8" Type="http://schemas.openxmlformats.org/officeDocument/2006/relationships/image" Target="../media/image480.png"/><Relationship Id="rId21" Type="http://schemas.openxmlformats.org/officeDocument/2006/relationships/image" Target="../media/image2.png"/><Relationship Id="rId7" Type="http://schemas.openxmlformats.org/officeDocument/2006/relationships/image" Target="../media/image23.png"/><Relationship Id="rId17" Type="http://schemas.openxmlformats.org/officeDocument/2006/relationships/image" Target="../media/image23.svg"/><Relationship Id="rId2" Type="http://schemas.openxmlformats.org/officeDocument/2006/relationships/notesSlide" Target="../notesSlides/notesSlide13.xml"/><Relationship Id="rId16" Type="http://schemas.openxmlformats.org/officeDocument/2006/relationships/image" Target="../media/image22.png"/><Relationship Id="rId20" Type="http://schemas.openxmlformats.org/officeDocument/2006/relationships/image" Target="../media/image3.png"/><Relationship Id="rId1" Type="http://schemas.openxmlformats.org/officeDocument/2006/relationships/slideLayout" Target="../slideLayouts/slideLayout2.xml"/><Relationship Id="rId11" Type="http://schemas.openxmlformats.org/officeDocument/2006/relationships/image" Target="../media/image27.png"/><Relationship Id="rId15" Type="http://schemas.openxmlformats.org/officeDocument/2006/relationships/image" Target="../media/image450.png"/><Relationship Id="rId10" Type="http://schemas.openxmlformats.org/officeDocument/2006/relationships/image" Target="../media/image26.png"/><Relationship Id="rId19" Type="http://schemas.openxmlformats.org/officeDocument/2006/relationships/image" Target="../media/image490.png"/><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0.png"/><Relationship Id="rId18" Type="http://schemas.openxmlformats.org/officeDocument/2006/relationships/image" Target="../media/image34.png"/><Relationship Id="rId21" Type="http://schemas.openxmlformats.org/officeDocument/2006/relationships/image" Target="../media/image1.png"/><Relationship Id="rId7" Type="http://schemas.openxmlformats.org/officeDocument/2006/relationships/image" Target="../media/image23.pn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png"/><Relationship Id="rId20" Type="http://schemas.openxmlformats.org/officeDocument/2006/relationships/image" Target="../media/image2.png"/><Relationship Id="rId1" Type="http://schemas.openxmlformats.org/officeDocument/2006/relationships/slideLayout" Target="../slideLayouts/slideLayout2.xml"/><Relationship Id="rId15" Type="http://schemas.openxmlformats.org/officeDocument/2006/relationships/image" Target="../media/image55.png"/><Relationship Id="rId10" Type="http://schemas.openxmlformats.org/officeDocument/2006/relationships/image" Target="../media/image520.png"/><Relationship Id="rId19"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8"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2.png"/><Relationship Id="rId17" Type="http://schemas.openxmlformats.org/officeDocument/2006/relationships/image" Target="../media/image56.png"/><Relationship Id="rId2" Type="http://schemas.openxmlformats.org/officeDocument/2006/relationships/notesSlide" Target="../notesSlides/notesSlide15.xml"/><Relationship Id="rId16" Type="http://schemas.openxmlformats.org/officeDocument/2006/relationships/image" Target="../media/image590.png"/><Relationship Id="rId20" Type="http://schemas.openxmlformats.org/officeDocument/2006/relationships/image" Target="../media/image3.png"/><Relationship Id="rId1" Type="http://schemas.openxmlformats.org/officeDocument/2006/relationships/slideLayout" Target="../slideLayouts/slideLayout2.xml"/><Relationship Id="rId11" Type="http://schemas.openxmlformats.org/officeDocument/2006/relationships/image" Target="../media/image520.png"/><Relationship Id="rId24" Type="http://schemas.openxmlformats.org/officeDocument/2006/relationships/image" Target="../media/image1.png"/><Relationship Id="rId15" Type="http://schemas.openxmlformats.org/officeDocument/2006/relationships/image" Target="../media/image54.png"/><Relationship Id="rId23" Type="http://schemas.openxmlformats.org/officeDocument/2006/relationships/image" Target="../media/image33.png"/><Relationship Id="rId19" Type="http://schemas.openxmlformats.org/officeDocument/2006/relationships/image" Target="../media/image60.png"/><Relationship Id="rId14" Type="http://schemas.openxmlformats.org/officeDocument/2006/relationships/image" Target="../media/image530.png"/><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70.png"/><Relationship Id="rId5" Type="http://schemas.openxmlformats.org/officeDocument/2006/relationships/image" Target="../media/image35.png"/><Relationship Id="rId1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9.png"/><Relationship Id="rId1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66.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notesSlide" Target="../notesSlides/notesSlide18.xm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70.png"/><Relationship Id="rId5" Type="http://schemas.openxmlformats.org/officeDocument/2006/relationships/image" Target="../media/image35.png"/><Relationship Id="rId15" Type="http://schemas.openxmlformats.org/officeDocument/2006/relationships/image" Target="../media/image75.png"/><Relationship Id="rId10" Type="http://schemas.openxmlformats.org/officeDocument/2006/relationships/image" Target="../media/image69.png"/><Relationship Id="rId4" Type="http://schemas.openxmlformats.org/officeDocument/2006/relationships/image" Target="../media/image77.png"/><Relationship Id="rId9" Type="http://schemas.openxmlformats.org/officeDocument/2006/relationships/image" Target="../media/image6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5.sv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6.png"/><Relationship Id="rId4" Type="http://schemas.openxmlformats.org/officeDocument/2006/relationships/image" Target="../media/image2.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image" Target="../media/image1.png"/><Relationship Id="rId12" Type="http://schemas.openxmlformats.org/officeDocument/2006/relationships/image" Target="../media/image11.png"/><Relationship Id="rId17" Type="http://schemas.openxmlformats.org/officeDocument/2006/relationships/image" Target="../media/image5.svg"/><Relationship Id="rId2" Type="http://schemas.openxmlformats.org/officeDocument/2006/relationships/notesSlide" Target="../notesSlides/notesSlide2.xml"/><Relationship Id="rId16" Type="http://schemas.openxmlformats.org/officeDocument/2006/relationships/image" Target="../media/image4.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9.png"/><Relationship Id="rId19" Type="http://schemas.openxmlformats.org/officeDocument/2006/relationships/image" Target="../media/image7.png"/><Relationship Id="rId4" Type="http://schemas.openxmlformats.org/officeDocument/2006/relationships/image" Target="../media/image2.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8" Type="http://schemas.openxmlformats.org/officeDocument/2006/relationships/image" Target="../media/image2.png"/><Relationship Id="rId7" Type="http://schemas.openxmlformats.org/officeDocument/2006/relationships/image" Target="../media/image23.png"/><Relationship Id="rId1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xml"/><Relationship Id="rId11"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1.png"/><Relationship Id="rId9" Type="http://schemas.openxmlformats.org/officeDocument/2006/relationships/image" Target="../media/image25.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png"/><Relationship Id="rId5" Type="http://schemas.openxmlformats.org/officeDocument/2006/relationships/image" Target="../media/image31.png"/><Relationship Id="rId10" Type="http://schemas.openxmlformats.org/officeDocument/2006/relationships/image" Target="../media/image21.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2955-FF94-CE3D-EAEB-BE27C52EB9F4}"/>
              </a:ext>
            </a:extLst>
          </p:cNvPr>
          <p:cNvSpPr>
            <a:spLocks noGrp="1"/>
          </p:cNvSpPr>
          <p:nvPr>
            <p:ph type="ctrTitle"/>
          </p:nvPr>
        </p:nvSpPr>
        <p:spPr/>
        <p:txBody>
          <a:bodyPr/>
          <a:lstStyle/>
          <a:p>
            <a:r>
              <a:rPr lang="en-US" dirty="0">
                <a:latin typeface="Candara" panose="020E0502030303020204" pitchFamily="34" charset="0"/>
              </a:rPr>
              <a:t>Everlasting Anonymous  Rate-Limited Tokens</a:t>
            </a:r>
          </a:p>
        </p:txBody>
      </p:sp>
      <p:sp>
        <p:nvSpPr>
          <p:cNvPr id="3" name="Subtitle 2">
            <a:extLst>
              <a:ext uri="{FF2B5EF4-FFF2-40B4-BE49-F238E27FC236}">
                <a16:creationId xmlns:a16="http://schemas.microsoft.com/office/drawing/2014/main" id="{188E85B6-1CE1-5E83-FAD7-504D8DCA81D1}"/>
              </a:ext>
            </a:extLst>
          </p:cNvPr>
          <p:cNvSpPr>
            <a:spLocks noGrp="1"/>
          </p:cNvSpPr>
          <p:nvPr>
            <p:ph type="subTitle" idx="1"/>
          </p:nvPr>
        </p:nvSpPr>
        <p:spPr>
          <a:xfrm>
            <a:off x="1041399" y="4021137"/>
            <a:ext cx="9887155" cy="1985963"/>
          </a:xfrm>
        </p:spPr>
        <p:txBody>
          <a:bodyPr>
            <a:normAutofit fontScale="92500"/>
          </a:bodyPr>
          <a:lstStyle/>
          <a:p>
            <a:pPr algn="r"/>
            <a:r>
              <a:rPr lang="en-US" sz="2800" b="1" dirty="0">
                <a:solidFill>
                  <a:srgbClr val="7030A0"/>
                </a:solidFill>
                <a:latin typeface="Candara" panose="020E0502030303020204" pitchFamily="34" charset="0"/>
              </a:rPr>
              <a:t>Rutchathon (Champ) Chairattana-Apirom (University of Washington)</a:t>
            </a:r>
          </a:p>
          <a:p>
            <a:pPr algn="r"/>
            <a:r>
              <a:rPr lang="en-US" sz="2800" dirty="0">
                <a:latin typeface="Candara" panose="020E0502030303020204" pitchFamily="34" charset="0"/>
              </a:rPr>
              <a:t>Nico </a:t>
            </a:r>
            <a:r>
              <a:rPr lang="en-US" sz="2800" dirty="0" err="1">
                <a:latin typeface="Candara" panose="020E0502030303020204" pitchFamily="34" charset="0"/>
              </a:rPr>
              <a:t>Döttling</a:t>
            </a:r>
            <a:r>
              <a:rPr lang="en-US" sz="2800" dirty="0">
                <a:latin typeface="Candara" panose="020E0502030303020204" pitchFamily="34" charset="0"/>
              </a:rPr>
              <a:t> (CISPA)</a:t>
            </a:r>
          </a:p>
          <a:p>
            <a:pPr algn="r"/>
            <a:r>
              <a:rPr lang="en-US" sz="2800" dirty="0">
                <a:latin typeface="Candara" panose="020E0502030303020204" pitchFamily="34" charset="0"/>
              </a:rPr>
              <a:t>Anna </a:t>
            </a:r>
            <a:r>
              <a:rPr lang="en-US" sz="2800" dirty="0" err="1">
                <a:latin typeface="Candara" panose="020E0502030303020204" pitchFamily="34" charset="0"/>
              </a:rPr>
              <a:t>Lysyanskaya</a:t>
            </a:r>
            <a:r>
              <a:rPr lang="en-US" sz="2800" dirty="0">
                <a:latin typeface="Candara" panose="020E0502030303020204" pitchFamily="34" charset="0"/>
              </a:rPr>
              <a:t> (Brown University)</a:t>
            </a:r>
          </a:p>
          <a:p>
            <a:pPr algn="r"/>
            <a:r>
              <a:rPr lang="en-US" sz="2800" dirty="0">
                <a:latin typeface="Candara" panose="020E0502030303020204" pitchFamily="34" charset="0"/>
              </a:rPr>
              <a:t>Stefano Tessaro (University of Washington)</a:t>
            </a:r>
          </a:p>
        </p:txBody>
      </p:sp>
    </p:spTree>
    <p:extLst>
      <p:ext uri="{BB962C8B-B14F-4D97-AF65-F5344CB8AC3E}">
        <p14:creationId xmlns:p14="http://schemas.microsoft.com/office/powerpoint/2010/main" val="96539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0D96-732F-27F3-F2D7-2D957C471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F4514-4404-3364-58D3-D178C0E7BC43}"/>
              </a:ext>
            </a:extLst>
          </p:cNvPr>
          <p:cNvSpPr>
            <a:spLocks noGrp="1"/>
          </p:cNvSpPr>
          <p:nvPr>
            <p:ph type="title"/>
          </p:nvPr>
        </p:nvSpPr>
        <p:spPr/>
        <p:txBody>
          <a:bodyPr/>
          <a:lstStyle/>
          <a:p>
            <a:r>
              <a:rPr lang="en-US" dirty="0">
                <a:latin typeface="Candara" panose="020E0502030303020204" pitchFamily="34" charset="0"/>
              </a:rPr>
              <a:t>Comparison with Lattice-Based Constructions of Similar Primitives</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A083C70-CAA8-6DE6-09D6-FCEC05079893}"/>
                  </a:ext>
                </a:extLst>
              </p:cNvPr>
              <p:cNvGraphicFramePr>
                <a:graphicFrameLocks noGrp="1"/>
              </p:cNvGraphicFramePr>
              <p:nvPr/>
            </p:nvGraphicFramePr>
            <p:xfrm>
              <a:off x="723900" y="1878403"/>
              <a:ext cx="11087100" cy="4206240"/>
            </p:xfrm>
            <a:graphic>
              <a:graphicData uri="http://schemas.openxmlformats.org/drawingml/2006/table">
                <a:tbl>
                  <a:tblPr firstRow="1" bandRow="1">
                    <a:tableStyleId>{5C22544A-7EE6-4342-B048-85BDC9FD1C3A}</a:tableStyleId>
                  </a:tblPr>
                  <a:tblGrid>
                    <a:gridCol w="1602505">
                      <a:extLst>
                        <a:ext uri="{9D8B030D-6E8A-4147-A177-3AD203B41FA5}">
                          <a16:colId xmlns:a16="http://schemas.microsoft.com/office/drawing/2014/main" val="3764495056"/>
                        </a:ext>
                      </a:extLst>
                    </a:gridCol>
                    <a:gridCol w="2905725">
                      <a:extLst>
                        <a:ext uri="{9D8B030D-6E8A-4147-A177-3AD203B41FA5}">
                          <a16:colId xmlns:a16="http://schemas.microsoft.com/office/drawing/2014/main" val="3543970758"/>
                        </a:ext>
                      </a:extLst>
                    </a:gridCol>
                    <a:gridCol w="1397270">
                      <a:extLst>
                        <a:ext uri="{9D8B030D-6E8A-4147-A177-3AD203B41FA5}">
                          <a16:colId xmlns:a16="http://schemas.microsoft.com/office/drawing/2014/main" val="1928312539"/>
                        </a:ext>
                      </a:extLst>
                    </a:gridCol>
                    <a:gridCol w="1917700">
                      <a:extLst>
                        <a:ext uri="{9D8B030D-6E8A-4147-A177-3AD203B41FA5}">
                          <a16:colId xmlns:a16="http://schemas.microsoft.com/office/drawing/2014/main" val="2343454477"/>
                        </a:ext>
                      </a:extLst>
                    </a:gridCol>
                    <a:gridCol w="3263900">
                      <a:extLst>
                        <a:ext uri="{9D8B030D-6E8A-4147-A177-3AD203B41FA5}">
                          <a16:colId xmlns:a16="http://schemas.microsoft.com/office/drawing/2014/main" val="1866191139"/>
                        </a:ext>
                      </a:extLst>
                    </a:gridCol>
                  </a:tblGrid>
                  <a:tr h="373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Construction</a:t>
                          </a:r>
                        </a:p>
                      </a:txBody>
                      <a:tcPr anchor="ctr"/>
                    </a:tc>
                    <a:tc>
                      <a:txBody>
                        <a:bodyPr/>
                        <a:lstStyle/>
                        <a:p>
                          <a:pPr algn="ctr"/>
                          <a:r>
                            <a:rPr lang="en-US" sz="2000" dirty="0"/>
                            <a:t>Primitive</a:t>
                          </a:r>
                        </a:p>
                      </a:txBody>
                      <a:tcPr anchor="ctr"/>
                    </a:tc>
                    <a:tc>
                      <a:txBody>
                        <a:bodyPr/>
                        <a:lstStyle/>
                        <a:p>
                          <a:pPr algn="ctr"/>
                          <a:r>
                            <a:rPr lang="en-US" sz="2000" dirty="0"/>
                            <a:t>Token Size</a:t>
                          </a:r>
                        </a:p>
                      </a:txBody>
                      <a:tcPr anchor="ctr"/>
                    </a:tc>
                    <a:tc>
                      <a:txBody>
                        <a:bodyPr/>
                        <a:lstStyle/>
                        <a:p>
                          <a:pPr algn="ctr"/>
                          <a:r>
                            <a:rPr lang="en-US" sz="2000" dirty="0"/>
                            <a:t>Privacy / Anonymity</a:t>
                          </a:r>
                        </a:p>
                      </a:txBody>
                      <a:tcPr anchor="ctr"/>
                    </a:tc>
                    <a:tc>
                      <a:txBody>
                        <a:bodyPr/>
                        <a:lstStyle/>
                        <a:p>
                          <a:pPr algn="ctr"/>
                          <a:r>
                            <a:rPr lang="en-US" sz="2000" dirty="0"/>
                            <a:t>Assumptions</a:t>
                          </a:r>
                        </a:p>
                        <a:p>
                          <a:pPr algn="ctr"/>
                          <a:r>
                            <a:rPr lang="en-US" sz="2000" dirty="0"/>
                            <a:t>(ROM assumed)</a:t>
                          </a:r>
                        </a:p>
                      </a:txBody>
                      <a:tcPr anchor="ctr"/>
                    </a:tc>
                    <a:extLst>
                      <a:ext uri="{0D108BD9-81ED-4DB2-BD59-A6C34878D82A}">
                        <a16:rowId xmlns:a16="http://schemas.microsoft.com/office/drawing/2014/main" val="1699897538"/>
                      </a:ext>
                    </a:extLst>
                  </a:tr>
                  <a:tr h="373114">
                    <a:tc>
                      <a:txBody>
                        <a:bodyPr/>
                        <a:lstStyle/>
                        <a:p>
                          <a:pPr algn="ctr"/>
                          <a:r>
                            <a:rPr lang="en-US" sz="2000" dirty="0">
                              <a:solidFill>
                                <a:srgbClr val="C00000"/>
                              </a:solidFill>
                            </a:rPr>
                            <a:t>[JS’25]</a:t>
                          </a:r>
                        </a:p>
                      </a:txBody>
                      <a:tcPr anchor="ctr"/>
                    </a:tc>
                    <a:tc>
                      <a:txBody>
                        <a:bodyPr/>
                        <a:lstStyle/>
                        <a:p>
                          <a:pPr algn="ctr"/>
                          <a:r>
                            <a:rPr lang="en-US" sz="2000" dirty="0"/>
                            <a:t>Blind Signature </a:t>
                          </a:r>
                          <a:br>
                            <a:rPr lang="en-US" sz="2000" dirty="0"/>
                          </a:br>
                          <a:r>
                            <a:rPr lang="en-US" sz="2000" dirty="0"/>
                            <a:t>(</a:t>
                          </a:r>
                          <a:r>
                            <a:rPr lang="en-US" sz="2000" dirty="0">
                              <a:solidFill>
                                <a:schemeClr val="accent2"/>
                              </a:solidFill>
                            </a:rPr>
                            <a:t>One-time rate-limit</a:t>
                          </a:r>
                          <a:r>
                            <a:rPr lang="en-US" sz="2000" dirty="0"/>
                            <a:t>)</a:t>
                          </a:r>
                        </a:p>
                      </a:txBody>
                      <a:tcPr anchor="ctr"/>
                    </a:tc>
                    <a:tc>
                      <a:txBody>
                        <a:bodyPr/>
                        <a:lstStyle/>
                        <a:p>
                          <a:pPr algn="ctr"/>
                          <a:r>
                            <a:rPr lang="en-US" sz="2000" dirty="0"/>
                            <a:t>~40KB</a:t>
                          </a:r>
                        </a:p>
                      </a:txBody>
                      <a:tcPr anchor="ctr"/>
                    </a:tc>
                    <a:tc rowSpan="4">
                      <a:txBody>
                        <a:bodyPr/>
                        <a:lstStyle/>
                        <a:p>
                          <a:pPr algn="ctr"/>
                          <a:r>
                            <a:rPr lang="en-US" sz="2000" dirty="0"/>
                            <a:t>Computational</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i="0" dirty="0"/>
                            <a:t>MLWE + MSIS</a:t>
                          </a:r>
                          <a:endParaRPr lang="en-US" sz="2000" dirty="0"/>
                        </a:p>
                      </a:txBody>
                      <a:tcPr anchor="ctr"/>
                    </a:tc>
                    <a:extLst>
                      <a:ext uri="{0D108BD9-81ED-4DB2-BD59-A6C34878D82A}">
                        <a16:rowId xmlns:a16="http://schemas.microsoft.com/office/drawing/2014/main" val="4249803019"/>
                      </a:ext>
                    </a:extLst>
                  </a:tr>
                  <a:tr h="373114">
                    <a:tc>
                      <a:txBody>
                        <a:bodyPr/>
                        <a:lstStyle/>
                        <a:p>
                          <a:pPr algn="ctr"/>
                          <a:r>
                            <a:rPr lang="en-US" sz="2000" dirty="0">
                              <a:solidFill>
                                <a:srgbClr val="C00000"/>
                              </a:solidFill>
                            </a:rPr>
                            <a:t>[BGY’25]</a:t>
                          </a:r>
                        </a:p>
                      </a:txBody>
                      <a:tcPr anchor="ctr"/>
                    </a:tc>
                    <a:tc>
                      <a:txBody>
                        <a:bodyPr/>
                        <a:lstStyle/>
                        <a:p>
                          <a:pPr algn="ctr"/>
                          <a:r>
                            <a:rPr lang="en-US" sz="2000" dirty="0"/>
                            <a:t>Batched Blind Signature (</a:t>
                          </a:r>
                          <a:r>
                            <a:rPr lang="en-US" sz="2000" dirty="0">
                              <a:solidFill>
                                <a:schemeClr val="accent3"/>
                              </a:solidFill>
                            </a:rPr>
                            <a:t>Multiple-time rate-limit</a:t>
                          </a:r>
                          <a:r>
                            <a:rPr lang="en-US" sz="2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~300KB</a:t>
                          </a:r>
                        </a:p>
                      </a:txBody>
                      <a:tcPr anchor="ctr"/>
                    </a:tc>
                    <a:tc vMerge="1">
                      <a:txBody>
                        <a:bodyPr/>
                        <a:lstStyle/>
                        <a:p>
                          <a:endParaRPr lang="en-US" sz="2000" dirty="0"/>
                        </a:p>
                      </a:txBody>
                      <a:tcPr/>
                    </a:tc>
                    <a:tc>
                      <a:txBody>
                        <a:bodyPr/>
                        <a:lstStyle/>
                        <a:p>
                          <a:pPr algn="ctr"/>
                          <a:r>
                            <a:rPr lang="en-US" sz="2000" dirty="0"/>
                            <a:t>OM-SIS </a:t>
                          </a:r>
                          <a:r>
                            <a:rPr lang="en-US" sz="2000" i="0" dirty="0"/>
                            <a:t>+ MLWE</a:t>
                          </a:r>
                          <a:endParaRPr lang="en-US" sz="2000" dirty="0"/>
                        </a:p>
                      </a:txBody>
                      <a:tcPr anchor="ctr"/>
                    </a:tc>
                    <a:extLst>
                      <a:ext uri="{0D108BD9-81ED-4DB2-BD59-A6C34878D82A}">
                        <a16:rowId xmlns:a16="http://schemas.microsoft.com/office/drawing/2014/main" val="520163459"/>
                      </a:ext>
                    </a:extLst>
                  </a:tr>
                  <a:tr h="373114">
                    <a:tc>
                      <a:txBody>
                        <a:bodyPr/>
                        <a:lstStyle/>
                        <a:p>
                          <a:pPr algn="ctr"/>
                          <a:r>
                            <a:rPr lang="en-US" sz="2000" dirty="0">
                              <a:solidFill>
                                <a:srgbClr val="C00000"/>
                              </a:solidFill>
                            </a:rPr>
                            <a:t>[BLNS’23]</a:t>
                          </a:r>
                        </a:p>
                      </a:txBody>
                      <a:tcPr anchor="ctr"/>
                    </a:tc>
                    <a:tc>
                      <a:txBody>
                        <a:bodyPr/>
                        <a:lstStyle/>
                        <a:p>
                          <a:pPr algn="ctr"/>
                          <a:r>
                            <a:rPr lang="en-US" sz="2000" dirty="0"/>
                            <a:t>Anonymous credentials </a:t>
                          </a:r>
                          <a:r>
                            <a:rPr lang="en-US" sz="2000" dirty="0">
                              <a:solidFill>
                                <a:srgbClr val="C00000"/>
                              </a:solidFill>
                            </a:rPr>
                            <a:t>(w/o rate-limit)</a:t>
                          </a:r>
                        </a:p>
                      </a:txBody>
                      <a:tcPr anchor="ctr"/>
                    </a:tc>
                    <a:tc>
                      <a:txBody>
                        <a:bodyPr/>
                        <a:lstStyle/>
                        <a:p>
                          <a:pPr algn="ctr"/>
                          <a:r>
                            <a:rPr lang="en-US" sz="2000" dirty="0"/>
                            <a:t>~60KB</a:t>
                          </a:r>
                        </a:p>
                      </a:txBody>
                      <a:tcPr anchor="ctr"/>
                    </a:tc>
                    <a:tc vMerge="1">
                      <a:txBody>
                        <a:bodyPr/>
                        <a:lstStyle/>
                        <a:p>
                          <a:endParaRPr lang="en-US" sz="2000" dirty="0"/>
                        </a:p>
                      </a:txBody>
                      <a:tcPr/>
                    </a:tc>
                    <a:tc>
                      <a:txBody>
                        <a:bodyPr/>
                        <a:lstStyle/>
                        <a:p>
                          <a:pPr algn="ctr"/>
                          <a14:m>
                            <m:oMath xmlns:m="http://schemas.openxmlformats.org/officeDocument/2006/math">
                              <m:r>
                                <m:rPr>
                                  <m:sty m:val="p"/>
                                </m:rPr>
                                <a:rPr lang="en-US" sz="2000" i="0" dirty="0" smtClean="0">
                                  <a:latin typeface="Cambria Math" panose="02040503050406030204" pitchFamily="18" charset="0"/>
                                </a:rPr>
                                <m:t>ISI</m:t>
                              </m:r>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S</m:t>
                                  </m:r>
                                </m:e>
                                <m:sub>
                                  <m:r>
                                    <a:rPr lang="en-US" sz="2000" i="1" dirty="0" smtClean="0">
                                      <a:latin typeface="Cambria Math" panose="02040503050406030204" pitchFamily="18" charset="0"/>
                                    </a:rPr>
                                    <m:t>𝑓</m:t>
                                  </m:r>
                                </m:sub>
                              </m:sSub>
                            </m:oMath>
                          </a14:m>
                          <a:r>
                            <a:rPr lang="en-US" sz="2000" i="0" dirty="0"/>
                            <a:t> + MLWE + MSIS</a:t>
                          </a:r>
                        </a:p>
                      </a:txBody>
                      <a:tcPr anchor="ctr"/>
                    </a:tc>
                    <a:extLst>
                      <a:ext uri="{0D108BD9-81ED-4DB2-BD59-A6C34878D82A}">
                        <a16:rowId xmlns:a16="http://schemas.microsoft.com/office/drawing/2014/main" val="2344730541"/>
                      </a:ext>
                    </a:extLst>
                  </a:tr>
                  <a:tr h="373114">
                    <a:tc>
                      <a:txBody>
                        <a:bodyPr/>
                        <a:lstStyle/>
                        <a:p>
                          <a:pPr algn="ctr"/>
                          <a:r>
                            <a:rPr lang="en-US" sz="2000" dirty="0">
                              <a:solidFill>
                                <a:srgbClr val="C00000"/>
                              </a:solidFill>
                            </a:rPr>
                            <a:t>[AGJ+’24]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Anonymous credentials </a:t>
                          </a:r>
                          <a:r>
                            <a:rPr lang="en-US" sz="2000" dirty="0">
                              <a:solidFill>
                                <a:srgbClr val="C00000"/>
                              </a:solidFill>
                            </a:rPr>
                            <a:t>(w/o rate-limit)</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~80KB</a:t>
                          </a:r>
                        </a:p>
                      </a:txBody>
                      <a:tcPr anchor="ctr">
                        <a:lnB w="38100" cap="flat" cmpd="sng" algn="ctr">
                          <a:solidFill>
                            <a:schemeClr val="tx1"/>
                          </a:solidFill>
                          <a:prstDash val="solid"/>
                          <a:round/>
                          <a:headEnd type="none" w="med" len="med"/>
                          <a:tailEnd type="none" w="med" len="med"/>
                        </a:lnB>
                      </a:tcPr>
                    </a:tc>
                    <a:tc vMerge="1">
                      <a:txBody>
                        <a:bodyPr/>
                        <a:lstStyle/>
                        <a:p>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t>MLWE + MSIS</a:t>
                          </a:r>
                          <a:endParaRPr lang="en-US" sz="2000" dirty="0"/>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407592"/>
                      </a:ext>
                    </a:extLst>
                  </a:tr>
                  <a:tr h="373114">
                    <a:tc>
                      <a:txBody>
                        <a:bodyPr/>
                        <a:lstStyle/>
                        <a:p>
                          <a:pPr algn="ctr"/>
                          <a:r>
                            <a:rPr lang="en-US" sz="2000" b="1" dirty="0">
                              <a:solidFill>
                                <a:schemeClr val="accent3"/>
                              </a:solidFill>
                            </a:rPr>
                            <a:t>Ours (with BLS12-381)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Context-based </a:t>
                          </a:r>
                          <a:br>
                            <a:rPr lang="en-US" sz="2000" b="1" dirty="0">
                              <a:solidFill>
                                <a:schemeClr val="accent3"/>
                              </a:solidFill>
                            </a:rPr>
                          </a:br>
                          <a:r>
                            <a:rPr lang="en-US" sz="2000" b="1" dirty="0">
                              <a:solidFill>
                                <a:schemeClr val="accent3"/>
                              </a:solidFill>
                            </a:rPr>
                            <a:t>multiple-time rate-limit</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~20KB</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Statistical</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q-ARSDH + SXDH</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11735006"/>
                      </a:ext>
                    </a:extLst>
                  </a:tr>
                </a:tbl>
              </a:graphicData>
            </a:graphic>
          </p:graphicFrame>
        </mc:Choice>
        <mc:Fallback xmlns="">
          <p:graphicFrame>
            <p:nvGraphicFramePr>
              <p:cNvPr id="4" name="Table 3">
                <a:extLst>
                  <a:ext uri="{FF2B5EF4-FFF2-40B4-BE49-F238E27FC236}">
                    <a16:creationId xmlns:a16="http://schemas.microsoft.com/office/drawing/2014/main" id="{CA083C70-CAA8-6DE6-09D6-FCEC05079893}"/>
                  </a:ext>
                </a:extLst>
              </p:cNvPr>
              <p:cNvGraphicFramePr>
                <a:graphicFrameLocks noGrp="1"/>
              </p:cNvGraphicFramePr>
              <p:nvPr/>
            </p:nvGraphicFramePr>
            <p:xfrm>
              <a:off x="723900" y="1878403"/>
              <a:ext cx="11087100" cy="4206240"/>
            </p:xfrm>
            <a:graphic>
              <a:graphicData uri="http://schemas.openxmlformats.org/drawingml/2006/table">
                <a:tbl>
                  <a:tblPr firstRow="1" bandRow="1">
                    <a:tableStyleId>{5C22544A-7EE6-4342-B048-85BDC9FD1C3A}</a:tableStyleId>
                  </a:tblPr>
                  <a:tblGrid>
                    <a:gridCol w="1602505">
                      <a:extLst>
                        <a:ext uri="{9D8B030D-6E8A-4147-A177-3AD203B41FA5}">
                          <a16:colId xmlns:a16="http://schemas.microsoft.com/office/drawing/2014/main" val="3764495056"/>
                        </a:ext>
                      </a:extLst>
                    </a:gridCol>
                    <a:gridCol w="2905725">
                      <a:extLst>
                        <a:ext uri="{9D8B030D-6E8A-4147-A177-3AD203B41FA5}">
                          <a16:colId xmlns:a16="http://schemas.microsoft.com/office/drawing/2014/main" val="3543970758"/>
                        </a:ext>
                      </a:extLst>
                    </a:gridCol>
                    <a:gridCol w="1397270">
                      <a:extLst>
                        <a:ext uri="{9D8B030D-6E8A-4147-A177-3AD203B41FA5}">
                          <a16:colId xmlns:a16="http://schemas.microsoft.com/office/drawing/2014/main" val="1928312539"/>
                        </a:ext>
                      </a:extLst>
                    </a:gridCol>
                    <a:gridCol w="1917700">
                      <a:extLst>
                        <a:ext uri="{9D8B030D-6E8A-4147-A177-3AD203B41FA5}">
                          <a16:colId xmlns:a16="http://schemas.microsoft.com/office/drawing/2014/main" val="2343454477"/>
                        </a:ext>
                      </a:extLst>
                    </a:gridCol>
                    <a:gridCol w="3263900">
                      <a:extLst>
                        <a:ext uri="{9D8B030D-6E8A-4147-A177-3AD203B41FA5}">
                          <a16:colId xmlns:a16="http://schemas.microsoft.com/office/drawing/2014/main" val="1866191139"/>
                        </a:ext>
                      </a:extLst>
                    </a:gridCol>
                  </a:tblGrid>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Construction</a:t>
                          </a:r>
                        </a:p>
                      </a:txBody>
                      <a:tcPr anchor="ctr"/>
                    </a:tc>
                    <a:tc>
                      <a:txBody>
                        <a:bodyPr/>
                        <a:lstStyle/>
                        <a:p>
                          <a:pPr algn="ctr"/>
                          <a:r>
                            <a:rPr lang="en-US" sz="2000" dirty="0"/>
                            <a:t>Primitive</a:t>
                          </a:r>
                        </a:p>
                      </a:txBody>
                      <a:tcPr anchor="ctr"/>
                    </a:tc>
                    <a:tc>
                      <a:txBody>
                        <a:bodyPr/>
                        <a:lstStyle/>
                        <a:p>
                          <a:pPr algn="ctr"/>
                          <a:r>
                            <a:rPr lang="en-US" sz="2000" dirty="0"/>
                            <a:t>Token Size</a:t>
                          </a:r>
                        </a:p>
                      </a:txBody>
                      <a:tcPr anchor="ctr"/>
                    </a:tc>
                    <a:tc>
                      <a:txBody>
                        <a:bodyPr/>
                        <a:lstStyle/>
                        <a:p>
                          <a:pPr algn="ctr"/>
                          <a:r>
                            <a:rPr lang="en-US" sz="2000" dirty="0"/>
                            <a:t>Privacy / Anonymity</a:t>
                          </a:r>
                        </a:p>
                      </a:txBody>
                      <a:tcPr anchor="ctr"/>
                    </a:tc>
                    <a:tc>
                      <a:txBody>
                        <a:bodyPr/>
                        <a:lstStyle/>
                        <a:p>
                          <a:pPr algn="ctr"/>
                          <a:r>
                            <a:rPr lang="en-US" sz="2000" dirty="0"/>
                            <a:t>Assumptions</a:t>
                          </a:r>
                        </a:p>
                        <a:p>
                          <a:pPr algn="ctr"/>
                          <a:r>
                            <a:rPr lang="en-US" sz="2000" dirty="0"/>
                            <a:t>(ROM assumed)</a:t>
                          </a:r>
                        </a:p>
                      </a:txBody>
                      <a:tcPr anchor="ctr"/>
                    </a:tc>
                    <a:extLst>
                      <a:ext uri="{0D108BD9-81ED-4DB2-BD59-A6C34878D82A}">
                        <a16:rowId xmlns:a16="http://schemas.microsoft.com/office/drawing/2014/main" val="1699897538"/>
                      </a:ext>
                    </a:extLst>
                  </a:tr>
                  <a:tr h="701040">
                    <a:tc>
                      <a:txBody>
                        <a:bodyPr/>
                        <a:lstStyle/>
                        <a:p>
                          <a:pPr algn="ctr"/>
                          <a:r>
                            <a:rPr lang="en-US" sz="2000" dirty="0">
                              <a:solidFill>
                                <a:srgbClr val="C00000"/>
                              </a:solidFill>
                            </a:rPr>
                            <a:t>[JS’25]</a:t>
                          </a:r>
                        </a:p>
                      </a:txBody>
                      <a:tcPr anchor="ctr"/>
                    </a:tc>
                    <a:tc>
                      <a:txBody>
                        <a:bodyPr/>
                        <a:lstStyle/>
                        <a:p>
                          <a:pPr algn="ctr"/>
                          <a:r>
                            <a:rPr lang="en-US" sz="2000" dirty="0"/>
                            <a:t>Blind Signature </a:t>
                          </a:r>
                          <a:br>
                            <a:rPr lang="en-US" sz="2000" dirty="0"/>
                          </a:br>
                          <a:r>
                            <a:rPr lang="en-US" sz="2000" dirty="0"/>
                            <a:t>(</a:t>
                          </a:r>
                          <a:r>
                            <a:rPr lang="en-US" sz="2000" dirty="0">
                              <a:solidFill>
                                <a:schemeClr val="accent2"/>
                              </a:solidFill>
                            </a:rPr>
                            <a:t>One-time rate-limit</a:t>
                          </a:r>
                          <a:r>
                            <a:rPr lang="en-US" sz="2000" dirty="0"/>
                            <a:t>)</a:t>
                          </a:r>
                        </a:p>
                      </a:txBody>
                      <a:tcPr anchor="ctr"/>
                    </a:tc>
                    <a:tc>
                      <a:txBody>
                        <a:bodyPr/>
                        <a:lstStyle/>
                        <a:p>
                          <a:pPr algn="ctr"/>
                          <a:r>
                            <a:rPr lang="en-US" sz="2000" dirty="0"/>
                            <a:t>~40KB</a:t>
                          </a:r>
                        </a:p>
                      </a:txBody>
                      <a:tcPr anchor="ctr"/>
                    </a:tc>
                    <a:tc rowSpan="4">
                      <a:txBody>
                        <a:bodyPr/>
                        <a:lstStyle/>
                        <a:p>
                          <a:pPr algn="ctr"/>
                          <a:r>
                            <a:rPr lang="en-US" sz="2000" dirty="0"/>
                            <a:t>Computational</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i="0" dirty="0"/>
                            <a:t>MLWE + MSIS</a:t>
                          </a:r>
                          <a:endParaRPr lang="en-US" sz="2000" dirty="0"/>
                        </a:p>
                      </a:txBody>
                      <a:tcPr anchor="ctr"/>
                    </a:tc>
                    <a:extLst>
                      <a:ext uri="{0D108BD9-81ED-4DB2-BD59-A6C34878D82A}">
                        <a16:rowId xmlns:a16="http://schemas.microsoft.com/office/drawing/2014/main" val="4249803019"/>
                      </a:ext>
                    </a:extLst>
                  </a:tr>
                  <a:tr h="701040">
                    <a:tc>
                      <a:txBody>
                        <a:bodyPr/>
                        <a:lstStyle/>
                        <a:p>
                          <a:pPr algn="ctr"/>
                          <a:r>
                            <a:rPr lang="en-US" sz="2000" dirty="0">
                              <a:solidFill>
                                <a:srgbClr val="C00000"/>
                              </a:solidFill>
                            </a:rPr>
                            <a:t>[BGY’25]</a:t>
                          </a:r>
                        </a:p>
                      </a:txBody>
                      <a:tcPr anchor="ctr"/>
                    </a:tc>
                    <a:tc>
                      <a:txBody>
                        <a:bodyPr/>
                        <a:lstStyle/>
                        <a:p>
                          <a:pPr algn="ctr"/>
                          <a:r>
                            <a:rPr lang="en-US" sz="2000" dirty="0"/>
                            <a:t>Batched Blind Signature (</a:t>
                          </a:r>
                          <a:r>
                            <a:rPr lang="en-US" sz="2000" dirty="0">
                              <a:solidFill>
                                <a:schemeClr val="accent3"/>
                              </a:solidFill>
                            </a:rPr>
                            <a:t>Multiple-time rate-limit</a:t>
                          </a:r>
                          <a:r>
                            <a:rPr lang="en-US" sz="2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~300KB</a:t>
                          </a:r>
                        </a:p>
                      </a:txBody>
                      <a:tcPr anchor="ctr"/>
                    </a:tc>
                    <a:tc vMerge="1">
                      <a:txBody>
                        <a:bodyPr/>
                        <a:lstStyle/>
                        <a:p>
                          <a:endParaRPr lang="en-US" sz="2000" dirty="0"/>
                        </a:p>
                      </a:txBody>
                      <a:tcPr/>
                    </a:tc>
                    <a:tc>
                      <a:txBody>
                        <a:bodyPr/>
                        <a:lstStyle/>
                        <a:p>
                          <a:pPr algn="ctr"/>
                          <a:r>
                            <a:rPr lang="en-US" sz="2000" dirty="0"/>
                            <a:t>OM-SIS </a:t>
                          </a:r>
                          <a:r>
                            <a:rPr lang="en-US" sz="2000" i="0" dirty="0"/>
                            <a:t>+ MLWE</a:t>
                          </a:r>
                          <a:endParaRPr lang="en-US" sz="2000" dirty="0"/>
                        </a:p>
                      </a:txBody>
                      <a:tcPr anchor="ctr"/>
                    </a:tc>
                    <a:extLst>
                      <a:ext uri="{0D108BD9-81ED-4DB2-BD59-A6C34878D82A}">
                        <a16:rowId xmlns:a16="http://schemas.microsoft.com/office/drawing/2014/main" val="520163459"/>
                      </a:ext>
                    </a:extLst>
                  </a:tr>
                  <a:tr h="701040">
                    <a:tc>
                      <a:txBody>
                        <a:bodyPr/>
                        <a:lstStyle/>
                        <a:p>
                          <a:pPr algn="ctr"/>
                          <a:r>
                            <a:rPr lang="en-US" sz="2000" dirty="0">
                              <a:solidFill>
                                <a:srgbClr val="C00000"/>
                              </a:solidFill>
                            </a:rPr>
                            <a:t>[BLNS’23]</a:t>
                          </a:r>
                        </a:p>
                      </a:txBody>
                      <a:tcPr anchor="ctr"/>
                    </a:tc>
                    <a:tc>
                      <a:txBody>
                        <a:bodyPr/>
                        <a:lstStyle/>
                        <a:p>
                          <a:pPr algn="ctr"/>
                          <a:r>
                            <a:rPr lang="en-US" sz="2000" dirty="0"/>
                            <a:t>Anonymous credentials </a:t>
                          </a:r>
                          <a:r>
                            <a:rPr lang="en-US" sz="2000" dirty="0">
                              <a:solidFill>
                                <a:srgbClr val="C00000"/>
                              </a:solidFill>
                            </a:rPr>
                            <a:t>(w/o rate-limit)</a:t>
                          </a:r>
                        </a:p>
                      </a:txBody>
                      <a:tcPr anchor="ctr"/>
                    </a:tc>
                    <a:tc>
                      <a:txBody>
                        <a:bodyPr/>
                        <a:lstStyle/>
                        <a:p>
                          <a:pPr algn="ctr"/>
                          <a:r>
                            <a:rPr lang="en-US" sz="2000" dirty="0"/>
                            <a:t>~60KB</a:t>
                          </a:r>
                        </a:p>
                      </a:txBody>
                      <a:tcPr anchor="ctr"/>
                    </a:tc>
                    <a:tc vMerge="1">
                      <a:txBody>
                        <a:bodyPr/>
                        <a:lstStyle/>
                        <a:p>
                          <a:endParaRPr lang="en-US" sz="2000" dirty="0"/>
                        </a:p>
                      </a:txBody>
                      <a:tcPr/>
                    </a:tc>
                    <a:tc>
                      <a:txBody>
                        <a:bodyPr/>
                        <a:lstStyle/>
                        <a:p>
                          <a:endParaRPr lang="en-US"/>
                        </a:p>
                      </a:txBody>
                      <a:tcPr anchor="ctr">
                        <a:blipFill>
                          <a:blip r:embed="rId3"/>
                          <a:stretch>
                            <a:fillRect l="-240078" t="-307273" r="-1167" b="-216364"/>
                          </a:stretch>
                        </a:blipFill>
                      </a:tcPr>
                    </a:tc>
                    <a:extLst>
                      <a:ext uri="{0D108BD9-81ED-4DB2-BD59-A6C34878D82A}">
                        <a16:rowId xmlns:a16="http://schemas.microsoft.com/office/drawing/2014/main" val="2344730541"/>
                      </a:ext>
                    </a:extLst>
                  </a:tr>
                  <a:tr h="701040">
                    <a:tc>
                      <a:txBody>
                        <a:bodyPr/>
                        <a:lstStyle/>
                        <a:p>
                          <a:pPr algn="ctr"/>
                          <a:r>
                            <a:rPr lang="en-US" sz="2000" dirty="0">
                              <a:solidFill>
                                <a:srgbClr val="C00000"/>
                              </a:solidFill>
                            </a:rPr>
                            <a:t>[AGJ+’24]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Anonymous credentials </a:t>
                          </a:r>
                          <a:r>
                            <a:rPr lang="en-US" sz="2000" dirty="0">
                              <a:solidFill>
                                <a:srgbClr val="C00000"/>
                              </a:solidFill>
                            </a:rPr>
                            <a:t>(w/o rate-limit)</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~80KB</a:t>
                          </a:r>
                        </a:p>
                      </a:txBody>
                      <a:tcPr anchor="ctr">
                        <a:lnB w="38100" cap="flat" cmpd="sng" algn="ctr">
                          <a:solidFill>
                            <a:schemeClr val="tx1"/>
                          </a:solidFill>
                          <a:prstDash val="solid"/>
                          <a:round/>
                          <a:headEnd type="none" w="med" len="med"/>
                          <a:tailEnd type="none" w="med" len="med"/>
                        </a:lnB>
                      </a:tcPr>
                    </a:tc>
                    <a:tc vMerge="1">
                      <a:txBody>
                        <a:bodyPr/>
                        <a:lstStyle/>
                        <a:p>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t>MLWE + MSIS</a:t>
                          </a:r>
                          <a:endParaRPr lang="en-US" sz="2000" dirty="0"/>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407592"/>
                      </a:ext>
                    </a:extLst>
                  </a:tr>
                  <a:tr h="701040">
                    <a:tc>
                      <a:txBody>
                        <a:bodyPr/>
                        <a:lstStyle/>
                        <a:p>
                          <a:pPr algn="ctr"/>
                          <a:r>
                            <a:rPr lang="en-US" sz="2000" b="1" dirty="0">
                              <a:solidFill>
                                <a:schemeClr val="accent3"/>
                              </a:solidFill>
                            </a:rPr>
                            <a:t>Ours (with BLS12-381)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Context-based </a:t>
                          </a:r>
                          <a:br>
                            <a:rPr lang="en-US" sz="2000" b="1" dirty="0">
                              <a:solidFill>
                                <a:schemeClr val="accent3"/>
                              </a:solidFill>
                            </a:rPr>
                          </a:br>
                          <a:r>
                            <a:rPr lang="en-US" sz="2000" b="1" dirty="0">
                              <a:solidFill>
                                <a:schemeClr val="accent3"/>
                              </a:solidFill>
                            </a:rPr>
                            <a:t>multiple-time rate-limit</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~20KB</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Statistical</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000" b="1" dirty="0">
                              <a:solidFill>
                                <a:schemeClr val="accent3"/>
                              </a:solidFill>
                            </a:rPr>
                            <a:t>q-ARSDH + SXDH</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11735006"/>
                      </a:ext>
                    </a:extLst>
                  </a:tr>
                </a:tbl>
              </a:graphicData>
            </a:graphic>
          </p:graphicFrame>
        </mc:Fallback>
      </mc:AlternateContent>
    </p:spTree>
    <p:extLst>
      <p:ext uri="{BB962C8B-B14F-4D97-AF65-F5344CB8AC3E}">
        <p14:creationId xmlns:p14="http://schemas.microsoft.com/office/powerpoint/2010/main" val="144600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29DA-DDA4-E459-EC10-87D28B028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E90DD-1130-671F-DD7F-9A69F765EA2B}"/>
              </a:ext>
            </a:extLst>
          </p:cNvPr>
          <p:cNvSpPr>
            <a:spLocks noGrp="1"/>
          </p:cNvSpPr>
          <p:nvPr>
            <p:ph type="title"/>
          </p:nvPr>
        </p:nvSpPr>
        <p:spPr/>
        <p:txBody>
          <a:bodyPr/>
          <a:lstStyle/>
          <a:p>
            <a:r>
              <a:rPr lang="en-US" dirty="0">
                <a:latin typeface="Candara" panose="020E0502030303020204" pitchFamily="34" charset="0"/>
              </a:rPr>
              <a:t>Definition of (Everlasting) Anonymity</a:t>
            </a:r>
          </a:p>
        </p:txBody>
      </p:sp>
      <p:cxnSp>
        <p:nvCxnSpPr>
          <p:cNvPr id="9" name="Straight Arrow Connector 8">
            <a:extLst>
              <a:ext uri="{FF2B5EF4-FFF2-40B4-BE49-F238E27FC236}">
                <a16:creationId xmlns:a16="http://schemas.microsoft.com/office/drawing/2014/main" id="{37545F79-9ACD-E8E4-7EA5-ED4A1B822B19}"/>
              </a:ext>
            </a:extLst>
          </p:cNvPr>
          <p:cNvCxnSpPr/>
          <p:nvPr/>
        </p:nvCxnSpPr>
        <p:spPr>
          <a:xfrm rot="5400000" flipV="1">
            <a:off x="2573123" y="3845282"/>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61602BB-07C2-B33A-005D-FB4F045D309C}"/>
              </a:ext>
            </a:extLst>
          </p:cNvPr>
          <p:cNvCxnSpPr>
            <a:cxnSpLocks/>
          </p:cNvCxnSpPr>
          <p:nvPr/>
        </p:nvCxnSpPr>
        <p:spPr>
          <a:xfrm rot="5400000">
            <a:off x="2542015" y="5226268"/>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AE19E3-5DC5-F78B-8CA3-30EB00F95532}"/>
                  </a:ext>
                </a:extLst>
              </p:cNvPr>
              <p:cNvSpPr txBox="1"/>
              <p:nvPr/>
            </p:nvSpPr>
            <p:spPr>
              <a:xfrm>
                <a:off x="2021318" y="6104548"/>
                <a:ext cx="1041394" cy="461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23C73398-281A-FE1F-A969-05D4045F47C1}"/>
                  </a:ext>
                </a:extLst>
              </p:cNvPr>
              <p:cNvSpPr txBox="1">
                <a:spLocks noRot="1" noChangeAspect="1" noMove="1" noResize="1" noEditPoints="1" noAdjustHandles="1" noChangeArrowheads="1" noChangeShapeType="1" noTextEdit="1"/>
              </p:cNvSpPr>
              <p:nvPr/>
            </p:nvSpPr>
            <p:spPr>
              <a:xfrm>
                <a:off x="2021318" y="6104548"/>
                <a:ext cx="1041394" cy="46166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E2E72F-FF9F-410B-98BE-282AF3F1DA47}"/>
                  </a:ext>
                </a:extLst>
              </p:cNvPr>
              <p:cNvSpPr txBox="1"/>
              <p:nvPr/>
            </p:nvSpPr>
            <p:spPr>
              <a:xfrm>
                <a:off x="3594970" y="6142997"/>
                <a:ext cx="2919896" cy="523220"/>
              </a:xfrm>
              <a:prstGeom prst="rect">
                <a:avLst/>
              </a:prstGeom>
              <a:noFill/>
            </p:spPr>
            <p:txBody>
              <a:bodyPr wrap="square">
                <a:spAutoFit/>
              </a:bodyPr>
              <a:lstStyle/>
              <a:p>
                <a:r>
                  <a:rPr lang="en-US" sz="2800" dirty="0">
                    <a:solidFill>
                      <a:srgbClr val="C00000"/>
                    </a:solidFill>
                    <a:ea typeface="Cambria Math" panose="02040503050406030204" pitchFamily="18" charset="0"/>
                  </a:rPr>
                  <a:t>Adversary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𝒜</m:t>
                    </m:r>
                  </m:oMath>
                </a14:m>
                <a:endParaRPr lang="en-US" sz="2800" dirty="0">
                  <a:solidFill>
                    <a:srgbClr val="C00000"/>
                  </a:solidFill>
                </a:endParaRPr>
              </a:p>
            </p:txBody>
          </p:sp>
        </mc:Choice>
        <mc:Fallback xmlns="">
          <p:sp>
            <p:nvSpPr>
              <p:cNvPr id="12" name="TextBox 11">
                <a:extLst>
                  <a:ext uri="{FF2B5EF4-FFF2-40B4-BE49-F238E27FC236}">
                    <a16:creationId xmlns:a16="http://schemas.microsoft.com/office/drawing/2014/main" id="{8DE2E72F-FF9F-410B-98BE-282AF3F1DA47}"/>
                  </a:ext>
                </a:extLst>
              </p:cNvPr>
              <p:cNvSpPr txBox="1">
                <a:spLocks noRot="1" noChangeAspect="1" noMove="1" noResize="1" noEditPoints="1" noAdjustHandles="1" noChangeArrowheads="1" noChangeShapeType="1" noTextEdit="1"/>
              </p:cNvSpPr>
              <p:nvPr/>
            </p:nvSpPr>
            <p:spPr>
              <a:xfrm>
                <a:off x="3594970" y="6142997"/>
                <a:ext cx="2919896" cy="523220"/>
              </a:xfrm>
              <a:prstGeom prst="rect">
                <a:avLst/>
              </a:prstGeom>
              <a:blipFill>
                <a:blip r:embed="rId4"/>
                <a:stretch>
                  <a:fillRect l="-4329" t="-11628" b="-27907"/>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A39FF354-DC82-D972-835E-6193E48447DC}"/>
              </a:ext>
            </a:extLst>
          </p:cNvPr>
          <p:cNvSpPr/>
          <p:nvPr/>
        </p:nvSpPr>
        <p:spPr>
          <a:xfrm>
            <a:off x="7004919" y="2403058"/>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User</a:t>
            </a:r>
          </a:p>
        </p:txBody>
      </p:sp>
      <p:sp>
        <p:nvSpPr>
          <p:cNvPr id="14" name="Rounded Rectangle 13">
            <a:extLst>
              <a:ext uri="{FF2B5EF4-FFF2-40B4-BE49-F238E27FC236}">
                <a16:creationId xmlns:a16="http://schemas.microsoft.com/office/drawing/2014/main" id="{602109C1-AECF-9EE2-6125-7DEA5B7E62A6}"/>
              </a:ext>
            </a:extLst>
          </p:cNvPr>
          <p:cNvSpPr/>
          <p:nvPr/>
        </p:nvSpPr>
        <p:spPr>
          <a:xfrm>
            <a:off x="8190007" y="4817412"/>
            <a:ext cx="1584344" cy="125917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Show</a:t>
            </a:r>
          </a:p>
        </p:txBody>
      </p:sp>
      <p:cxnSp>
        <p:nvCxnSpPr>
          <p:cNvPr id="17" name="Straight Arrow Connector 16">
            <a:extLst>
              <a:ext uri="{FF2B5EF4-FFF2-40B4-BE49-F238E27FC236}">
                <a16:creationId xmlns:a16="http://schemas.microsoft.com/office/drawing/2014/main" id="{3AF60D5D-EA60-5891-F353-E10C7F7013B9}"/>
              </a:ext>
            </a:extLst>
          </p:cNvPr>
          <p:cNvCxnSpPr>
            <a:cxnSpLocks/>
          </p:cNvCxnSpPr>
          <p:nvPr/>
        </p:nvCxnSpPr>
        <p:spPr>
          <a:xfrm>
            <a:off x="5896079" y="5390154"/>
            <a:ext cx="1776930"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F68E45F-AD4B-C63A-DCE5-83FCF6364B32}"/>
              </a:ext>
            </a:extLst>
          </p:cNvPr>
          <p:cNvSpPr txBox="1"/>
          <p:nvPr/>
        </p:nvSpPr>
        <p:spPr>
          <a:xfrm>
            <a:off x="6205772" y="4846934"/>
            <a:ext cx="125219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sid,ctxt</a:t>
            </a:r>
            <a:endParaRPr lang="en-US" sz="2400" dirty="0">
              <a:solidFill>
                <a:srgbClr val="C00000"/>
              </a:solidFill>
              <a:latin typeface="Cambria Math" panose="02040503050406030204" pitchFamily="18" charset="0"/>
              <a:ea typeface="Cambria Math" panose="02040503050406030204" pitchFamily="18" charset="0"/>
            </a:endParaRPr>
          </a:p>
        </p:txBody>
      </p:sp>
      <p:cxnSp>
        <p:nvCxnSpPr>
          <p:cNvPr id="19" name="Straight Arrow Connector 18">
            <a:extLst>
              <a:ext uri="{FF2B5EF4-FFF2-40B4-BE49-F238E27FC236}">
                <a16:creationId xmlns:a16="http://schemas.microsoft.com/office/drawing/2014/main" id="{697F0B74-7002-4AAC-9415-48338C1D11AF}"/>
              </a:ext>
            </a:extLst>
          </p:cNvPr>
          <p:cNvCxnSpPr>
            <a:cxnSpLocks/>
          </p:cNvCxnSpPr>
          <p:nvPr/>
        </p:nvCxnSpPr>
        <p:spPr>
          <a:xfrm flipH="1">
            <a:off x="5883565" y="5618309"/>
            <a:ext cx="1789444"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E0AF143-BB20-9E1E-BB36-635B9AB63D9A}"/>
                  </a:ext>
                </a:extLst>
              </p:cNvPr>
              <p:cNvSpPr txBox="1"/>
              <p:nvPr/>
            </p:nvSpPr>
            <p:spPr>
              <a:xfrm>
                <a:off x="6418580" y="5649821"/>
                <a:ext cx="655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𝜋</m:t>
                      </m:r>
                    </m:oMath>
                  </m:oMathPara>
                </a14:m>
                <a:endParaRPr lang="en-US" sz="2400" dirty="0"/>
              </a:p>
            </p:txBody>
          </p:sp>
        </mc:Choice>
        <mc:Fallback xmlns="">
          <p:sp>
            <p:nvSpPr>
              <p:cNvPr id="20" name="TextBox 19">
                <a:extLst>
                  <a:ext uri="{FF2B5EF4-FFF2-40B4-BE49-F238E27FC236}">
                    <a16:creationId xmlns:a16="http://schemas.microsoft.com/office/drawing/2014/main" id="{BE0AF143-BB20-9E1E-BB36-635B9AB63D9A}"/>
                  </a:ext>
                </a:extLst>
              </p:cNvPr>
              <p:cNvSpPr txBox="1">
                <a:spLocks noRot="1" noChangeAspect="1" noMove="1" noResize="1" noEditPoints="1" noAdjustHandles="1" noChangeArrowheads="1" noChangeShapeType="1" noTextEdit="1"/>
              </p:cNvSpPr>
              <p:nvPr/>
            </p:nvSpPr>
            <p:spPr>
              <a:xfrm>
                <a:off x="6418580" y="5649821"/>
                <a:ext cx="655175" cy="461665"/>
              </a:xfrm>
              <a:prstGeom prst="rect">
                <a:avLst/>
              </a:prstGeom>
              <a:blipFill>
                <a:blip r:embed="rId5"/>
                <a:stretch>
                  <a:fillRect r="-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A8F8F9C-0F19-BE07-DE4C-B75BA312BA19}"/>
                  </a:ext>
                </a:extLst>
              </p:cNvPr>
              <p:cNvSpPr txBox="1"/>
              <p:nvPr/>
            </p:nvSpPr>
            <p:spPr>
              <a:xfrm>
                <a:off x="2206242" y="3902691"/>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𝑐𝑟𝑠</m:t>
                      </m:r>
                    </m:oMath>
                  </m:oMathPara>
                </a14:m>
                <a:endParaRPr lang="en-US" sz="2400" dirty="0">
                  <a:solidFill>
                    <a:srgbClr val="C00000"/>
                  </a:solidFill>
                </a:endParaRPr>
              </a:p>
            </p:txBody>
          </p:sp>
        </mc:Choice>
        <mc:Fallback xmlns="">
          <p:sp>
            <p:nvSpPr>
              <p:cNvPr id="21" name="TextBox 20">
                <a:extLst>
                  <a:ext uri="{FF2B5EF4-FFF2-40B4-BE49-F238E27FC236}">
                    <a16:creationId xmlns:a16="http://schemas.microsoft.com/office/drawing/2014/main" id="{DF232FFA-85C6-12E9-35E1-64227416CA3B}"/>
                  </a:ext>
                </a:extLst>
              </p:cNvPr>
              <p:cNvSpPr txBox="1">
                <a:spLocks noRot="1" noChangeAspect="1" noMove="1" noResize="1" noEditPoints="1" noAdjustHandles="1" noChangeArrowheads="1" noChangeShapeType="1" noTextEdit="1"/>
              </p:cNvSpPr>
              <p:nvPr/>
            </p:nvSpPr>
            <p:spPr>
              <a:xfrm>
                <a:off x="2206242" y="3902691"/>
                <a:ext cx="662468" cy="461665"/>
              </a:xfrm>
              <a:prstGeom prst="rect">
                <a:avLst/>
              </a:prstGeom>
              <a:blipFill>
                <a:blip r:embed="rId6"/>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F6783549-EECE-C979-898A-5A6655E718AB}"/>
              </a:ext>
            </a:extLst>
          </p:cNvPr>
          <p:cNvCxnSpPr>
            <a:cxnSpLocks/>
          </p:cNvCxnSpPr>
          <p:nvPr/>
        </p:nvCxnSpPr>
        <p:spPr>
          <a:xfrm flipH="1">
            <a:off x="1862963" y="5221299"/>
            <a:ext cx="1389212"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3388AF8-32C2-7697-87FB-D8275F0EA4EC}"/>
                  </a:ext>
                </a:extLst>
              </p:cNvPr>
              <p:cNvSpPr txBox="1"/>
              <p:nvPr/>
            </p:nvSpPr>
            <p:spPr>
              <a:xfrm>
                <a:off x="2206242" y="4723562"/>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endParaRPr>
              </a:p>
            </p:txBody>
          </p:sp>
        </mc:Choice>
        <mc:Fallback xmlns="">
          <p:sp>
            <p:nvSpPr>
              <p:cNvPr id="23" name="TextBox 22">
                <a:extLst>
                  <a:ext uri="{FF2B5EF4-FFF2-40B4-BE49-F238E27FC236}">
                    <a16:creationId xmlns:a16="http://schemas.microsoft.com/office/drawing/2014/main" id="{3CD68F90-CDE1-FE19-9782-DB33CFF4FF03}"/>
                  </a:ext>
                </a:extLst>
              </p:cNvPr>
              <p:cNvSpPr txBox="1">
                <a:spLocks noRot="1" noChangeAspect="1" noMove="1" noResize="1" noEditPoints="1" noAdjustHandles="1" noChangeArrowheads="1" noChangeShapeType="1" noTextEdit="1"/>
              </p:cNvSpPr>
              <p:nvPr/>
            </p:nvSpPr>
            <p:spPr>
              <a:xfrm>
                <a:off x="2206242" y="4723562"/>
                <a:ext cx="662468" cy="461665"/>
              </a:xfrm>
              <a:prstGeom prst="rect">
                <a:avLst/>
              </a:prstGeom>
              <a:blipFill>
                <a:blip r:embed="rId7"/>
                <a:stretch>
                  <a:fillRect b="-8108"/>
                </a:stretch>
              </a:blipFill>
            </p:spPr>
            <p:txBody>
              <a:bodyPr/>
              <a:lstStyle/>
              <a:p>
                <a:r>
                  <a:rPr lang="en-US">
                    <a:noFill/>
                  </a:rPr>
                  <a:t> </a:t>
                </a:r>
              </a:p>
            </p:txBody>
          </p:sp>
        </mc:Fallback>
      </mc:AlternateContent>
      <p:sp>
        <p:nvSpPr>
          <p:cNvPr id="24" name="Rounded Rectangular Callout 23">
            <a:extLst>
              <a:ext uri="{FF2B5EF4-FFF2-40B4-BE49-F238E27FC236}">
                <a16:creationId xmlns:a16="http://schemas.microsoft.com/office/drawing/2014/main" id="{C71B60F0-238D-0A70-B58A-5ECC51E8F067}"/>
              </a:ext>
            </a:extLst>
          </p:cNvPr>
          <p:cNvSpPr/>
          <p:nvPr/>
        </p:nvSpPr>
        <p:spPr>
          <a:xfrm>
            <a:off x="248107" y="2521725"/>
            <a:ext cx="1583748" cy="1381018"/>
          </a:xfrm>
          <a:prstGeom prst="wedgeRoundRectCallout">
            <a:avLst>
              <a:gd name="adj1" fmla="val 71981"/>
              <a:gd name="adj2" fmla="val 126284"/>
              <a:gd name="adj3" fmla="val 16667"/>
            </a:avLst>
          </a:prstGeom>
          <a:solidFill>
            <a:srgbClr val="F3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Possibly malicious key</a:t>
            </a:r>
          </a:p>
        </p:txBody>
      </p:sp>
      <p:sp>
        <p:nvSpPr>
          <p:cNvPr id="35" name="TextBox 34">
            <a:extLst>
              <a:ext uri="{FF2B5EF4-FFF2-40B4-BE49-F238E27FC236}">
                <a16:creationId xmlns:a16="http://schemas.microsoft.com/office/drawing/2014/main" id="{FA2FE74A-4F51-32A7-9BFA-1C5D7877326D}"/>
              </a:ext>
            </a:extLst>
          </p:cNvPr>
          <p:cNvSpPr txBox="1"/>
          <p:nvPr/>
        </p:nvSpPr>
        <p:spPr>
          <a:xfrm>
            <a:off x="8997689" y="2388090"/>
            <a:ext cx="1584344" cy="1200329"/>
          </a:xfrm>
          <a:prstGeom prst="rect">
            <a:avLst/>
          </a:prstGeom>
          <a:noFill/>
        </p:spPr>
        <p:txBody>
          <a:bodyPr wrap="square" rtlCol="0">
            <a:spAutoFit/>
          </a:bodyPr>
          <a:lstStyle/>
          <a:p>
            <a:pPr algn="ctr"/>
            <a:r>
              <a:rPr lang="en-US" sz="2400" dirty="0">
                <a:solidFill>
                  <a:srgbClr val="C00000"/>
                </a:solidFill>
              </a:rPr>
              <a:t>Real user or simulator</a:t>
            </a:r>
          </a:p>
        </p:txBody>
      </p:sp>
      <p:sp>
        <p:nvSpPr>
          <p:cNvPr id="36" name="TextBox 35">
            <a:extLst>
              <a:ext uri="{FF2B5EF4-FFF2-40B4-BE49-F238E27FC236}">
                <a16:creationId xmlns:a16="http://schemas.microsoft.com/office/drawing/2014/main" id="{8CD99915-C219-CC59-932B-E6EBD98FECD1}"/>
              </a:ext>
            </a:extLst>
          </p:cNvPr>
          <p:cNvSpPr txBox="1"/>
          <p:nvPr/>
        </p:nvSpPr>
        <p:spPr>
          <a:xfrm>
            <a:off x="9985758" y="4954394"/>
            <a:ext cx="1584344" cy="1200329"/>
          </a:xfrm>
          <a:prstGeom prst="rect">
            <a:avLst/>
          </a:prstGeom>
          <a:noFill/>
        </p:spPr>
        <p:txBody>
          <a:bodyPr wrap="square" rtlCol="0">
            <a:spAutoFit/>
          </a:bodyPr>
          <a:lstStyle/>
          <a:p>
            <a:pPr algn="ctr"/>
            <a:r>
              <a:rPr lang="en-US" sz="2400" dirty="0">
                <a:solidFill>
                  <a:srgbClr val="C00000"/>
                </a:solidFill>
              </a:rPr>
              <a:t>Real user or simulator</a:t>
            </a:r>
          </a:p>
        </p:txBody>
      </p:sp>
      <p:grpSp>
        <p:nvGrpSpPr>
          <p:cNvPr id="3" name="Group 2">
            <a:extLst>
              <a:ext uri="{FF2B5EF4-FFF2-40B4-BE49-F238E27FC236}">
                <a16:creationId xmlns:a16="http://schemas.microsoft.com/office/drawing/2014/main" id="{2DE6FA52-4008-DA2F-C570-6C22A08ADB0F}"/>
              </a:ext>
            </a:extLst>
          </p:cNvPr>
          <p:cNvGrpSpPr/>
          <p:nvPr/>
        </p:nvGrpSpPr>
        <p:grpSpPr>
          <a:xfrm rot="3165241">
            <a:off x="5987511" y="3490627"/>
            <a:ext cx="720766" cy="1263175"/>
            <a:chOff x="4357771" y="2866836"/>
            <a:chExt cx="720766" cy="1263175"/>
          </a:xfrm>
        </p:grpSpPr>
        <p:cxnSp>
          <p:nvCxnSpPr>
            <p:cNvPr id="15" name="Straight Arrow Connector 14">
              <a:extLst>
                <a:ext uri="{FF2B5EF4-FFF2-40B4-BE49-F238E27FC236}">
                  <a16:creationId xmlns:a16="http://schemas.microsoft.com/office/drawing/2014/main" id="{160D670E-E67D-C6B2-609F-E25B51531D92}"/>
                </a:ext>
              </a:extLst>
            </p:cNvPr>
            <p:cNvCxnSpPr>
              <a:cxnSpLocks/>
            </p:cNvCxnSpPr>
            <p:nvPr/>
          </p:nvCxnSpPr>
          <p:spPr>
            <a:xfrm flipV="1">
              <a:off x="4357771" y="2892188"/>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6581E6D-55ED-E775-9257-4C3C204F39BF}"/>
                </a:ext>
              </a:extLst>
            </p:cNvPr>
            <p:cNvCxnSpPr>
              <a:cxnSpLocks/>
            </p:cNvCxnSpPr>
            <p:nvPr/>
          </p:nvCxnSpPr>
          <p:spPr>
            <a:xfrm>
              <a:off x="4571817" y="2866836"/>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A823E32-F9DE-D7F2-EF2D-27EFE15163C1}"/>
                </a:ext>
              </a:extLst>
            </p:cNvPr>
            <p:cNvCxnSpPr>
              <a:cxnSpLocks/>
            </p:cNvCxnSpPr>
            <p:nvPr/>
          </p:nvCxnSpPr>
          <p:spPr>
            <a:xfrm flipV="1">
              <a:off x="4818001" y="2867751"/>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0A7A057-329F-98D2-3230-B0F1493B41C2}"/>
                </a:ext>
              </a:extLst>
            </p:cNvPr>
            <p:cNvCxnSpPr>
              <a:cxnSpLocks/>
            </p:cNvCxnSpPr>
            <p:nvPr/>
          </p:nvCxnSpPr>
          <p:spPr>
            <a:xfrm>
              <a:off x="5078537" y="287866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76F6F32A-3DD5-5AB2-87E3-8EF35FD81F35}"/>
              </a:ext>
            </a:extLst>
          </p:cNvPr>
          <p:cNvSpPr txBox="1"/>
          <p:nvPr/>
        </p:nvSpPr>
        <p:spPr>
          <a:xfrm>
            <a:off x="29112" y="5827548"/>
            <a:ext cx="2216524" cy="1015663"/>
          </a:xfrm>
          <a:prstGeom prst="rect">
            <a:avLst/>
          </a:prstGeom>
          <a:noFill/>
        </p:spPr>
        <p:txBody>
          <a:bodyPr wrap="square" rtlCol="0">
            <a:spAutoFit/>
          </a:bodyPr>
          <a:lstStyle/>
          <a:p>
            <a:r>
              <a:rPr lang="en-US" sz="2000" dirty="0">
                <a:solidFill>
                  <a:srgbClr val="C00000"/>
                </a:solidFill>
              </a:rPr>
              <a:t>Wins if guess correctly whether real or simulated</a:t>
            </a:r>
          </a:p>
        </p:txBody>
      </p:sp>
      <p:sp>
        <p:nvSpPr>
          <p:cNvPr id="4" name="Rounded Rectangle 3">
            <a:extLst>
              <a:ext uri="{FF2B5EF4-FFF2-40B4-BE49-F238E27FC236}">
                <a16:creationId xmlns:a16="http://schemas.microsoft.com/office/drawing/2014/main" id="{94A3BC5A-AD64-2F62-60B4-C27CF58A8295}"/>
              </a:ext>
            </a:extLst>
          </p:cNvPr>
          <p:cNvSpPr/>
          <p:nvPr/>
        </p:nvSpPr>
        <p:spPr>
          <a:xfrm>
            <a:off x="3626562" y="1665343"/>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NewUsr</a:t>
            </a:r>
            <a:endParaRPr lang="en-US" sz="2800" b="1" dirty="0">
              <a:solidFill>
                <a:srgbClr val="C00000"/>
              </a:solidFill>
            </a:endParaRPr>
          </a:p>
        </p:txBody>
      </p:sp>
      <p:grpSp>
        <p:nvGrpSpPr>
          <p:cNvPr id="7" name="Group 6">
            <a:extLst>
              <a:ext uri="{FF2B5EF4-FFF2-40B4-BE49-F238E27FC236}">
                <a16:creationId xmlns:a16="http://schemas.microsoft.com/office/drawing/2014/main" id="{E81351B5-4441-14DE-BE34-EE67B2BFF4A6}"/>
              </a:ext>
            </a:extLst>
          </p:cNvPr>
          <p:cNvGrpSpPr/>
          <p:nvPr/>
        </p:nvGrpSpPr>
        <p:grpSpPr>
          <a:xfrm rot="18377207">
            <a:off x="3912177" y="3531078"/>
            <a:ext cx="1369300" cy="197198"/>
            <a:chOff x="3951190" y="3731012"/>
            <a:chExt cx="1369300" cy="197198"/>
          </a:xfrm>
        </p:grpSpPr>
        <p:cxnSp>
          <p:nvCxnSpPr>
            <p:cNvPr id="5" name="Straight Arrow Connector 4">
              <a:extLst>
                <a:ext uri="{FF2B5EF4-FFF2-40B4-BE49-F238E27FC236}">
                  <a16:creationId xmlns:a16="http://schemas.microsoft.com/office/drawing/2014/main" id="{15761889-02FB-A5F4-0B69-73F6D644B93E}"/>
                </a:ext>
              </a:extLst>
            </p:cNvPr>
            <p:cNvCxnSpPr>
              <a:cxnSpLocks/>
            </p:cNvCxnSpPr>
            <p:nvPr/>
          </p:nvCxnSpPr>
          <p:spPr>
            <a:xfrm rot="3165241" flipV="1">
              <a:off x="4570102" y="3112100"/>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28602EE-01E0-10C5-9FD6-E497B65D2937}"/>
                </a:ext>
              </a:extLst>
            </p:cNvPr>
            <p:cNvCxnSpPr>
              <a:cxnSpLocks/>
            </p:cNvCxnSpPr>
            <p:nvPr/>
          </p:nvCxnSpPr>
          <p:spPr>
            <a:xfrm rot="3165241">
              <a:off x="4701121" y="330884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AD03BE29-8290-5CC2-FD23-64967B50833D}"/>
              </a:ext>
            </a:extLst>
          </p:cNvPr>
          <p:cNvSpPr txBox="1"/>
          <p:nvPr/>
        </p:nvSpPr>
        <p:spPr>
          <a:xfrm rot="19396160">
            <a:off x="5364782" y="3404347"/>
            <a:ext cx="1268722"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a:t>
            </a:r>
            <a:r>
              <a:rPr lang="en-US" sz="2400" dirty="0">
                <a:solidFill>
                  <a:srgbClr val="C00000"/>
                </a:solidFill>
                <a:latin typeface="Cambria Math" panose="02040503050406030204" pitchFamily="18" charset="0"/>
                <a:ea typeface="Cambria Math" panose="02040503050406030204" pitchFamily="18" charset="0"/>
              </a:rPr>
              <a:t>, </a:t>
            </a:r>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p:sp>
        <p:nvSpPr>
          <p:cNvPr id="28" name="TextBox 27">
            <a:extLst>
              <a:ext uri="{FF2B5EF4-FFF2-40B4-BE49-F238E27FC236}">
                <a16:creationId xmlns:a16="http://schemas.microsoft.com/office/drawing/2014/main" id="{0CA9889A-ACEE-CA03-8671-1E1641B4D8E9}"/>
              </a:ext>
            </a:extLst>
          </p:cNvPr>
          <p:cNvSpPr txBox="1"/>
          <p:nvPr/>
        </p:nvSpPr>
        <p:spPr>
          <a:xfrm>
            <a:off x="3733525" y="3108601"/>
            <a:ext cx="75528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27E4B37-ED62-A43E-93BA-A12933167DE5}"/>
                  </a:ext>
                </a:extLst>
              </p:cNvPr>
              <p:cNvSpPr txBox="1"/>
              <p:nvPr/>
            </p:nvSpPr>
            <p:spPr>
              <a:xfrm>
                <a:off x="4779449" y="3145575"/>
                <a:ext cx="662468" cy="4778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uid</m:t>
                          </m:r>
                        </m:sub>
                      </m:sSub>
                    </m:oMath>
                  </m:oMathPara>
                </a14:m>
                <a:endParaRPr lang="en-US" sz="2400" dirty="0">
                  <a:solidFill>
                    <a:srgbClr val="C00000"/>
                  </a:solidFill>
                </a:endParaRPr>
              </a:p>
            </p:txBody>
          </p:sp>
        </mc:Choice>
        <mc:Fallback xmlns="">
          <p:sp>
            <p:nvSpPr>
              <p:cNvPr id="29" name="TextBox 28">
                <a:extLst>
                  <a:ext uri="{FF2B5EF4-FFF2-40B4-BE49-F238E27FC236}">
                    <a16:creationId xmlns:a16="http://schemas.microsoft.com/office/drawing/2014/main" id="{C27E4B37-ED62-A43E-93BA-A12933167DE5}"/>
                  </a:ext>
                </a:extLst>
              </p:cNvPr>
              <p:cNvSpPr txBox="1">
                <a:spLocks noRot="1" noChangeAspect="1" noMove="1" noResize="1" noEditPoints="1" noAdjustHandles="1" noChangeArrowheads="1" noChangeShapeType="1" noTextEdit="1"/>
              </p:cNvSpPr>
              <p:nvPr/>
            </p:nvSpPr>
            <p:spPr>
              <a:xfrm>
                <a:off x="4779449" y="3145575"/>
                <a:ext cx="662468" cy="477888"/>
              </a:xfrm>
              <a:prstGeom prst="rect">
                <a:avLst/>
              </a:prstGeom>
              <a:blipFill>
                <a:blip r:embed="rId9"/>
                <a:stretch>
                  <a:fillRect l="-1887" r="-60377" b="-5128"/>
                </a:stretch>
              </a:blipFill>
            </p:spPr>
            <p:txBody>
              <a:bodyPr/>
              <a:lstStyle/>
              <a:p>
                <a:r>
                  <a:rPr lang="en-US">
                    <a:noFill/>
                  </a:rPr>
                  <a:t> </a:t>
                </a:r>
              </a:p>
            </p:txBody>
          </p:sp>
        </mc:Fallback>
      </mc:AlternateContent>
      <p:sp>
        <p:nvSpPr>
          <p:cNvPr id="30" name="Arc 29">
            <a:extLst>
              <a:ext uri="{FF2B5EF4-FFF2-40B4-BE49-F238E27FC236}">
                <a16:creationId xmlns:a16="http://schemas.microsoft.com/office/drawing/2014/main" id="{14628814-CD79-0C5B-91E4-B77083931FCE}"/>
              </a:ext>
            </a:extLst>
          </p:cNvPr>
          <p:cNvSpPr/>
          <p:nvPr/>
        </p:nvSpPr>
        <p:spPr>
          <a:xfrm rot="19852221">
            <a:off x="5139677" y="2032894"/>
            <a:ext cx="1897003" cy="1897003"/>
          </a:xfrm>
          <a:prstGeom prst="arc">
            <a:avLst/>
          </a:prstGeom>
          <a:ln w="38100">
            <a:solidFill>
              <a:srgbClr val="C00000"/>
            </a:solidFill>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7E6EC8F-B872-07B5-F3F0-F532016A629E}"/>
                  </a:ext>
                </a:extLst>
              </p:cNvPr>
              <p:cNvSpPr txBox="1"/>
              <p:nvPr/>
            </p:nvSpPr>
            <p:spPr>
              <a:xfrm>
                <a:off x="5891360" y="1468836"/>
                <a:ext cx="662468" cy="4778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uid</m:t>
                          </m:r>
                        </m:sub>
                      </m:sSub>
                    </m:oMath>
                  </m:oMathPara>
                </a14:m>
                <a:endParaRPr lang="en-US" sz="2400" dirty="0">
                  <a:solidFill>
                    <a:srgbClr val="C00000"/>
                  </a:solidFill>
                </a:endParaRPr>
              </a:p>
            </p:txBody>
          </p:sp>
        </mc:Choice>
        <mc:Fallback xmlns="">
          <p:sp>
            <p:nvSpPr>
              <p:cNvPr id="43" name="TextBox 42">
                <a:extLst>
                  <a:ext uri="{FF2B5EF4-FFF2-40B4-BE49-F238E27FC236}">
                    <a16:creationId xmlns:a16="http://schemas.microsoft.com/office/drawing/2014/main" id="{17E6EC8F-B872-07B5-F3F0-F532016A629E}"/>
                  </a:ext>
                </a:extLst>
              </p:cNvPr>
              <p:cNvSpPr txBox="1">
                <a:spLocks noRot="1" noChangeAspect="1" noMove="1" noResize="1" noEditPoints="1" noAdjustHandles="1" noChangeArrowheads="1" noChangeShapeType="1" noTextEdit="1"/>
              </p:cNvSpPr>
              <p:nvPr/>
            </p:nvSpPr>
            <p:spPr>
              <a:xfrm>
                <a:off x="5891360" y="1468836"/>
                <a:ext cx="662468" cy="477888"/>
              </a:xfrm>
              <a:prstGeom prst="rect">
                <a:avLst/>
              </a:prstGeom>
              <a:blipFill>
                <a:blip r:embed="rId10"/>
                <a:stretch>
                  <a:fillRect l="-1887" r="-62264" b="-5128"/>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C013657C-7340-D30D-DDC8-0F868F5856C6}"/>
              </a:ext>
            </a:extLst>
          </p:cNvPr>
          <p:cNvCxnSpPr>
            <a:cxnSpLocks/>
          </p:cNvCxnSpPr>
          <p:nvPr/>
        </p:nvCxnSpPr>
        <p:spPr>
          <a:xfrm>
            <a:off x="7790841" y="3722731"/>
            <a:ext cx="635740" cy="821583"/>
          </a:xfrm>
          <a:prstGeom prst="straightConnector1">
            <a:avLst/>
          </a:prstGeom>
          <a:ln w="38100">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FFC3729-C8F8-516F-5C15-21E8A0161CA5}"/>
                  </a:ext>
                </a:extLst>
              </p:cNvPr>
              <p:cNvSpPr txBox="1"/>
              <p:nvPr/>
            </p:nvSpPr>
            <p:spPr>
              <a:xfrm>
                <a:off x="8147650" y="3779650"/>
                <a:ext cx="2969852" cy="461665"/>
              </a:xfrm>
              <a:prstGeom prst="rect">
                <a:avLst/>
              </a:prstGeom>
              <a:noFill/>
            </p:spPr>
            <p:txBody>
              <a:bodyPr wrap="none" rtlCol="0">
                <a:spAutoFit/>
              </a:bodyPr>
              <a:lstStyle/>
              <a:p>
                <a:r>
                  <a:rPr lang="en-US" sz="2400" dirty="0">
                    <a:solidFill>
                      <a:srgbClr val="C00000"/>
                    </a:solidFill>
                  </a:rPr>
                  <a:t>Token generator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𝜎</m:t>
                        </m:r>
                      </m:e>
                      <m:sub>
                        <m:r>
                          <m:rPr>
                            <m:sty m:val="p"/>
                          </m:rPr>
                          <a:rPr lang="en-US" sz="2400" b="0" i="0" smtClean="0">
                            <a:solidFill>
                              <a:srgbClr val="C00000"/>
                            </a:solidFill>
                            <a:latin typeface="Cambria Math" panose="02040503050406030204" pitchFamily="18" charset="0"/>
                          </a:rPr>
                          <m:t>sid</m:t>
                        </m:r>
                      </m:sub>
                    </m:sSub>
                  </m:oMath>
                </a14:m>
                <a:endParaRPr lang="en-US" sz="2400" dirty="0">
                  <a:solidFill>
                    <a:srgbClr val="C00000"/>
                  </a:solidFill>
                </a:endParaRPr>
              </a:p>
            </p:txBody>
          </p:sp>
        </mc:Choice>
        <mc:Fallback xmlns="">
          <p:sp>
            <p:nvSpPr>
              <p:cNvPr id="47" name="TextBox 46">
                <a:extLst>
                  <a:ext uri="{FF2B5EF4-FFF2-40B4-BE49-F238E27FC236}">
                    <a16:creationId xmlns:a16="http://schemas.microsoft.com/office/drawing/2014/main" id="{0FFC3729-C8F8-516F-5C15-21E8A0161CA5}"/>
                  </a:ext>
                </a:extLst>
              </p:cNvPr>
              <p:cNvSpPr txBox="1">
                <a:spLocks noRot="1" noChangeAspect="1" noMove="1" noResize="1" noEditPoints="1" noAdjustHandles="1" noChangeArrowheads="1" noChangeShapeType="1" noTextEdit="1"/>
              </p:cNvSpPr>
              <p:nvPr/>
            </p:nvSpPr>
            <p:spPr>
              <a:xfrm>
                <a:off x="8147650" y="3779650"/>
                <a:ext cx="2969852" cy="461665"/>
              </a:xfrm>
              <a:prstGeom prst="rect">
                <a:avLst/>
              </a:prstGeom>
              <a:blipFill>
                <a:blip r:embed="rId11"/>
                <a:stretch>
                  <a:fillRect l="-2979" t="-7895" b="-28947"/>
                </a:stretch>
              </a:blipFill>
            </p:spPr>
            <p:txBody>
              <a:bodyPr/>
              <a:lstStyle/>
              <a:p>
                <a:r>
                  <a:rPr lang="en-US">
                    <a:noFill/>
                  </a:rPr>
                  <a:t> </a:t>
                </a:r>
              </a:p>
            </p:txBody>
          </p:sp>
        </mc:Fallback>
      </mc:AlternateContent>
      <p:pic>
        <p:nvPicPr>
          <p:cNvPr id="8" name="Picture 7" descr="A cartoon koala wearing a red robe and holding a trident&#10;&#10;AI-generated content may be incorrect.">
            <a:extLst>
              <a:ext uri="{FF2B5EF4-FFF2-40B4-BE49-F238E27FC236}">
                <a16:creationId xmlns:a16="http://schemas.microsoft.com/office/drawing/2014/main" id="{7286615F-9AFA-25D1-F4A1-FFD9C369D5A2}"/>
              </a:ext>
            </a:extLst>
          </p:cNvPr>
          <p:cNvPicPr>
            <a:picLocks noChangeAspect="1"/>
          </p:cNvPicPr>
          <p:nvPr/>
        </p:nvPicPr>
        <p:blipFill>
          <a:blip r:embed="rId12"/>
          <a:srcRect l="17091" t="12105" r="25848" b="5885"/>
          <a:stretch>
            <a:fillRect/>
          </a:stretch>
        </p:blipFill>
        <p:spPr>
          <a:xfrm>
            <a:off x="3820196" y="4469754"/>
            <a:ext cx="1563476" cy="1498029"/>
          </a:xfrm>
          <a:prstGeom prst="rect">
            <a:avLst/>
          </a:prstGeom>
        </p:spPr>
      </p:pic>
    </p:spTree>
    <p:extLst>
      <p:ext uri="{BB962C8B-B14F-4D97-AF65-F5344CB8AC3E}">
        <p14:creationId xmlns:p14="http://schemas.microsoft.com/office/powerpoint/2010/main" val="19725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8" grpId="0"/>
      <p:bldP spid="20" grpId="0"/>
      <p:bldP spid="21" grpId="0"/>
      <p:bldP spid="23" grpId="0"/>
      <p:bldP spid="24" grpId="0" animBg="1"/>
      <p:bldP spid="35" grpId="0"/>
      <p:bldP spid="36" grpId="0"/>
      <p:bldP spid="42" grpId="0"/>
      <p:bldP spid="4" grpId="0" animBg="1"/>
      <p:bldP spid="26" grpId="0"/>
      <p:bldP spid="28" grpId="0"/>
      <p:bldP spid="29" grpId="0"/>
      <p:bldP spid="30" grpId="0" animBg="1"/>
      <p:bldP spid="43"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50EA-E110-D4C2-B2BE-6E665E7C0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81B8A-C93E-6364-F8D3-B2413A2ACBC0}"/>
              </a:ext>
            </a:extLst>
          </p:cNvPr>
          <p:cNvSpPr>
            <a:spLocks noGrp="1"/>
          </p:cNvSpPr>
          <p:nvPr>
            <p:ph type="title"/>
          </p:nvPr>
        </p:nvSpPr>
        <p:spPr/>
        <p:txBody>
          <a:bodyPr/>
          <a:lstStyle/>
          <a:p>
            <a:r>
              <a:rPr lang="en-US" dirty="0">
                <a:latin typeface="Candara" panose="020E0502030303020204" pitchFamily="34" charset="0"/>
              </a:rPr>
              <a:t>Anonymity: Real World</a:t>
            </a:r>
          </a:p>
        </p:txBody>
      </p:sp>
      <p:cxnSp>
        <p:nvCxnSpPr>
          <p:cNvPr id="9" name="Straight Arrow Connector 8">
            <a:extLst>
              <a:ext uri="{FF2B5EF4-FFF2-40B4-BE49-F238E27FC236}">
                <a16:creationId xmlns:a16="http://schemas.microsoft.com/office/drawing/2014/main" id="{D4B1A3E6-DF4F-5D0D-CFF4-17AF8AE9D76C}"/>
              </a:ext>
            </a:extLst>
          </p:cNvPr>
          <p:cNvCxnSpPr/>
          <p:nvPr/>
        </p:nvCxnSpPr>
        <p:spPr>
          <a:xfrm rot="5400000" flipV="1">
            <a:off x="2573123" y="3845282"/>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05C4256-D844-06A4-DE9D-5EC738AEE1E6}"/>
              </a:ext>
            </a:extLst>
          </p:cNvPr>
          <p:cNvCxnSpPr>
            <a:cxnSpLocks/>
          </p:cNvCxnSpPr>
          <p:nvPr/>
        </p:nvCxnSpPr>
        <p:spPr>
          <a:xfrm rot="5400000">
            <a:off x="2542015" y="5226268"/>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B940EA-D36D-932D-EA31-EC683A9A2E56}"/>
                  </a:ext>
                </a:extLst>
              </p:cNvPr>
              <p:cNvSpPr txBox="1"/>
              <p:nvPr/>
            </p:nvSpPr>
            <p:spPr>
              <a:xfrm>
                <a:off x="2021318" y="6104548"/>
                <a:ext cx="1041394" cy="461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23C73398-281A-FE1F-A969-05D4045F47C1}"/>
                  </a:ext>
                </a:extLst>
              </p:cNvPr>
              <p:cNvSpPr txBox="1">
                <a:spLocks noRot="1" noChangeAspect="1" noMove="1" noResize="1" noEditPoints="1" noAdjustHandles="1" noChangeArrowheads="1" noChangeShapeType="1" noTextEdit="1"/>
              </p:cNvSpPr>
              <p:nvPr/>
            </p:nvSpPr>
            <p:spPr>
              <a:xfrm>
                <a:off x="2021318" y="6104548"/>
                <a:ext cx="1041394" cy="46166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9BA5249-5D0A-46B7-3A90-BC654D0164BA}"/>
                  </a:ext>
                </a:extLst>
              </p:cNvPr>
              <p:cNvSpPr txBox="1"/>
              <p:nvPr/>
            </p:nvSpPr>
            <p:spPr>
              <a:xfrm>
                <a:off x="3594970" y="6142997"/>
                <a:ext cx="2919896" cy="523220"/>
              </a:xfrm>
              <a:prstGeom prst="rect">
                <a:avLst/>
              </a:prstGeom>
              <a:noFill/>
            </p:spPr>
            <p:txBody>
              <a:bodyPr wrap="square">
                <a:spAutoFit/>
              </a:bodyPr>
              <a:lstStyle/>
              <a:p>
                <a:r>
                  <a:rPr lang="en-US" sz="2800" dirty="0">
                    <a:solidFill>
                      <a:srgbClr val="C00000"/>
                    </a:solidFill>
                    <a:ea typeface="Cambria Math" panose="02040503050406030204" pitchFamily="18" charset="0"/>
                  </a:rPr>
                  <a:t>Adversary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𝒜</m:t>
                    </m:r>
                  </m:oMath>
                </a14:m>
                <a:endParaRPr lang="en-US" sz="2800" dirty="0">
                  <a:solidFill>
                    <a:srgbClr val="C00000"/>
                  </a:solidFill>
                </a:endParaRPr>
              </a:p>
            </p:txBody>
          </p:sp>
        </mc:Choice>
        <mc:Fallback xmlns="">
          <p:sp>
            <p:nvSpPr>
              <p:cNvPr id="12" name="TextBox 11">
                <a:extLst>
                  <a:ext uri="{FF2B5EF4-FFF2-40B4-BE49-F238E27FC236}">
                    <a16:creationId xmlns:a16="http://schemas.microsoft.com/office/drawing/2014/main" id="{F9BA5249-5D0A-46B7-3A90-BC654D0164BA}"/>
                  </a:ext>
                </a:extLst>
              </p:cNvPr>
              <p:cNvSpPr txBox="1">
                <a:spLocks noRot="1" noChangeAspect="1" noMove="1" noResize="1" noEditPoints="1" noAdjustHandles="1" noChangeArrowheads="1" noChangeShapeType="1" noTextEdit="1"/>
              </p:cNvSpPr>
              <p:nvPr/>
            </p:nvSpPr>
            <p:spPr>
              <a:xfrm>
                <a:off x="3594970" y="6142997"/>
                <a:ext cx="2919896" cy="523220"/>
              </a:xfrm>
              <a:prstGeom prst="rect">
                <a:avLst/>
              </a:prstGeom>
              <a:blipFill>
                <a:blip r:embed="rId4"/>
                <a:stretch>
                  <a:fillRect l="-4329" t="-11628" b="-27907"/>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80140F6D-C75E-DDC7-80AF-5A8608772DBE}"/>
              </a:ext>
            </a:extLst>
          </p:cNvPr>
          <p:cNvSpPr/>
          <p:nvPr/>
        </p:nvSpPr>
        <p:spPr>
          <a:xfrm>
            <a:off x="7004919" y="2403058"/>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User</a:t>
            </a:r>
          </a:p>
        </p:txBody>
      </p:sp>
      <p:sp>
        <p:nvSpPr>
          <p:cNvPr id="14" name="Rounded Rectangle 13">
            <a:extLst>
              <a:ext uri="{FF2B5EF4-FFF2-40B4-BE49-F238E27FC236}">
                <a16:creationId xmlns:a16="http://schemas.microsoft.com/office/drawing/2014/main" id="{ACDE0F8E-305E-0D72-00D1-AFC7060399AD}"/>
              </a:ext>
            </a:extLst>
          </p:cNvPr>
          <p:cNvSpPr/>
          <p:nvPr/>
        </p:nvSpPr>
        <p:spPr>
          <a:xfrm>
            <a:off x="8190007" y="4817412"/>
            <a:ext cx="1584344" cy="125917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Show</a:t>
            </a:r>
          </a:p>
        </p:txBody>
      </p:sp>
      <p:cxnSp>
        <p:nvCxnSpPr>
          <p:cNvPr id="17" name="Straight Arrow Connector 16">
            <a:extLst>
              <a:ext uri="{FF2B5EF4-FFF2-40B4-BE49-F238E27FC236}">
                <a16:creationId xmlns:a16="http://schemas.microsoft.com/office/drawing/2014/main" id="{6A2B4343-76BF-F790-C39D-F72A8D9FE10E}"/>
              </a:ext>
            </a:extLst>
          </p:cNvPr>
          <p:cNvCxnSpPr>
            <a:cxnSpLocks/>
          </p:cNvCxnSpPr>
          <p:nvPr/>
        </p:nvCxnSpPr>
        <p:spPr>
          <a:xfrm>
            <a:off x="5896079" y="5390154"/>
            <a:ext cx="1776930"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5D3CC2F-C9F8-C0B4-42AF-CF041BE8A4FC}"/>
              </a:ext>
            </a:extLst>
          </p:cNvPr>
          <p:cNvSpPr txBox="1"/>
          <p:nvPr/>
        </p:nvSpPr>
        <p:spPr>
          <a:xfrm>
            <a:off x="6205772" y="4846934"/>
            <a:ext cx="125219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sid,ctxt</a:t>
            </a:r>
            <a:endParaRPr lang="en-US" sz="2400" dirty="0">
              <a:solidFill>
                <a:srgbClr val="C00000"/>
              </a:solidFill>
              <a:latin typeface="Cambria Math" panose="02040503050406030204" pitchFamily="18" charset="0"/>
              <a:ea typeface="Cambria Math" panose="02040503050406030204" pitchFamily="18" charset="0"/>
            </a:endParaRPr>
          </a:p>
        </p:txBody>
      </p:sp>
      <p:cxnSp>
        <p:nvCxnSpPr>
          <p:cNvPr id="19" name="Straight Arrow Connector 18">
            <a:extLst>
              <a:ext uri="{FF2B5EF4-FFF2-40B4-BE49-F238E27FC236}">
                <a16:creationId xmlns:a16="http://schemas.microsoft.com/office/drawing/2014/main" id="{5026CAC0-654B-9CFD-4FBB-F05AE5146D25}"/>
              </a:ext>
            </a:extLst>
          </p:cNvPr>
          <p:cNvCxnSpPr>
            <a:cxnSpLocks/>
          </p:cNvCxnSpPr>
          <p:nvPr/>
        </p:nvCxnSpPr>
        <p:spPr>
          <a:xfrm flipH="1">
            <a:off x="5883565" y="5618309"/>
            <a:ext cx="1789444"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E51C09B-15E5-CCEE-9C4C-513464388E1E}"/>
                  </a:ext>
                </a:extLst>
              </p:cNvPr>
              <p:cNvSpPr txBox="1"/>
              <p:nvPr/>
            </p:nvSpPr>
            <p:spPr>
              <a:xfrm>
                <a:off x="6418580" y="5649821"/>
                <a:ext cx="655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𝜋</m:t>
                      </m:r>
                    </m:oMath>
                  </m:oMathPara>
                </a14:m>
                <a:endParaRPr lang="en-US" sz="2400" dirty="0"/>
              </a:p>
            </p:txBody>
          </p:sp>
        </mc:Choice>
        <mc:Fallback xmlns="">
          <p:sp>
            <p:nvSpPr>
              <p:cNvPr id="20" name="TextBox 19">
                <a:extLst>
                  <a:ext uri="{FF2B5EF4-FFF2-40B4-BE49-F238E27FC236}">
                    <a16:creationId xmlns:a16="http://schemas.microsoft.com/office/drawing/2014/main" id="{9E51C09B-15E5-CCEE-9C4C-513464388E1E}"/>
                  </a:ext>
                </a:extLst>
              </p:cNvPr>
              <p:cNvSpPr txBox="1">
                <a:spLocks noRot="1" noChangeAspect="1" noMove="1" noResize="1" noEditPoints="1" noAdjustHandles="1" noChangeArrowheads="1" noChangeShapeType="1" noTextEdit="1"/>
              </p:cNvSpPr>
              <p:nvPr/>
            </p:nvSpPr>
            <p:spPr>
              <a:xfrm>
                <a:off x="6418580" y="5649821"/>
                <a:ext cx="655175" cy="461665"/>
              </a:xfrm>
              <a:prstGeom prst="rect">
                <a:avLst/>
              </a:prstGeom>
              <a:blipFill>
                <a:blip r:embed="rId5"/>
                <a:stretch>
                  <a:fillRect r="-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DD2370F-9C2C-CE25-4223-3F970015178D}"/>
                  </a:ext>
                </a:extLst>
              </p:cNvPr>
              <p:cNvSpPr txBox="1"/>
              <p:nvPr/>
            </p:nvSpPr>
            <p:spPr>
              <a:xfrm>
                <a:off x="2206242" y="3902691"/>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𝑐𝑟𝑠</m:t>
                      </m:r>
                    </m:oMath>
                  </m:oMathPara>
                </a14:m>
                <a:endParaRPr lang="en-US" sz="2400" dirty="0">
                  <a:solidFill>
                    <a:srgbClr val="C00000"/>
                  </a:solidFill>
                </a:endParaRPr>
              </a:p>
            </p:txBody>
          </p:sp>
        </mc:Choice>
        <mc:Fallback xmlns="">
          <p:sp>
            <p:nvSpPr>
              <p:cNvPr id="21" name="TextBox 20">
                <a:extLst>
                  <a:ext uri="{FF2B5EF4-FFF2-40B4-BE49-F238E27FC236}">
                    <a16:creationId xmlns:a16="http://schemas.microsoft.com/office/drawing/2014/main" id="{DF232FFA-85C6-12E9-35E1-64227416CA3B}"/>
                  </a:ext>
                </a:extLst>
              </p:cNvPr>
              <p:cNvSpPr txBox="1">
                <a:spLocks noRot="1" noChangeAspect="1" noMove="1" noResize="1" noEditPoints="1" noAdjustHandles="1" noChangeArrowheads="1" noChangeShapeType="1" noTextEdit="1"/>
              </p:cNvSpPr>
              <p:nvPr/>
            </p:nvSpPr>
            <p:spPr>
              <a:xfrm>
                <a:off x="2206242" y="3902691"/>
                <a:ext cx="662468" cy="461665"/>
              </a:xfrm>
              <a:prstGeom prst="rect">
                <a:avLst/>
              </a:prstGeom>
              <a:blipFill>
                <a:blip r:embed="rId6"/>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DFA19A68-0AF5-9B5A-03FE-71869BD0ACC8}"/>
              </a:ext>
            </a:extLst>
          </p:cNvPr>
          <p:cNvCxnSpPr>
            <a:cxnSpLocks/>
          </p:cNvCxnSpPr>
          <p:nvPr/>
        </p:nvCxnSpPr>
        <p:spPr>
          <a:xfrm flipH="1">
            <a:off x="1862963" y="5221299"/>
            <a:ext cx="1389212"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69EA0-8BCA-05DC-65CC-417F412686ED}"/>
                  </a:ext>
                </a:extLst>
              </p:cNvPr>
              <p:cNvSpPr txBox="1"/>
              <p:nvPr/>
            </p:nvSpPr>
            <p:spPr>
              <a:xfrm>
                <a:off x="2206242" y="4723562"/>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endParaRPr>
              </a:p>
            </p:txBody>
          </p:sp>
        </mc:Choice>
        <mc:Fallback xmlns="">
          <p:sp>
            <p:nvSpPr>
              <p:cNvPr id="23" name="TextBox 22">
                <a:extLst>
                  <a:ext uri="{FF2B5EF4-FFF2-40B4-BE49-F238E27FC236}">
                    <a16:creationId xmlns:a16="http://schemas.microsoft.com/office/drawing/2014/main" id="{3CD68F90-CDE1-FE19-9782-DB33CFF4FF03}"/>
                  </a:ext>
                </a:extLst>
              </p:cNvPr>
              <p:cNvSpPr txBox="1">
                <a:spLocks noRot="1" noChangeAspect="1" noMove="1" noResize="1" noEditPoints="1" noAdjustHandles="1" noChangeArrowheads="1" noChangeShapeType="1" noTextEdit="1"/>
              </p:cNvSpPr>
              <p:nvPr/>
            </p:nvSpPr>
            <p:spPr>
              <a:xfrm>
                <a:off x="2206242" y="4723562"/>
                <a:ext cx="662468" cy="461665"/>
              </a:xfrm>
              <a:prstGeom prst="rect">
                <a:avLst/>
              </a:prstGeom>
              <a:blipFill>
                <a:blip r:embed="rId7"/>
                <a:stretch>
                  <a:fillRect b="-8108"/>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F74C7F5-65BC-F354-A29E-CE65684A8171}"/>
              </a:ext>
            </a:extLst>
          </p:cNvPr>
          <p:cNvGrpSpPr/>
          <p:nvPr/>
        </p:nvGrpSpPr>
        <p:grpSpPr>
          <a:xfrm rot="3165241">
            <a:off x="5987511" y="3490627"/>
            <a:ext cx="720766" cy="1263175"/>
            <a:chOff x="4357771" y="2866836"/>
            <a:chExt cx="720766" cy="1263175"/>
          </a:xfrm>
        </p:grpSpPr>
        <p:cxnSp>
          <p:nvCxnSpPr>
            <p:cNvPr id="15" name="Straight Arrow Connector 14">
              <a:extLst>
                <a:ext uri="{FF2B5EF4-FFF2-40B4-BE49-F238E27FC236}">
                  <a16:creationId xmlns:a16="http://schemas.microsoft.com/office/drawing/2014/main" id="{B8FE48B3-500B-F2BD-87E8-F40A10CD7173}"/>
                </a:ext>
              </a:extLst>
            </p:cNvPr>
            <p:cNvCxnSpPr>
              <a:cxnSpLocks/>
            </p:cNvCxnSpPr>
            <p:nvPr/>
          </p:nvCxnSpPr>
          <p:spPr>
            <a:xfrm flipV="1">
              <a:off x="4357771" y="2892188"/>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7264429-5F81-264C-1C32-CF406A1F3163}"/>
                </a:ext>
              </a:extLst>
            </p:cNvPr>
            <p:cNvCxnSpPr>
              <a:cxnSpLocks/>
            </p:cNvCxnSpPr>
            <p:nvPr/>
          </p:nvCxnSpPr>
          <p:spPr>
            <a:xfrm>
              <a:off x="4571817" y="2866836"/>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BD2A652-203F-C531-5FAF-DE9D3DE9862F}"/>
                </a:ext>
              </a:extLst>
            </p:cNvPr>
            <p:cNvCxnSpPr>
              <a:cxnSpLocks/>
            </p:cNvCxnSpPr>
            <p:nvPr/>
          </p:nvCxnSpPr>
          <p:spPr>
            <a:xfrm flipV="1">
              <a:off x="4818001" y="2867751"/>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78B3FFF-C874-8EC9-FF79-F96B1A475CAE}"/>
                </a:ext>
              </a:extLst>
            </p:cNvPr>
            <p:cNvCxnSpPr>
              <a:cxnSpLocks/>
            </p:cNvCxnSpPr>
            <p:nvPr/>
          </p:nvCxnSpPr>
          <p:spPr>
            <a:xfrm>
              <a:off x="5078537" y="287866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B9D51E73-4B4A-742E-F5B3-E65FB452E2E2}"/>
              </a:ext>
            </a:extLst>
          </p:cNvPr>
          <p:cNvSpPr txBox="1"/>
          <p:nvPr/>
        </p:nvSpPr>
        <p:spPr>
          <a:xfrm>
            <a:off x="29112" y="5827548"/>
            <a:ext cx="2216524" cy="1015663"/>
          </a:xfrm>
          <a:prstGeom prst="rect">
            <a:avLst/>
          </a:prstGeom>
          <a:noFill/>
        </p:spPr>
        <p:txBody>
          <a:bodyPr wrap="square" rtlCol="0">
            <a:spAutoFit/>
          </a:bodyPr>
          <a:lstStyle/>
          <a:p>
            <a:r>
              <a:rPr lang="en-US" sz="2000" dirty="0">
                <a:solidFill>
                  <a:srgbClr val="C00000"/>
                </a:solidFill>
              </a:rPr>
              <a:t>Wins if guess correctly whether real or simulated</a:t>
            </a:r>
          </a:p>
        </p:txBody>
      </p:sp>
      <p:sp>
        <p:nvSpPr>
          <p:cNvPr id="4" name="Rounded Rectangle 3">
            <a:extLst>
              <a:ext uri="{FF2B5EF4-FFF2-40B4-BE49-F238E27FC236}">
                <a16:creationId xmlns:a16="http://schemas.microsoft.com/office/drawing/2014/main" id="{3AE2C738-2453-A477-40EF-15B899A60A51}"/>
              </a:ext>
            </a:extLst>
          </p:cNvPr>
          <p:cNvSpPr/>
          <p:nvPr/>
        </p:nvSpPr>
        <p:spPr>
          <a:xfrm>
            <a:off x="3626562" y="1665343"/>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NewUsr</a:t>
            </a:r>
            <a:endParaRPr lang="en-US" sz="2800" b="1" dirty="0">
              <a:solidFill>
                <a:srgbClr val="C00000"/>
              </a:solidFill>
            </a:endParaRPr>
          </a:p>
        </p:txBody>
      </p:sp>
      <p:grpSp>
        <p:nvGrpSpPr>
          <p:cNvPr id="7" name="Group 6">
            <a:extLst>
              <a:ext uri="{FF2B5EF4-FFF2-40B4-BE49-F238E27FC236}">
                <a16:creationId xmlns:a16="http://schemas.microsoft.com/office/drawing/2014/main" id="{76C3438B-B373-4943-FC76-FDF260A1C233}"/>
              </a:ext>
            </a:extLst>
          </p:cNvPr>
          <p:cNvGrpSpPr/>
          <p:nvPr/>
        </p:nvGrpSpPr>
        <p:grpSpPr>
          <a:xfrm rot="18377207">
            <a:off x="3912177" y="3531078"/>
            <a:ext cx="1369300" cy="197198"/>
            <a:chOff x="3951190" y="3731012"/>
            <a:chExt cx="1369300" cy="197198"/>
          </a:xfrm>
        </p:grpSpPr>
        <p:cxnSp>
          <p:nvCxnSpPr>
            <p:cNvPr id="5" name="Straight Arrow Connector 4">
              <a:extLst>
                <a:ext uri="{FF2B5EF4-FFF2-40B4-BE49-F238E27FC236}">
                  <a16:creationId xmlns:a16="http://schemas.microsoft.com/office/drawing/2014/main" id="{AF8C174F-0763-95FA-EF47-AA6B32CF1E84}"/>
                </a:ext>
              </a:extLst>
            </p:cNvPr>
            <p:cNvCxnSpPr>
              <a:cxnSpLocks/>
            </p:cNvCxnSpPr>
            <p:nvPr/>
          </p:nvCxnSpPr>
          <p:spPr>
            <a:xfrm rot="3165241" flipV="1">
              <a:off x="4570102" y="3112100"/>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EA81B95-9E58-5FE0-1C0B-833994231494}"/>
                </a:ext>
              </a:extLst>
            </p:cNvPr>
            <p:cNvCxnSpPr>
              <a:cxnSpLocks/>
            </p:cNvCxnSpPr>
            <p:nvPr/>
          </p:nvCxnSpPr>
          <p:spPr>
            <a:xfrm rot="3165241">
              <a:off x="4701121" y="330884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9DED0616-3624-BB86-7C88-66F0A2DE853C}"/>
              </a:ext>
            </a:extLst>
          </p:cNvPr>
          <p:cNvSpPr txBox="1"/>
          <p:nvPr/>
        </p:nvSpPr>
        <p:spPr>
          <a:xfrm rot="19396160">
            <a:off x="5364782" y="3404347"/>
            <a:ext cx="1268722"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a:t>
            </a:r>
            <a:r>
              <a:rPr lang="en-US" sz="2400" dirty="0">
                <a:solidFill>
                  <a:srgbClr val="C00000"/>
                </a:solidFill>
                <a:latin typeface="Cambria Math" panose="02040503050406030204" pitchFamily="18" charset="0"/>
                <a:ea typeface="Cambria Math" panose="02040503050406030204" pitchFamily="18" charset="0"/>
              </a:rPr>
              <a:t>, </a:t>
            </a:r>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p:sp>
        <p:nvSpPr>
          <p:cNvPr id="28" name="TextBox 27">
            <a:extLst>
              <a:ext uri="{FF2B5EF4-FFF2-40B4-BE49-F238E27FC236}">
                <a16:creationId xmlns:a16="http://schemas.microsoft.com/office/drawing/2014/main" id="{C11F22EF-8390-6437-6994-D066F459593C}"/>
              </a:ext>
            </a:extLst>
          </p:cNvPr>
          <p:cNvSpPr txBox="1"/>
          <p:nvPr/>
        </p:nvSpPr>
        <p:spPr>
          <a:xfrm>
            <a:off x="3733525" y="3108601"/>
            <a:ext cx="75528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077BA11-8B52-CD41-B4C4-DB2EBE5BA1BA}"/>
                  </a:ext>
                </a:extLst>
              </p:cNvPr>
              <p:cNvSpPr txBox="1"/>
              <p:nvPr/>
            </p:nvSpPr>
            <p:spPr>
              <a:xfrm>
                <a:off x="4779449" y="3145575"/>
                <a:ext cx="662468" cy="4778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uid</m:t>
                          </m:r>
                        </m:sub>
                      </m:sSub>
                    </m:oMath>
                  </m:oMathPara>
                </a14:m>
                <a:endParaRPr lang="en-US" sz="2400" dirty="0">
                  <a:solidFill>
                    <a:srgbClr val="C00000"/>
                  </a:solidFill>
                </a:endParaRPr>
              </a:p>
            </p:txBody>
          </p:sp>
        </mc:Choice>
        <mc:Fallback xmlns="">
          <p:sp>
            <p:nvSpPr>
              <p:cNvPr id="29" name="TextBox 28">
                <a:extLst>
                  <a:ext uri="{FF2B5EF4-FFF2-40B4-BE49-F238E27FC236}">
                    <a16:creationId xmlns:a16="http://schemas.microsoft.com/office/drawing/2014/main" id="{4077BA11-8B52-CD41-B4C4-DB2EBE5BA1BA}"/>
                  </a:ext>
                </a:extLst>
              </p:cNvPr>
              <p:cNvSpPr txBox="1">
                <a:spLocks noRot="1" noChangeAspect="1" noMove="1" noResize="1" noEditPoints="1" noAdjustHandles="1" noChangeArrowheads="1" noChangeShapeType="1" noTextEdit="1"/>
              </p:cNvSpPr>
              <p:nvPr/>
            </p:nvSpPr>
            <p:spPr>
              <a:xfrm>
                <a:off x="4779449" y="3145575"/>
                <a:ext cx="662468" cy="477888"/>
              </a:xfrm>
              <a:prstGeom prst="rect">
                <a:avLst/>
              </a:prstGeom>
              <a:blipFill>
                <a:blip r:embed="rId9"/>
                <a:stretch>
                  <a:fillRect l="-1887" r="-603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D02BB4-4202-3B8C-7C31-DCE2A7AE7954}"/>
                  </a:ext>
                </a:extLst>
              </p:cNvPr>
              <p:cNvSpPr txBox="1"/>
              <p:nvPr/>
            </p:nvSpPr>
            <p:spPr>
              <a:xfrm>
                <a:off x="7170754" y="6244137"/>
                <a:ext cx="50212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𝑠𝑛</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𝜋</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r>
                                <m:rPr>
                                  <m:sty m:val="p"/>
                                </m:rPr>
                                <a:rPr lang="en-US" sz="2400" b="0" i="0" smtClean="0">
                                  <a:solidFill>
                                    <a:srgbClr val="C00000"/>
                                  </a:solidFill>
                                  <a:latin typeface="Cambria Math" panose="02040503050406030204" pitchFamily="18" charset="0"/>
                                </a:rPr>
                                <m:t>sid</m:t>
                              </m:r>
                            </m:sub>
                          </m:sSub>
                        </m:e>
                      </m:d>
                      <m:r>
                        <a:rPr lang="en-US" sz="2400" b="0" i="1" smtClean="0">
                          <a:solidFill>
                            <a:srgbClr val="C00000"/>
                          </a:solidFill>
                          <a:latin typeface="Cambria Math" panose="02040503050406030204" pitchFamily="18" charset="0"/>
                        </a:rPr>
                        <m:t>←</m:t>
                      </m:r>
                      <m:r>
                        <m:rPr>
                          <m:sty m:val="p"/>
                        </m:rPr>
                        <a:rPr lang="en-US" sz="2400" i="0">
                          <a:solidFill>
                            <a:srgbClr val="C00000"/>
                          </a:solidFill>
                          <a:latin typeface="Cambria Math" panose="02040503050406030204" pitchFamily="18" charset="0"/>
                        </a:rPr>
                        <m:t>S</m:t>
                      </m:r>
                      <m:r>
                        <m:rPr>
                          <m:sty m:val="p"/>
                        </m:rPr>
                        <a:rPr lang="en-US" sz="2400" b="0" i="0" smtClean="0">
                          <a:solidFill>
                            <a:srgbClr val="C00000"/>
                          </a:solidFill>
                          <a:latin typeface="Cambria Math" panose="02040503050406030204" pitchFamily="18" charset="0"/>
                        </a:rPr>
                        <m:t>how</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𝜎</m:t>
                              </m:r>
                            </m:e>
                            <m:sub>
                              <m:r>
                                <m:rPr>
                                  <m:sty m:val="p"/>
                                </m:rPr>
                                <a:rPr lang="en-US" sz="2400" b="0" i="0" smtClean="0">
                                  <a:solidFill>
                                    <a:srgbClr val="C00000"/>
                                  </a:solidFill>
                                  <a:latin typeface="Cambria Math" panose="02040503050406030204" pitchFamily="18" charset="0"/>
                                </a:rPr>
                                <m:t>sid</m:t>
                              </m:r>
                            </m:sub>
                          </m:sSub>
                          <m:r>
                            <a:rPr lang="en-US" sz="2400" b="0" i="1"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ctxt</m:t>
                          </m:r>
                        </m:e>
                      </m:d>
                    </m:oMath>
                  </m:oMathPara>
                </a14:m>
                <a:endParaRPr lang="en-US" dirty="0">
                  <a:solidFill>
                    <a:srgbClr val="C00000"/>
                  </a:solidFill>
                </a:endParaRPr>
              </a:p>
            </p:txBody>
          </p:sp>
        </mc:Choice>
        <mc:Fallback xmlns="">
          <p:sp>
            <p:nvSpPr>
              <p:cNvPr id="8" name="TextBox 7">
                <a:extLst>
                  <a:ext uri="{FF2B5EF4-FFF2-40B4-BE49-F238E27FC236}">
                    <a16:creationId xmlns:a16="http://schemas.microsoft.com/office/drawing/2014/main" id="{82D02BB4-4202-3B8C-7C31-DCE2A7AE7954}"/>
                  </a:ext>
                </a:extLst>
              </p:cNvPr>
              <p:cNvSpPr txBox="1">
                <a:spLocks noRot="1" noChangeAspect="1" noMove="1" noResize="1" noEditPoints="1" noAdjustHandles="1" noChangeArrowheads="1" noChangeShapeType="1" noTextEdit="1"/>
              </p:cNvSpPr>
              <p:nvPr/>
            </p:nvSpPr>
            <p:spPr>
              <a:xfrm>
                <a:off x="7170754" y="6244137"/>
                <a:ext cx="5021246" cy="461665"/>
              </a:xfrm>
              <a:prstGeom prst="rect">
                <a:avLst/>
              </a:prstGeom>
              <a:blipFill>
                <a:blip r:embed="rId10"/>
                <a:stretch>
                  <a:fillRect b="-1081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52C2ABAE-67B9-EC6C-57B0-00E0E69F48BC}"/>
              </a:ext>
            </a:extLst>
          </p:cNvPr>
          <p:cNvCxnSpPr>
            <a:cxnSpLocks/>
          </p:cNvCxnSpPr>
          <p:nvPr/>
        </p:nvCxnSpPr>
        <p:spPr>
          <a:xfrm>
            <a:off x="9141203" y="3488358"/>
            <a:ext cx="0" cy="1019941"/>
          </a:xfrm>
          <a:prstGeom prst="straightConnector1">
            <a:avLst/>
          </a:prstGeom>
          <a:ln w="38100">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5D10CA8-3796-C941-534B-5AE54269FDC0}"/>
                  </a:ext>
                </a:extLst>
              </p:cNvPr>
              <p:cNvSpPr txBox="1"/>
              <p:nvPr/>
            </p:nvSpPr>
            <p:spPr>
              <a:xfrm>
                <a:off x="9182766" y="3697924"/>
                <a:ext cx="2969852" cy="461665"/>
              </a:xfrm>
              <a:prstGeom prst="rect">
                <a:avLst/>
              </a:prstGeom>
              <a:noFill/>
            </p:spPr>
            <p:txBody>
              <a:bodyPr wrap="none" rtlCol="0">
                <a:spAutoFit/>
              </a:bodyPr>
              <a:lstStyle/>
              <a:p>
                <a:r>
                  <a:rPr lang="en-US" sz="2400" dirty="0">
                    <a:solidFill>
                      <a:srgbClr val="C00000"/>
                    </a:solidFill>
                  </a:rPr>
                  <a:t>Token generator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𝜎</m:t>
                        </m:r>
                      </m:e>
                      <m:sub>
                        <m:r>
                          <m:rPr>
                            <m:sty m:val="p"/>
                          </m:rPr>
                          <a:rPr lang="en-US" sz="2400" b="0" i="0" smtClean="0">
                            <a:solidFill>
                              <a:srgbClr val="C00000"/>
                            </a:solidFill>
                            <a:latin typeface="Cambria Math" panose="02040503050406030204" pitchFamily="18" charset="0"/>
                          </a:rPr>
                          <m:t>sid</m:t>
                        </m:r>
                      </m:sub>
                    </m:sSub>
                  </m:oMath>
                </a14:m>
                <a:endParaRPr lang="en-US" sz="2400" dirty="0">
                  <a:solidFill>
                    <a:srgbClr val="C00000"/>
                  </a:solidFill>
                </a:endParaRPr>
              </a:p>
            </p:txBody>
          </p:sp>
        </mc:Choice>
        <mc:Fallback xmlns="">
          <p:sp>
            <p:nvSpPr>
              <p:cNvPr id="25" name="TextBox 24">
                <a:extLst>
                  <a:ext uri="{FF2B5EF4-FFF2-40B4-BE49-F238E27FC236}">
                    <a16:creationId xmlns:a16="http://schemas.microsoft.com/office/drawing/2014/main" id="{35D10CA8-3796-C941-534B-5AE54269FDC0}"/>
                  </a:ext>
                </a:extLst>
              </p:cNvPr>
              <p:cNvSpPr txBox="1">
                <a:spLocks noRot="1" noChangeAspect="1" noMove="1" noResize="1" noEditPoints="1" noAdjustHandles="1" noChangeArrowheads="1" noChangeShapeType="1" noTextEdit="1"/>
              </p:cNvSpPr>
              <p:nvPr/>
            </p:nvSpPr>
            <p:spPr>
              <a:xfrm>
                <a:off x="9182766" y="3697924"/>
                <a:ext cx="2969852" cy="461665"/>
              </a:xfrm>
              <a:prstGeom prst="rect">
                <a:avLst/>
              </a:prstGeom>
              <a:blipFill>
                <a:blip r:embed="rId11"/>
                <a:stretch>
                  <a:fillRect l="-2966"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697D1F0-ACDA-961C-258F-A0A482F77689}"/>
                  </a:ext>
                </a:extLst>
              </p:cNvPr>
              <p:cNvSpPr txBox="1"/>
              <p:nvPr/>
            </p:nvSpPr>
            <p:spPr>
              <a:xfrm>
                <a:off x="8791323" y="2911632"/>
                <a:ext cx="2550506" cy="5091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i="0" smtClean="0">
                          <a:solidFill>
                            <a:srgbClr val="C00000"/>
                          </a:solidFill>
                          <a:latin typeface="Cambria Math" panose="02040503050406030204" pitchFamily="18" charset="0"/>
                        </a:rPr>
                        <m:t>U</m:t>
                      </m:r>
                      <m:r>
                        <m:rPr>
                          <m:sty m:val="p"/>
                        </m:rPr>
                        <a:rPr lang="en-US" sz="2400" b="0" i="0" smtClean="0">
                          <a:solidFill>
                            <a:srgbClr val="C00000"/>
                          </a:solidFill>
                          <a:latin typeface="Cambria Math" panose="02040503050406030204" pitchFamily="18" charset="0"/>
                        </a:rPr>
                        <m:t>ser</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𝑡</m:t>
                              </m:r>
                            </m:e>
                            <m:sub>
                              <m:r>
                                <a:rPr lang="en-US" sz="2400" b="0" i="1" smtClean="0">
                                  <a:solidFill>
                                    <a:srgbClr val="C00000"/>
                                  </a:solidFill>
                                  <a:latin typeface="Cambria Math" panose="02040503050406030204" pitchFamily="18" charset="0"/>
                                </a:rPr>
                                <m:t>𝑈</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uid</m:t>
                              </m:r>
                            </m:sub>
                          </m:sSub>
                        </m:e>
                      </m:d>
                    </m:oMath>
                  </m:oMathPara>
                </a14:m>
                <a:endParaRPr lang="en-US" dirty="0">
                  <a:solidFill>
                    <a:srgbClr val="C00000"/>
                  </a:solidFill>
                </a:endParaRPr>
              </a:p>
            </p:txBody>
          </p:sp>
        </mc:Choice>
        <mc:Fallback xmlns="">
          <p:sp>
            <p:nvSpPr>
              <p:cNvPr id="31" name="TextBox 30">
                <a:extLst>
                  <a:ext uri="{FF2B5EF4-FFF2-40B4-BE49-F238E27FC236}">
                    <a16:creationId xmlns:a16="http://schemas.microsoft.com/office/drawing/2014/main" id="{4697D1F0-ACDA-961C-258F-A0A482F77689}"/>
                  </a:ext>
                </a:extLst>
              </p:cNvPr>
              <p:cNvSpPr txBox="1">
                <a:spLocks noRot="1" noChangeAspect="1" noMove="1" noResize="1" noEditPoints="1" noAdjustHandles="1" noChangeArrowheads="1" noChangeShapeType="1" noTextEdit="1"/>
              </p:cNvSpPr>
              <p:nvPr/>
            </p:nvSpPr>
            <p:spPr>
              <a:xfrm>
                <a:off x="8791323" y="2911632"/>
                <a:ext cx="2550506" cy="509178"/>
              </a:xfrm>
              <a:prstGeom prst="rect">
                <a:avLst/>
              </a:prstGeom>
              <a:blipFill>
                <a:blip r:embed="rId12"/>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479C9B6-7F15-BB9D-7CB8-EFC0AEC9768E}"/>
                  </a:ext>
                </a:extLst>
              </p:cNvPr>
              <p:cNvSpPr txBox="1"/>
              <p:nvPr/>
            </p:nvSpPr>
            <p:spPr>
              <a:xfrm>
                <a:off x="-800537" y="1461047"/>
                <a:ext cx="4534062" cy="878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uid</m:t>
                              </m:r>
                            </m:sub>
                          </m:sSub>
                          <m:r>
                            <m:rPr>
                              <m:nor/>
                            </m:rPr>
                            <a:rPr lang="en-US" sz="2400" dirty="0">
                              <a:solidFill>
                                <a:srgbClr val="C00000"/>
                              </a:solidFill>
                            </a:rPr>
                            <m:t> </m:t>
                          </m:r>
                          <m:r>
                            <a:rPr lang="en-US" sz="2400" b="0" i="1" dirty="0"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𝑠</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𝑡</m:t>
                              </m:r>
                            </m:e>
                            <m:sub>
                              <m:r>
                                <a:rPr lang="en-US" sz="2400" i="1">
                                  <a:solidFill>
                                    <a:srgbClr val="C00000"/>
                                  </a:solidFill>
                                  <a:latin typeface="Cambria Math" panose="02040503050406030204" pitchFamily="18" charset="0"/>
                                </a:rPr>
                                <m:t>𝑈</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uid</m:t>
                              </m:r>
                            </m:sub>
                          </m:sSub>
                        </m:e>
                      </m:d>
                      <m:r>
                        <a:rPr lang="en-US" sz="2400" b="0" i="1" smtClean="0">
                          <a:solidFill>
                            <a:srgbClr val="C00000"/>
                          </a:solidFill>
                          <a:latin typeface="Cambria Math" panose="02040503050406030204" pitchFamily="18" charset="0"/>
                        </a:rPr>
                        <m:t>←</m:t>
                      </m:r>
                    </m:oMath>
                  </m:oMathPara>
                </a14:m>
                <a:endParaRPr lang="en-US" sz="2400" b="0" i="1" dirty="0">
                  <a:solidFill>
                    <a:srgbClr val="C00000"/>
                  </a:solidFill>
                  <a:latin typeface="Cambria Math" panose="02040503050406030204" pitchFamily="18" charset="0"/>
                </a:endParaRPr>
              </a:p>
              <a:p>
                <a:r>
                  <a:rPr lang="en-US" sz="2400" b="0" dirty="0">
                    <a:solidFill>
                      <a:srgbClr val="C00000"/>
                    </a:solidFill>
                  </a:rPr>
                  <a:t>			</a:t>
                </a:r>
                <a14:m>
                  <m:oMath xmlns:m="http://schemas.openxmlformats.org/officeDocument/2006/math">
                    <m:r>
                      <m:rPr>
                        <m:sty m:val="p"/>
                      </m:rPr>
                      <a:rPr lang="en-US" sz="2400" b="0" i="0" smtClean="0">
                        <a:solidFill>
                          <a:srgbClr val="C00000"/>
                        </a:solidFill>
                        <a:latin typeface="Cambria Math" panose="02040503050406030204" pitchFamily="18" charset="0"/>
                      </a:rPr>
                      <m:t>UKGen</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𝑐𝑟𝑠</m:t>
                        </m:r>
                      </m:e>
                    </m:d>
                  </m:oMath>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479C9B6-7F15-BB9D-7CB8-EFC0AEC9768E}"/>
                  </a:ext>
                </a:extLst>
              </p:cNvPr>
              <p:cNvSpPr txBox="1">
                <a:spLocks noRot="1" noChangeAspect="1" noMove="1" noResize="1" noEditPoints="1" noAdjustHandles="1" noChangeArrowheads="1" noChangeShapeType="1" noTextEdit="1"/>
              </p:cNvSpPr>
              <p:nvPr/>
            </p:nvSpPr>
            <p:spPr>
              <a:xfrm>
                <a:off x="-800537" y="1461047"/>
                <a:ext cx="4534062" cy="878510"/>
              </a:xfrm>
              <a:prstGeom prst="rect">
                <a:avLst/>
              </a:prstGeom>
              <a:blipFill>
                <a:blip r:embed="rId13"/>
                <a:stretch>
                  <a:fillRect t="-1429"/>
                </a:stretch>
              </a:blipFill>
            </p:spPr>
            <p:txBody>
              <a:bodyPr/>
              <a:lstStyle/>
              <a:p>
                <a:r>
                  <a:rPr lang="en-US">
                    <a:noFill/>
                  </a:rPr>
                  <a:t> </a:t>
                </a:r>
              </a:p>
            </p:txBody>
          </p:sp>
        </mc:Fallback>
      </mc:AlternateContent>
      <p:pic>
        <p:nvPicPr>
          <p:cNvPr id="27" name="Picture 26" descr="A cartoon koala wearing a red robe and holding a trident&#10;&#10;AI-generated content may be incorrect.">
            <a:extLst>
              <a:ext uri="{FF2B5EF4-FFF2-40B4-BE49-F238E27FC236}">
                <a16:creationId xmlns:a16="http://schemas.microsoft.com/office/drawing/2014/main" id="{25D10096-8BD8-EFF0-6E18-41D16D724A4C}"/>
              </a:ext>
            </a:extLst>
          </p:cNvPr>
          <p:cNvPicPr>
            <a:picLocks noChangeAspect="1"/>
          </p:cNvPicPr>
          <p:nvPr/>
        </p:nvPicPr>
        <p:blipFill>
          <a:blip r:embed="rId14"/>
          <a:srcRect l="17091" t="12105" r="25848" b="5885"/>
          <a:stretch>
            <a:fillRect/>
          </a:stretch>
        </p:blipFill>
        <p:spPr>
          <a:xfrm>
            <a:off x="3820196" y="4469754"/>
            <a:ext cx="1563476" cy="1498029"/>
          </a:xfrm>
          <a:prstGeom prst="rect">
            <a:avLst/>
          </a:prstGeom>
        </p:spPr>
      </p:pic>
    </p:spTree>
    <p:extLst>
      <p:ext uri="{BB962C8B-B14F-4D97-AF65-F5344CB8AC3E}">
        <p14:creationId xmlns:p14="http://schemas.microsoft.com/office/powerpoint/2010/main" val="37758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31"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03122-8669-FFF8-1E09-EB9403AA8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B1B31-9144-08A7-2A5B-850B5978413F}"/>
              </a:ext>
            </a:extLst>
          </p:cNvPr>
          <p:cNvSpPr>
            <a:spLocks noGrp="1"/>
          </p:cNvSpPr>
          <p:nvPr>
            <p:ph type="title"/>
          </p:nvPr>
        </p:nvSpPr>
        <p:spPr/>
        <p:txBody>
          <a:bodyPr/>
          <a:lstStyle/>
          <a:p>
            <a:r>
              <a:rPr lang="en-US" dirty="0">
                <a:latin typeface="Candara" panose="020E0502030303020204" pitchFamily="34" charset="0"/>
              </a:rPr>
              <a:t>Anonymity: Ideal World</a:t>
            </a:r>
          </a:p>
        </p:txBody>
      </p:sp>
      <p:cxnSp>
        <p:nvCxnSpPr>
          <p:cNvPr id="9" name="Straight Arrow Connector 8">
            <a:extLst>
              <a:ext uri="{FF2B5EF4-FFF2-40B4-BE49-F238E27FC236}">
                <a16:creationId xmlns:a16="http://schemas.microsoft.com/office/drawing/2014/main" id="{CFCE5854-A441-1578-6E2B-FF7658544B1D}"/>
              </a:ext>
            </a:extLst>
          </p:cNvPr>
          <p:cNvCxnSpPr/>
          <p:nvPr/>
        </p:nvCxnSpPr>
        <p:spPr>
          <a:xfrm rot="5400000" flipV="1">
            <a:off x="2573123" y="3845282"/>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B3CF1FE-19D8-C33F-94EB-FCFD0E0C0A6D}"/>
              </a:ext>
            </a:extLst>
          </p:cNvPr>
          <p:cNvCxnSpPr>
            <a:cxnSpLocks/>
          </p:cNvCxnSpPr>
          <p:nvPr/>
        </p:nvCxnSpPr>
        <p:spPr>
          <a:xfrm rot="5400000">
            <a:off x="2542015" y="5226268"/>
            <a:ext cx="0" cy="142031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CF55CE-0C41-4163-20A0-61A36C3AB739}"/>
                  </a:ext>
                </a:extLst>
              </p:cNvPr>
              <p:cNvSpPr txBox="1"/>
              <p:nvPr/>
            </p:nvSpPr>
            <p:spPr>
              <a:xfrm>
                <a:off x="2021318" y="6104548"/>
                <a:ext cx="1041394" cy="461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23C73398-281A-FE1F-A969-05D4045F47C1}"/>
                  </a:ext>
                </a:extLst>
              </p:cNvPr>
              <p:cNvSpPr txBox="1">
                <a:spLocks noRot="1" noChangeAspect="1" noMove="1" noResize="1" noEditPoints="1" noAdjustHandles="1" noChangeArrowheads="1" noChangeShapeType="1" noTextEdit="1"/>
              </p:cNvSpPr>
              <p:nvPr/>
            </p:nvSpPr>
            <p:spPr>
              <a:xfrm>
                <a:off x="2021318" y="6104548"/>
                <a:ext cx="1041394" cy="46166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72E70AE-3A0B-9353-2CC5-C22633000D71}"/>
                  </a:ext>
                </a:extLst>
              </p:cNvPr>
              <p:cNvSpPr txBox="1"/>
              <p:nvPr/>
            </p:nvSpPr>
            <p:spPr>
              <a:xfrm>
                <a:off x="3594970" y="6142997"/>
                <a:ext cx="2919896" cy="523220"/>
              </a:xfrm>
              <a:prstGeom prst="rect">
                <a:avLst/>
              </a:prstGeom>
              <a:noFill/>
            </p:spPr>
            <p:txBody>
              <a:bodyPr wrap="square">
                <a:spAutoFit/>
              </a:bodyPr>
              <a:lstStyle/>
              <a:p>
                <a:r>
                  <a:rPr lang="en-US" sz="2800" dirty="0">
                    <a:solidFill>
                      <a:srgbClr val="C00000"/>
                    </a:solidFill>
                    <a:ea typeface="Cambria Math" panose="02040503050406030204" pitchFamily="18" charset="0"/>
                  </a:rPr>
                  <a:t>Adversary </a:t>
                </a:r>
                <a14:m>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𝒜</m:t>
                    </m:r>
                  </m:oMath>
                </a14:m>
                <a:endParaRPr lang="en-US" sz="2800" dirty="0">
                  <a:solidFill>
                    <a:srgbClr val="C00000"/>
                  </a:solidFill>
                </a:endParaRPr>
              </a:p>
            </p:txBody>
          </p:sp>
        </mc:Choice>
        <mc:Fallback xmlns="">
          <p:sp>
            <p:nvSpPr>
              <p:cNvPr id="12" name="TextBox 11">
                <a:extLst>
                  <a:ext uri="{FF2B5EF4-FFF2-40B4-BE49-F238E27FC236}">
                    <a16:creationId xmlns:a16="http://schemas.microsoft.com/office/drawing/2014/main" id="{372E70AE-3A0B-9353-2CC5-C22633000D71}"/>
                  </a:ext>
                </a:extLst>
              </p:cNvPr>
              <p:cNvSpPr txBox="1">
                <a:spLocks noRot="1" noChangeAspect="1" noMove="1" noResize="1" noEditPoints="1" noAdjustHandles="1" noChangeArrowheads="1" noChangeShapeType="1" noTextEdit="1"/>
              </p:cNvSpPr>
              <p:nvPr/>
            </p:nvSpPr>
            <p:spPr>
              <a:xfrm>
                <a:off x="3594970" y="6142997"/>
                <a:ext cx="2919896" cy="523220"/>
              </a:xfrm>
              <a:prstGeom prst="rect">
                <a:avLst/>
              </a:prstGeom>
              <a:blipFill>
                <a:blip r:embed="rId4"/>
                <a:stretch>
                  <a:fillRect l="-4329" t="-11628" b="-27907"/>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0519F1D5-ECFC-D694-6273-B22FAAB00941}"/>
              </a:ext>
            </a:extLst>
          </p:cNvPr>
          <p:cNvSpPr/>
          <p:nvPr/>
        </p:nvSpPr>
        <p:spPr>
          <a:xfrm>
            <a:off x="7004919" y="2403058"/>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User</a:t>
            </a:r>
          </a:p>
        </p:txBody>
      </p:sp>
      <p:sp>
        <p:nvSpPr>
          <p:cNvPr id="14" name="Rounded Rectangle 13">
            <a:extLst>
              <a:ext uri="{FF2B5EF4-FFF2-40B4-BE49-F238E27FC236}">
                <a16:creationId xmlns:a16="http://schemas.microsoft.com/office/drawing/2014/main" id="{650BE83E-1F58-FC38-446B-F59C8676641D}"/>
              </a:ext>
            </a:extLst>
          </p:cNvPr>
          <p:cNvSpPr/>
          <p:nvPr/>
        </p:nvSpPr>
        <p:spPr>
          <a:xfrm>
            <a:off x="8190007" y="4817412"/>
            <a:ext cx="1584344" cy="125917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Show</a:t>
            </a:r>
          </a:p>
        </p:txBody>
      </p:sp>
      <p:cxnSp>
        <p:nvCxnSpPr>
          <p:cNvPr id="17" name="Straight Arrow Connector 16">
            <a:extLst>
              <a:ext uri="{FF2B5EF4-FFF2-40B4-BE49-F238E27FC236}">
                <a16:creationId xmlns:a16="http://schemas.microsoft.com/office/drawing/2014/main" id="{3E587C22-2622-5E18-BF03-217232CF2694}"/>
              </a:ext>
            </a:extLst>
          </p:cNvPr>
          <p:cNvCxnSpPr>
            <a:cxnSpLocks/>
          </p:cNvCxnSpPr>
          <p:nvPr/>
        </p:nvCxnSpPr>
        <p:spPr>
          <a:xfrm>
            <a:off x="5896079" y="5390154"/>
            <a:ext cx="1776930"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6C950EC-25F1-7BFF-CD6A-9875D5D6DA24}"/>
              </a:ext>
            </a:extLst>
          </p:cNvPr>
          <p:cNvSpPr txBox="1"/>
          <p:nvPr/>
        </p:nvSpPr>
        <p:spPr>
          <a:xfrm>
            <a:off x="6205772" y="4846934"/>
            <a:ext cx="125219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sid,ctxt</a:t>
            </a:r>
            <a:endParaRPr lang="en-US" sz="2400" dirty="0">
              <a:solidFill>
                <a:srgbClr val="C00000"/>
              </a:solidFill>
              <a:latin typeface="Cambria Math" panose="02040503050406030204" pitchFamily="18" charset="0"/>
              <a:ea typeface="Cambria Math" panose="02040503050406030204" pitchFamily="18" charset="0"/>
            </a:endParaRPr>
          </a:p>
        </p:txBody>
      </p:sp>
      <p:cxnSp>
        <p:nvCxnSpPr>
          <p:cNvPr id="19" name="Straight Arrow Connector 18">
            <a:extLst>
              <a:ext uri="{FF2B5EF4-FFF2-40B4-BE49-F238E27FC236}">
                <a16:creationId xmlns:a16="http://schemas.microsoft.com/office/drawing/2014/main" id="{6D443CD1-5B57-78C6-BF4E-976553D8E770}"/>
              </a:ext>
            </a:extLst>
          </p:cNvPr>
          <p:cNvCxnSpPr>
            <a:cxnSpLocks/>
          </p:cNvCxnSpPr>
          <p:nvPr/>
        </p:nvCxnSpPr>
        <p:spPr>
          <a:xfrm flipH="1">
            <a:off x="5883565" y="5618309"/>
            <a:ext cx="1789444"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E557DA3-5A05-8C65-D05C-03148E6ED54C}"/>
                  </a:ext>
                </a:extLst>
              </p:cNvPr>
              <p:cNvSpPr txBox="1"/>
              <p:nvPr/>
            </p:nvSpPr>
            <p:spPr>
              <a:xfrm>
                <a:off x="6418580" y="5649821"/>
                <a:ext cx="65517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𝜋</m:t>
                      </m:r>
                    </m:oMath>
                  </m:oMathPara>
                </a14:m>
                <a:endParaRPr lang="en-US" sz="2400" dirty="0"/>
              </a:p>
            </p:txBody>
          </p:sp>
        </mc:Choice>
        <mc:Fallback xmlns="">
          <p:sp>
            <p:nvSpPr>
              <p:cNvPr id="20" name="TextBox 19">
                <a:extLst>
                  <a:ext uri="{FF2B5EF4-FFF2-40B4-BE49-F238E27FC236}">
                    <a16:creationId xmlns:a16="http://schemas.microsoft.com/office/drawing/2014/main" id="{3E557DA3-5A05-8C65-D05C-03148E6ED54C}"/>
                  </a:ext>
                </a:extLst>
              </p:cNvPr>
              <p:cNvSpPr txBox="1">
                <a:spLocks noRot="1" noChangeAspect="1" noMove="1" noResize="1" noEditPoints="1" noAdjustHandles="1" noChangeArrowheads="1" noChangeShapeType="1" noTextEdit="1"/>
              </p:cNvSpPr>
              <p:nvPr/>
            </p:nvSpPr>
            <p:spPr>
              <a:xfrm>
                <a:off x="6418580" y="5649821"/>
                <a:ext cx="655175" cy="461665"/>
              </a:xfrm>
              <a:prstGeom prst="rect">
                <a:avLst/>
              </a:prstGeom>
              <a:blipFill>
                <a:blip r:embed="rId5"/>
                <a:stretch>
                  <a:fillRect r="-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661A81-33C3-F5FC-6B35-2F4EA0D13815}"/>
                  </a:ext>
                </a:extLst>
              </p:cNvPr>
              <p:cNvSpPr txBox="1"/>
              <p:nvPr/>
            </p:nvSpPr>
            <p:spPr>
              <a:xfrm>
                <a:off x="2206242" y="3902691"/>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𝑐𝑟𝑠</m:t>
                      </m:r>
                    </m:oMath>
                  </m:oMathPara>
                </a14:m>
                <a:endParaRPr lang="en-US" sz="2400" dirty="0">
                  <a:solidFill>
                    <a:srgbClr val="C00000"/>
                  </a:solidFill>
                </a:endParaRPr>
              </a:p>
            </p:txBody>
          </p:sp>
        </mc:Choice>
        <mc:Fallback xmlns="">
          <p:sp>
            <p:nvSpPr>
              <p:cNvPr id="21" name="TextBox 20">
                <a:extLst>
                  <a:ext uri="{FF2B5EF4-FFF2-40B4-BE49-F238E27FC236}">
                    <a16:creationId xmlns:a16="http://schemas.microsoft.com/office/drawing/2014/main" id="{DF232FFA-85C6-12E9-35E1-64227416CA3B}"/>
                  </a:ext>
                </a:extLst>
              </p:cNvPr>
              <p:cNvSpPr txBox="1">
                <a:spLocks noRot="1" noChangeAspect="1" noMove="1" noResize="1" noEditPoints="1" noAdjustHandles="1" noChangeArrowheads="1" noChangeShapeType="1" noTextEdit="1"/>
              </p:cNvSpPr>
              <p:nvPr/>
            </p:nvSpPr>
            <p:spPr>
              <a:xfrm>
                <a:off x="2206242" y="3902691"/>
                <a:ext cx="662468" cy="461665"/>
              </a:xfrm>
              <a:prstGeom prst="rect">
                <a:avLst/>
              </a:prstGeom>
              <a:blipFill>
                <a:blip r:embed="rId6"/>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1D28D4E9-0C0C-3124-808A-FFA29AEFA318}"/>
              </a:ext>
            </a:extLst>
          </p:cNvPr>
          <p:cNvCxnSpPr>
            <a:cxnSpLocks/>
          </p:cNvCxnSpPr>
          <p:nvPr/>
        </p:nvCxnSpPr>
        <p:spPr>
          <a:xfrm flipH="1">
            <a:off x="1862963" y="5221299"/>
            <a:ext cx="1389212"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9161A83-82EA-5114-B679-E71CE4F41AD4}"/>
                  </a:ext>
                </a:extLst>
              </p:cNvPr>
              <p:cNvSpPr txBox="1"/>
              <p:nvPr/>
            </p:nvSpPr>
            <p:spPr>
              <a:xfrm>
                <a:off x="2206242" y="4723562"/>
                <a:ext cx="66246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endParaRPr>
              </a:p>
            </p:txBody>
          </p:sp>
        </mc:Choice>
        <mc:Fallback xmlns="">
          <p:sp>
            <p:nvSpPr>
              <p:cNvPr id="23" name="TextBox 22">
                <a:extLst>
                  <a:ext uri="{FF2B5EF4-FFF2-40B4-BE49-F238E27FC236}">
                    <a16:creationId xmlns:a16="http://schemas.microsoft.com/office/drawing/2014/main" id="{3CD68F90-CDE1-FE19-9782-DB33CFF4FF03}"/>
                  </a:ext>
                </a:extLst>
              </p:cNvPr>
              <p:cNvSpPr txBox="1">
                <a:spLocks noRot="1" noChangeAspect="1" noMove="1" noResize="1" noEditPoints="1" noAdjustHandles="1" noChangeArrowheads="1" noChangeShapeType="1" noTextEdit="1"/>
              </p:cNvSpPr>
              <p:nvPr/>
            </p:nvSpPr>
            <p:spPr>
              <a:xfrm>
                <a:off x="2206242" y="4723562"/>
                <a:ext cx="662468" cy="461665"/>
              </a:xfrm>
              <a:prstGeom prst="rect">
                <a:avLst/>
              </a:prstGeom>
              <a:blipFill>
                <a:blip r:embed="rId7"/>
                <a:stretch>
                  <a:fillRect b="-8108"/>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4121A218-C37F-600B-9D93-6D7609FBAF42}"/>
              </a:ext>
            </a:extLst>
          </p:cNvPr>
          <p:cNvGrpSpPr/>
          <p:nvPr/>
        </p:nvGrpSpPr>
        <p:grpSpPr>
          <a:xfrm rot="3165241">
            <a:off x="5987511" y="3490627"/>
            <a:ext cx="720766" cy="1263175"/>
            <a:chOff x="4357771" y="2866836"/>
            <a:chExt cx="720766" cy="1263175"/>
          </a:xfrm>
        </p:grpSpPr>
        <p:cxnSp>
          <p:nvCxnSpPr>
            <p:cNvPr id="15" name="Straight Arrow Connector 14">
              <a:extLst>
                <a:ext uri="{FF2B5EF4-FFF2-40B4-BE49-F238E27FC236}">
                  <a16:creationId xmlns:a16="http://schemas.microsoft.com/office/drawing/2014/main" id="{45D0668A-E009-2935-7DB7-E53FFD449834}"/>
                </a:ext>
              </a:extLst>
            </p:cNvPr>
            <p:cNvCxnSpPr>
              <a:cxnSpLocks/>
            </p:cNvCxnSpPr>
            <p:nvPr/>
          </p:nvCxnSpPr>
          <p:spPr>
            <a:xfrm flipV="1">
              <a:off x="4357771" y="2892188"/>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8169259-0735-9CC9-1150-516BDA3FE9E9}"/>
                </a:ext>
              </a:extLst>
            </p:cNvPr>
            <p:cNvCxnSpPr>
              <a:cxnSpLocks/>
            </p:cNvCxnSpPr>
            <p:nvPr/>
          </p:nvCxnSpPr>
          <p:spPr>
            <a:xfrm>
              <a:off x="4571817" y="2866836"/>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46ABC7C8-7560-1677-5D25-4EAAE82607EE}"/>
                </a:ext>
              </a:extLst>
            </p:cNvPr>
            <p:cNvCxnSpPr>
              <a:cxnSpLocks/>
            </p:cNvCxnSpPr>
            <p:nvPr/>
          </p:nvCxnSpPr>
          <p:spPr>
            <a:xfrm flipV="1">
              <a:off x="4818001" y="2867751"/>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CA81BD8-086C-E06F-CE80-DA55AA372286}"/>
                </a:ext>
              </a:extLst>
            </p:cNvPr>
            <p:cNvCxnSpPr>
              <a:cxnSpLocks/>
            </p:cNvCxnSpPr>
            <p:nvPr/>
          </p:nvCxnSpPr>
          <p:spPr>
            <a:xfrm>
              <a:off x="5078537" y="287866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7E9BB177-27D7-FEB8-F0A9-F42633BE8CDE}"/>
              </a:ext>
            </a:extLst>
          </p:cNvPr>
          <p:cNvSpPr txBox="1"/>
          <p:nvPr/>
        </p:nvSpPr>
        <p:spPr>
          <a:xfrm>
            <a:off x="29112" y="5827548"/>
            <a:ext cx="2216524" cy="1015663"/>
          </a:xfrm>
          <a:prstGeom prst="rect">
            <a:avLst/>
          </a:prstGeom>
          <a:noFill/>
        </p:spPr>
        <p:txBody>
          <a:bodyPr wrap="square" rtlCol="0">
            <a:spAutoFit/>
          </a:bodyPr>
          <a:lstStyle/>
          <a:p>
            <a:r>
              <a:rPr lang="en-US" sz="2000" dirty="0">
                <a:solidFill>
                  <a:srgbClr val="C00000"/>
                </a:solidFill>
              </a:rPr>
              <a:t>Wins if guess correctly whether real or simulated</a:t>
            </a:r>
          </a:p>
        </p:txBody>
      </p:sp>
      <p:sp>
        <p:nvSpPr>
          <p:cNvPr id="4" name="Rounded Rectangle 3">
            <a:extLst>
              <a:ext uri="{FF2B5EF4-FFF2-40B4-BE49-F238E27FC236}">
                <a16:creationId xmlns:a16="http://schemas.microsoft.com/office/drawing/2014/main" id="{DA575DAE-E6F0-60AD-A5FD-44C130BD5966}"/>
              </a:ext>
            </a:extLst>
          </p:cNvPr>
          <p:cNvSpPr/>
          <p:nvPr/>
        </p:nvSpPr>
        <p:spPr>
          <a:xfrm>
            <a:off x="3626562" y="1665343"/>
            <a:ext cx="1786404" cy="122040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NewUsr</a:t>
            </a:r>
            <a:endParaRPr lang="en-US" sz="2800" b="1" dirty="0">
              <a:solidFill>
                <a:srgbClr val="C00000"/>
              </a:solidFill>
            </a:endParaRPr>
          </a:p>
        </p:txBody>
      </p:sp>
      <p:grpSp>
        <p:nvGrpSpPr>
          <p:cNvPr id="7" name="Group 6">
            <a:extLst>
              <a:ext uri="{FF2B5EF4-FFF2-40B4-BE49-F238E27FC236}">
                <a16:creationId xmlns:a16="http://schemas.microsoft.com/office/drawing/2014/main" id="{C707E601-2B7D-8367-F3A7-7C5D20313549}"/>
              </a:ext>
            </a:extLst>
          </p:cNvPr>
          <p:cNvGrpSpPr/>
          <p:nvPr/>
        </p:nvGrpSpPr>
        <p:grpSpPr>
          <a:xfrm rot="18377207">
            <a:off x="3912177" y="3531078"/>
            <a:ext cx="1369300" cy="197198"/>
            <a:chOff x="3951190" y="3731012"/>
            <a:chExt cx="1369300" cy="197198"/>
          </a:xfrm>
        </p:grpSpPr>
        <p:cxnSp>
          <p:nvCxnSpPr>
            <p:cNvPr id="5" name="Straight Arrow Connector 4">
              <a:extLst>
                <a:ext uri="{FF2B5EF4-FFF2-40B4-BE49-F238E27FC236}">
                  <a16:creationId xmlns:a16="http://schemas.microsoft.com/office/drawing/2014/main" id="{A95BE20E-F5F5-5034-3FBD-D32C355ADDA9}"/>
                </a:ext>
              </a:extLst>
            </p:cNvPr>
            <p:cNvCxnSpPr>
              <a:cxnSpLocks/>
            </p:cNvCxnSpPr>
            <p:nvPr/>
          </p:nvCxnSpPr>
          <p:spPr>
            <a:xfrm rot="3165241" flipV="1">
              <a:off x="4570102" y="3112100"/>
              <a:ext cx="0" cy="123782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8F2EA936-C262-5D09-E9B8-999C54F59D01}"/>
                </a:ext>
              </a:extLst>
            </p:cNvPr>
            <p:cNvCxnSpPr>
              <a:cxnSpLocks/>
            </p:cNvCxnSpPr>
            <p:nvPr/>
          </p:nvCxnSpPr>
          <p:spPr>
            <a:xfrm rot="3165241">
              <a:off x="4701121" y="3308841"/>
              <a:ext cx="0" cy="12387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609FD974-11C1-91C2-0762-5CDE39A5959A}"/>
              </a:ext>
            </a:extLst>
          </p:cNvPr>
          <p:cNvSpPr txBox="1"/>
          <p:nvPr/>
        </p:nvSpPr>
        <p:spPr>
          <a:xfrm rot="19396160">
            <a:off x="5364782" y="3404347"/>
            <a:ext cx="1268722"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sid</a:t>
            </a:r>
            <a:r>
              <a:rPr lang="en-US" sz="2400" dirty="0">
                <a:solidFill>
                  <a:srgbClr val="C00000"/>
                </a:solidFill>
                <a:latin typeface="Cambria Math" panose="02040503050406030204" pitchFamily="18" charset="0"/>
                <a:ea typeface="Cambria Math" panose="02040503050406030204" pitchFamily="18" charset="0"/>
              </a:rPr>
              <a:t>, </a:t>
            </a:r>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p:sp>
        <p:nvSpPr>
          <p:cNvPr id="28" name="TextBox 27">
            <a:extLst>
              <a:ext uri="{FF2B5EF4-FFF2-40B4-BE49-F238E27FC236}">
                <a16:creationId xmlns:a16="http://schemas.microsoft.com/office/drawing/2014/main" id="{2FD3FBF6-C5B7-3AE4-D0F2-29CACE15073B}"/>
              </a:ext>
            </a:extLst>
          </p:cNvPr>
          <p:cNvSpPr txBox="1"/>
          <p:nvPr/>
        </p:nvSpPr>
        <p:spPr>
          <a:xfrm>
            <a:off x="3733525" y="3108601"/>
            <a:ext cx="755280" cy="461665"/>
          </a:xfrm>
          <a:prstGeom prst="rect">
            <a:avLst/>
          </a:prstGeom>
          <a:noFill/>
        </p:spPr>
        <p:txBody>
          <a:bodyPr wrap="square">
            <a:spAutoFit/>
          </a:bodyPr>
          <a:lstStyle/>
          <a:p>
            <a:r>
              <a:rPr lang="en-US" sz="2400" dirty="0" err="1">
                <a:solidFill>
                  <a:srgbClr val="C00000"/>
                </a:solidFill>
                <a:latin typeface="Cambria Math" panose="02040503050406030204" pitchFamily="18" charset="0"/>
                <a:ea typeface="Cambria Math" panose="02040503050406030204" pitchFamily="18" charset="0"/>
              </a:rPr>
              <a:t>uid</a:t>
            </a:r>
            <a:endParaRPr lang="en-US" sz="240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616F14A-9732-59F9-A09D-C1B00A1FB940}"/>
                  </a:ext>
                </a:extLst>
              </p:cNvPr>
              <p:cNvSpPr txBox="1"/>
              <p:nvPr/>
            </p:nvSpPr>
            <p:spPr>
              <a:xfrm>
                <a:off x="4779449" y="3145575"/>
                <a:ext cx="662468" cy="4778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uid</m:t>
                          </m:r>
                        </m:sub>
                      </m:sSub>
                    </m:oMath>
                  </m:oMathPara>
                </a14:m>
                <a:endParaRPr lang="en-US" sz="2400" dirty="0">
                  <a:solidFill>
                    <a:srgbClr val="C00000"/>
                  </a:solidFill>
                </a:endParaRPr>
              </a:p>
            </p:txBody>
          </p:sp>
        </mc:Choice>
        <mc:Fallback xmlns="">
          <p:sp>
            <p:nvSpPr>
              <p:cNvPr id="29" name="TextBox 28">
                <a:extLst>
                  <a:ext uri="{FF2B5EF4-FFF2-40B4-BE49-F238E27FC236}">
                    <a16:creationId xmlns:a16="http://schemas.microsoft.com/office/drawing/2014/main" id="{2616F14A-9732-59F9-A09D-C1B00A1FB940}"/>
                  </a:ext>
                </a:extLst>
              </p:cNvPr>
              <p:cNvSpPr txBox="1">
                <a:spLocks noRot="1" noChangeAspect="1" noMove="1" noResize="1" noEditPoints="1" noAdjustHandles="1" noChangeArrowheads="1" noChangeShapeType="1" noTextEdit="1"/>
              </p:cNvSpPr>
              <p:nvPr/>
            </p:nvSpPr>
            <p:spPr>
              <a:xfrm>
                <a:off x="4779449" y="3145575"/>
                <a:ext cx="662468" cy="477888"/>
              </a:xfrm>
              <a:prstGeom prst="rect">
                <a:avLst/>
              </a:prstGeom>
              <a:blipFill>
                <a:blip r:embed="rId9"/>
                <a:stretch>
                  <a:fillRect l="-1887" r="-603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3513F2-5DBD-F325-B27A-E102B73883E0}"/>
                  </a:ext>
                </a:extLst>
              </p:cNvPr>
              <p:cNvSpPr txBox="1"/>
              <p:nvPr/>
            </p:nvSpPr>
            <p:spPr>
              <a:xfrm>
                <a:off x="-939092" y="1437573"/>
                <a:ext cx="4534062" cy="878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uid</m:t>
                              </m:r>
                            </m:sub>
                          </m:sSub>
                          <m:r>
                            <m:rPr>
                              <m:nor/>
                            </m:rPr>
                            <a:rPr lang="en-US" sz="2400" dirty="0">
                              <a:solidFill>
                                <a:srgbClr val="C00000"/>
                              </a:solidFill>
                            </a:rPr>
                            <m:t> </m:t>
                          </m:r>
                          <m:r>
                            <a:rPr lang="en-US" sz="2400" b="0" i="1" dirty="0"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𝑠</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𝑡</m:t>
                              </m:r>
                            </m:e>
                            <m:sub>
                              <m:r>
                                <a:rPr lang="en-US" sz="2400" i="1">
                                  <a:solidFill>
                                    <a:srgbClr val="C00000"/>
                                  </a:solidFill>
                                  <a:latin typeface="Cambria Math" panose="02040503050406030204" pitchFamily="18" charset="0"/>
                                </a:rPr>
                                <m:t>𝑈</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uid</m:t>
                              </m:r>
                            </m:sub>
                          </m:sSub>
                        </m:e>
                      </m:d>
                      <m:r>
                        <a:rPr lang="en-US" sz="2400" b="0" i="1" smtClean="0">
                          <a:solidFill>
                            <a:srgbClr val="C00000"/>
                          </a:solidFill>
                          <a:latin typeface="Cambria Math" panose="02040503050406030204" pitchFamily="18" charset="0"/>
                        </a:rPr>
                        <m:t>←</m:t>
                      </m:r>
                    </m:oMath>
                  </m:oMathPara>
                </a14:m>
                <a:endParaRPr lang="en-US" sz="2400" b="0" i="1" dirty="0">
                  <a:solidFill>
                    <a:srgbClr val="C00000"/>
                  </a:solidFill>
                  <a:latin typeface="Cambria Math" panose="02040503050406030204" pitchFamily="18" charset="0"/>
                </a:endParaRPr>
              </a:p>
              <a:p>
                <a:r>
                  <a:rPr lang="en-US" sz="2400" b="0" dirty="0">
                    <a:solidFill>
                      <a:srgbClr val="C00000"/>
                    </a:solidFill>
                  </a:rPr>
                  <a:t>			</a:t>
                </a:r>
                <a14:m>
                  <m:oMath xmlns:m="http://schemas.openxmlformats.org/officeDocument/2006/math">
                    <m:r>
                      <m:rPr>
                        <m:sty m:val="p"/>
                      </m:rPr>
                      <a:rPr lang="en-US" sz="2400" b="0" i="0" smtClean="0">
                        <a:solidFill>
                          <a:srgbClr val="C00000"/>
                        </a:solidFill>
                        <a:latin typeface="Cambria Math" panose="02040503050406030204" pitchFamily="18" charset="0"/>
                      </a:rPr>
                      <m:t>UKGen</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𝑐𝑟𝑠</m:t>
                        </m:r>
                      </m:e>
                    </m:d>
                  </m:oMath>
                </a14:m>
                <a:endParaRPr lang="en-US" dirty="0">
                  <a:solidFill>
                    <a:srgbClr val="C00000"/>
                  </a:solidFill>
                </a:endParaRPr>
              </a:p>
            </p:txBody>
          </p:sp>
        </mc:Choice>
        <mc:Fallback xmlns="">
          <p:sp>
            <p:nvSpPr>
              <p:cNvPr id="8" name="TextBox 7">
                <a:extLst>
                  <a:ext uri="{FF2B5EF4-FFF2-40B4-BE49-F238E27FC236}">
                    <a16:creationId xmlns:a16="http://schemas.microsoft.com/office/drawing/2014/main" id="{703513F2-5DBD-F325-B27A-E102B73883E0}"/>
                  </a:ext>
                </a:extLst>
              </p:cNvPr>
              <p:cNvSpPr txBox="1">
                <a:spLocks noRot="1" noChangeAspect="1" noMove="1" noResize="1" noEditPoints="1" noAdjustHandles="1" noChangeArrowheads="1" noChangeShapeType="1" noTextEdit="1"/>
              </p:cNvSpPr>
              <p:nvPr/>
            </p:nvSpPr>
            <p:spPr>
              <a:xfrm>
                <a:off x="-939092" y="1437573"/>
                <a:ext cx="4534062" cy="878510"/>
              </a:xfrm>
              <a:prstGeom prst="rect">
                <a:avLst/>
              </a:prstGeom>
              <a:blipFill>
                <a:blip r:embed="rId10"/>
                <a:stretch>
                  <a:fillRect t="-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0FAB26-13E7-1763-9D56-693BA328F94E}"/>
                  </a:ext>
                </a:extLst>
              </p:cNvPr>
              <p:cNvSpPr txBox="1"/>
              <p:nvPr/>
            </p:nvSpPr>
            <p:spPr>
              <a:xfrm>
                <a:off x="6119686" y="1882126"/>
                <a:ext cx="2684902" cy="5091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i="0" smtClean="0">
                          <a:solidFill>
                            <a:srgbClr val="C00000"/>
                          </a:solidFill>
                          <a:latin typeface="Cambria Math" panose="02040503050406030204" pitchFamily="18" charset="0"/>
                        </a:rPr>
                        <m:t>S</m:t>
                      </m:r>
                      <m:r>
                        <m:rPr>
                          <m:sty m:val="p"/>
                        </m:rPr>
                        <a:rPr lang="en-US" sz="2400" b="0" i="0" smtClean="0">
                          <a:solidFill>
                            <a:srgbClr val="C00000"/>
                          </a:solidFill>
                          <a:latin typeface="Cambria Math" panose="02040503050406030204" pitchFamily="18" charset="0"/>
                        </a:rPr>
                        <m:t>i</m:t>
                      </m:r>
                      <m:sSub>
                        <m:sSubPr>
                          <m:ctrlPr>
                            <a:rPr lang="en-US" sz="2400" b="0" i="1" smtClean="0">
                              <a:solidFill>
                                <a:srgbClr val="C00000"/>
                              </a:solidFill>
                              <a:latin typeface="Cambria Math" panose="02040503050406030204" pitchFamily="18" charset="0"/>
                            </a:rPr>
                          </m:ctrlPr>
                        </m:sSubPr>
                        <m:e>
                          <m:r>
                            <m:rPr>
                              <m:sty m:val="p"/>
                            </m:rPr>
                            <a:rPr lang="en-US" sz="2400" b="0" i="0" smtClean="0">
                              <a:solidFill>
                                <a:srgbClr val="C00000"/>
                              </a:solidFill>
                              <a:latin typeface="Cambria Math" panose="02040503050406030204" pitchFamily="18" charset="0"/>
                            </a:rPr>
                            <m:t>m</m:t>
                          </m:r>
                        </m:e>
                        <m:sub>
                          <m:r>
                            <a:rPr lang="en-US" sz="2400" b="0" i="0" smtClean="0">
                              <a:solidFill>
                                <a:srgbClr val="C00000"/>
                              </a:solidFill>
                              <a:latin typeface="Cambria Math" panose="02040503050406030204" pitchFamily="18" charset="0"/>
                            </a:rPr>
                            <m:t>1</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uid</m:t>
                              </m:r>
                            </m:sub>
                          </m:sSub>
                        </m:e>
                      </m:d>
                    </m:oMath>
                  </m:oMathPara>
                </a14:m>
                <a:endParaRPr lang="en-US" dirty="0">
                  <a:solidFill>
                    <a:srgbClr val="C00000"/>
                  </a:solidFill>
                </a:endParaRPr>
              </a:p>
            </p:txBody>
          </p:sp>
        </mc:Choice>
        <mc:Fallback xmlns="">
          <p:sp>
            <p:nvSpPr>
              <p:cNvPr id="16" name="TextBox 15">
                <a:extLst>
                  <a:ext uri="{FF2B5EF4-FFF2-40B4-BE49-F238E27FC236}">
                    <a16:creationId xmlns:a16="http://schemas.microsoft.com/office/drawing/2014/main" id="{7E0FAB26-13E7-1763-9D56-693BA328F94E}"/>
                  </a:ext>
                </a:extLst>
              </p:cNvPr>
              <p:cNvSpPr txBox="1">
                <a:spLocks noRot="1" noChangeAspect="1" noMove="1" noResize="1" noEditPoints="1" noAdjustHandles="1" noChangeArrowheads="1" noChangeShapeType="1" noTextEdit="1"/>
              </p:cNvSpPr>
              <p:nvPr/>
            </p:nvSpPr>
            <p:spPr>
              <a:xfrm>
                <a:off x="6119686" y="1882126"/>
                <a:ext cx="2684902" cy="509178"/>
              </a:xfrm>
              <a:prstGeom prst="rect">
                <a:avLst/>
              </a:prstGeom>
              <a:blipFill>
                <a:blip r:embed="rId11"/>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2195A68-B5B8-0C27-923E-4F4AE950944B}"/>
                  </a:ext>
                </a:extLst>
              </p:cNvPr>
              <p:cNvSpPr txBox="1"/>
              <p:nvPr/>
            </p:nvSpPr>
            <p:spPr>
              <a:xfrm>
                <a:off x="8344749" y="6173774"/>
                <a:ext cx="29099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𝑠𝑛</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𝜋</m:t>
                      </m:r>
                      <m:r>
                        <a:rPr lang="en-US" sz="2400" b="0" i="1" smtClean="0">
                          <a:solidFill>
                            <a:srgbClr val="C00000"/>
                          </a:solidFill>
                          <a:latin typeface="Cambria Math" panose="02040503050406030204" pitchFamily="18" charset="0"/>
                        </a:rPr>
                        <m:t>)←</m:t>
                      </m:r>
                      <m:r>
                        <m:rPr>
                          <m:sty m:val="p"/>
                        </m:rPr>
                        <a:rPr lang="en-US" sz="2400" i="0" smtClean="0">
                          <a:solidFill>
                            <a:srgbClr val="C00000"/>
                          </a:solidFill>
                          <a:latin typeface="Cambria Math" panose="02040503050406030204" pitchFamily="18" charset="0"/>
                        </a:rPr>
                        <m:t>S</m:t>
                      </m:r>
                      <m:r>
                        <m:rPr>
                          <m:sty m:val="p"/>
                        </m:rPr>
                        <a:rPr lang="en-US" sz="2400" b="0" i="0" smtClean="0">
                          <a:solidFill>
                            <a:srgbClr val="C00000"/>
                          </a:solidFill>
                          <a:latin typeface="Cambria Math" panose="02040503050406030204" pitchFamily="18" charset="0"/>
                        </a:rPr>
                        <m:t>i</m:t>
                      </m:r>
                      <m:sSub>
                        <m:sSubPr>
                          <m:ctrlPr>
                            <a:rPr lang="en-US" sz="2400" b="0" i="1" smtClean="0">
                              <a:solidFill>
                                <a:srgbClr val="C00000"/>
                              </a:solidFill>
                              <a:latin typeface="Cambria Math" panose="02040503050406030204" pitchFamily="18" charset="0"/>
                            </a:rPr>
                          </m:ctrlPr>
                        </m:sSubPr>
                        <m:e>
                          <m:r>
                            <m:rPr>
                              <m:sty m:val="p"/>
                            </m:rPr>
                            <a:rPr lang="en-US" sz="2400" b="0" i="0" smtClean="0">
                              <a:solidFill>
                                <a:srgbClr val="C00000"/>
                              </a:solidFill>
                              <a:latin typeface="Cambria Math" panose="02040503050406030204" pitchFamily="18" charset="0"/>
                            </a:rPr>
                            <m:t>m</m:t>
                          </m:r>
                        </m:e>
                        <m:sub>
                          <m:r>
                            <a:rPr lang="en-US" sz="2400" b="0" i="0" smtClean="0">
                              <a:solidFill>
                                <a:srgbClr val="C00000"/>
                              </a:solidFill>
                              <a:latin typeface="Cambria Math" panose="02040503050406030204" pitchFamily="18" charset="0"/>
                            </a:rPr>
                            <m:t>2</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e>
                      </m:d>
                    </m:oMath>
                  </m:oMathPara>
                </a14:m>
                <a:endParaRPr lang="en-US" dirty="0">
                  <a:solidFill>
                    <a:srgbClr val="C00000"/>
                  </a:solidFill>
                </a:endParaRPr>
              </a:p>
            </p:txBody>
          </p:sp>
        </mc:Choice>
        <mc:Fallback xmlns="">
          <p:sp>
            <p:nvSpPr>
              <p:cNvPr id="24" name="TextBox 23">
                <a:extLst>
                  <a:ext uri="{FF2B5EF4-FFF2-40B4-BE49-F238E27FC236}">
                    <a16:creationId xmlns:a16="http://schemas.microsoft.com/office/drawing/2014/main" id="{32195A68-B5B8-0C27-923E-4F4AE950944B}"/>
                  </a:ext>
                </a:extLst>
              </p:cNvPr>
              <p:cNvSpPr txBox="1">
                <a:spLocks noRot="1" noChangeAspect="1" noMove="1" noResize="1" noEditPoints="1" noAdjustHandles="1" noChangeArrowheads="1" noChangeShapeType="1" noTextEdit="1"/>
              </p:cNvSpPr>
              <p:nvPr/>
            </p:nvSpPr>
            <p:spPr>
              <a:xfrm>
                <a:off x="8344749" y="6173774"/>
                <a:ext cx="2909964" cy="461665"/>
              </a:xfrm>
              <a:prstGeom prst="rect">
                <a:avLst/>
              </a:prstGeom>
              <a:blipFill>
                <a:blip r:embed="rId12"/>
                <a:stretch>
                  <a:fillRect l="-435"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ular Callout 24">
                <a:extLst>
                  <a:ext uri="{FF2B5EF4-FFF2-40B4-BE49-F238E27FC236}">
                    <a16:creationId xmlns:a16="http://schemas.microsoft.com/office/drawing/2014/main" id="{00B7123E-78F4-B7FC-7B07-D943305B26CB}"/>
                  </a:ext>
                </a:extLst>
              </p:cNvPr>
              <p:cNvSpPr/>
              <p:nvPr/>
            </p:nvSpPr>
            <p:spPr>
              <a:xfrm>
                <a:off x="8466552" y="781414"/>
                <a:ext cx="3514620" cy="3792270"/>
              </a:xfrm>
              <a:prstGeom prst="wedgeRoundRectCallout">
                <a:avLst>
                  <a:gd name="adj1" fmla="val -43333"/>
                  <a:gd name="adj2" fmla="val 60324"/>
                  <a:gd name="adj3" fmla="val 16667"/>
                </a:avLst>
              </a:prstGeom>
              <a:solidFill>
                <a:schemeClr val="accent1">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dirty="0">
                    <a:solidFill>
                      <a:srgbClr val="C00000"/>
                    </a:solidFill>
                    <a:latin typeface="Candara" panose="020E0502030303020204" pitchFamily="34" charset="0"/>
                  </a:rPr>
                  <a:t>Per each token generator, cannot query more than:</a:t>
                </a:r>
              </a:p>
              <a:p>
                <a:pPr marL="342900" indent="-342900">
                  <a:buFont typeface="Arial" panose="020B0604020202020204" pitchFamily="34" charset="0"/>
                  <a:buChar char="•"/>
                </a:pPr>
                <a:r>
                  <a:rPr lang="en-US" sz="2000" dirty="0">
                    <a:solidFill>
                      <a:srgbClr val="C00000"/>
                    </a:solidFill>
                    <a:latin typeface="Candara" panose="020E0502030303020204" pitchFamily="34" charset="0"/>
                  </a:rPr>
                  <a:t>Rate-limit </a:t>
                </a:r>
                <a14:m>
                  <m:oMath xmlns:m="http://schemas.openxmlformats.org/officeDocument/2006/math">
                    <m:r>
                      <a:rPr lang="en-US" sz="2000" i="1" dirty="0" smtClean="0">
                        <a:solidFill>
                          <a:srgbClr val="C00000"/>
                        </a:solidFill>
                        <a:latin typeface="Cambria Math" panose="02040503050406030204" pitchFamily="18" charset="0"/>
                      </a:rPr>
                      <m:t>𝑁</m:t>
                    </m:r>
                  </m:oMath>
                </a14:m>
                <a:r>
                  <a:rPr lang="en-US" sz="2000" dirty="0">
                    <a:solidFill>
                      <a:srgbClr val="C00000"/>
                    </a:solidFill>
                    <a:latin typeface="Candara" panose="020E0502030303020204" pitchFamily="34" charset="0"/>
                  </a:rPr>
                  <a:t> per context </a:t>
                </a:r>
                <a14:m>
                  <m:oMath xmlns:m="http://schemas.openxmlformats.org/officeDocument/2006/math">
                    <m:r>
                      <m:rPr>
                        <m:sty m:val="p"/>
                      </m:rPr>
                      <a:rPr lang="en-US" sz="2000" i="0" dirty="0" smtClean="0">
                        <a:solidFill>
                          <a:srgbClr val="C00000"/>
                        </a:solidFill>
                        <a:latin typeface="Cambria Math" panose="02040503050406030204" pitchFamily="18" charset="0"/>
                      </a:rPr>
                      <m:t>ctxt</m:t>
                    </m:r>
                  </m:oMath>
                </a14:m>
                <a:endParaRPr lang="en-US" sz="2000" dirty="0">
                  <a:solidFill>
                    <a:srgbClr val="C00000"/>
                  </a:solidFill>
                  <a:latin typeface="Candara" panose="020E0502030303020204" pitchFamily="34" charset="0"/>
                </a:endParaRPr>
              </a:p>
              <a:p>
                <a:pPr marL="342900" indent="-342900">
                  <a:buFont typeface="Arial" panose="020B0604020202020204" pitchFamily="34" charset="0"/>
                  <a:buChar char="•"/>
                </a:pPr>
                <a:r>
                  <a:rPr lang="en-US" sz="2000" dirty="0">
                    <a:solidFill>
                      <a:srgbClr val="C00000"/>
                    </a:solidFill>
                    <a:latin typeface="Candara" panose="020E0502030303020204" pitchFamily="34" charset="0"/>
                  </a:rPr>
                  <a:t>Overall limit </a:t>
                </a:r>
                <a14:m>
                  <m:oMath xmlns:m="http://schemas.openxmlformats.org/officeDocument/2006/math">
                    <m:r>
                      <a:rPr lang="en-US" sz="2000" b="0" i="1" smtClean="0">
                        <a:solidFill>
                          <a:srgbClr val="C00000"/>
                        </a:solidFill>
                        <a:latin typeface="Cambria Math" panose="02040503050406030204" pitchFamily="18" charset="0"/>
                      </a:rPr>
                      <m:t>𝑘</m:t>
                    </m:r>
                  </m:oMath>
                </a14:m>
                <a:r>
                  <a:rPr lang="en-US" sz="2000" i="1" dirty="0">
                    <a:solidFill>
                      <a:srgbClr val="C00000"/>
                    </a:solidFill>
                    <a:latin typeface="Candara" panose="020E0502030303020204" pitchFamily="34" charset="0"/>
                  </a:rPr>
                  <a:t> </a:t>
                </a:r>
                <a:endParaRPr lang="en-US" sz="2000" dirty="0">
                  <a:solidFill>
                    <a:srgbClr val="C00000"/>
                  </a:solidFill>
                  <a:latin typeface="Candara" panose="020E0502030303020204" pitchFamily="34" charset="0"/>
                </a:endParaRPr>
              </a:p>
              <a:p>
                <a:pPr marL="800100" lvl="1" indent="-342900">
                  <a:buFont typeface="Symbol" pitchFamily="2" charset="2"/>
                  <a:buChar char="Þ"/>
                </a:pPr>
                <a:r>
                  <a:rPr lang="en-US" sz="2000" dirty="0">
                    <a:solidFill>
                      <a:srgbClr val="C00000"/>
                    </a:solidFill>
                    <a:latin typeface="Candara" panose="020E0502030303020204" pitchFamily="34" charset="0"/>
                  </a:rPr>
                  <a:t>In comp. anon: implicit (poly-bounded)</a:t>
                </a:r>
              </a:p>
              <a:p>
                <a:pPr marL="800100" lvl="1" indent="-342900">
                  <a:buFont typeface="Symbol" pitchFamily="2" charset="2"/>
                  <a:buChar char="Þ"/>
                </a:pPr>
                <a:r>
                  <a:rPr lang="en-US" sz="2000" dirty="0">
                    <a:solidFill>
                      <a:srgbClr val="C00000"/>
                    </a:solidFill>
                    <a:latin typeface="Candara" panose="020E0502030303020204" pitchFamily="34" charset="0"/>
                  </a:rPr>
                  <a:t>Against </a:t>
                </a:r>
                <a:r>
                  <a:rPr lang="en-US" sz="2000" b="1" dirty="0">
                    <a:solidFill>
                      <a:srgbClr val="C00000"/>
                    </a:solidFill>
                    <a:latin typeface="Candara" panose="020E0502030303020204" pitchFamily="34" charset="0"/>
                  </a:rPr>
                  <a:t>*unbounded* </a:t>
                </a:r>
                <a14:m>
                  <m:oMath xmlns:m="http://schemas.openxmlformats.org/officeDocument/2006/math">
                    <m:r>
                      <a:rPr lang="en-US" sz="2000" i="1">
                        <a:solidFill>
                          <a:srgbClr val="C00000"/>
                        </a:solidFill>
                        <a:latin typeface="Cambria Math" panose="02040503050406030204" pitchFamily="18" charset="0"/>
                        <a:ea typeface="Cambria Math" panose="02040503050406030204" pitchFamily="18" charset="0"/>
                      </a:rPr>
                      <m:t>𝒜</m:t>
                    </m:r>
                  </m:oMath>
                </a14:m>
                <a:br>
                  <a:rPr lang="en-US" sz="2000" dirty="0">
                    <a:solidFill>
                      <a:srgbClr val="C00000"/>
                    </a:solidFill>
                    <a:latin typeface="Candara" panose="020E0502030303020204" pitchFamily="34" charset="0"/>
                  </a:rPr>
                </a:br>
                <a:r>
                  <a:rPr lang="en-US" sz="2000" dirty="0">
                    <a:solidFill>
                      <a:srgbClr val="C00000"/>
                    </a:solidFill>
                    <a:latin typeface="Candara" panose="020E0502030303020204" pitchFamily="34" charset="0"/>
                  </a:rPr>
                  <a:t>made explicit</a:t>
                </a:r>
              </a:p>
            </p:txBody>
          </p:sp>
        </mc:Choice>
        <mc:Fallback xmlns="">
          <p:sp>
            <p:nvSpPr>
              <p:cNvPr id="25" name="Rounded Rectangular Callout 24">
                <a:extLst>
                  <a:ext uri="{FF2B5EF4-FFF2-40B4-BE49-F238E27FC236}">
                    <a16:creationId xmlns:a16="http://schemas.microsoft.com/office/drawing/2014/main" id="{00B7123E-78F4-B7FC-7B07-D943305B26CB}"/>
                  </a:ext>
                </a:extLst>
              </p:cNvPr>
              <p:cNvSpPr>
                <a:spLocks noRot="1" noChangeAspect="1" noMove="1" noResize="1" noEditPoints="1" noAdjustHandles="1" noChangeArrowheads="1" noChangeShapeType="1" noTextEdit="1"/>
              </p:cNvSpPr>
              <p:nvPr/>
            </p:nvSpPr>
            <p:spPr>
              <a:xfrm>
                <a:off x="8466552" y="781414"/>
                <a:ext cx="3514620" cy="3792270"/>
              </a:xfrm>
              <a:prstGeom prst="wedgeRoundRectCallout">
                <a:avLst>
                  <a:gd name="adj1" fmla="val -43333"/>
                  <a:gd name="adj2" fmla="val 60324"/>
                  <a:gd name="adj3" fmla="val 16667"/>
                </a:avLst>
              </a:prstGeom>
              <a:blipFill>
                <a:blip r:embed="rId13"/>
                <a:stretch>
                  <a:fillRect/>
                </a:stretch>
              </a:blipFill>
              <a:ln w="38100">
                <a:solidFill>
                  <a:srgbClr val="C00000"/>
                </a:solidFill>
              </a:ln>
            </p:spPr>
            <p:txBody>
              <a:bodyPr/>
              <a:lstStyle/>
              <a:p>
                <a:r>
                  <a:rPr lang="en-US">
                    <a:noFill/>
                  </a:rPr>
                  <a:t> </a:t>
                </a:r>
              </a:p>
            </p:txBody>
          </p:sp>
        </mc:Fallback>
      </mc:AlternateContent>
      <p:pic>
        <p:nvPicPr>
          <p:cNvPr id="27" name="Picture 26" descr="A cartoon koala wearing a red robe and holding a trident&#10;&#10;AI-generated content may be incorrect.">
            <a:extLst>
              <a:ext uri="{FF2B5EF4-FFF2-40B4-BE49-F238E27FC236}">
                <a16:creationId xmlns:a16="http://schemas.microsoft.com/office/drawing/2014/main" id="{E0357CF0-4881-315E-472B-06A7FEA9B4CA}"/>
              </a:ext>
            </a:extLst>
          </p:cNvPr>
          <p:cNvPicPr>
            <a:picLocks noChangeAspect="1"/>
          </p:cNvPicPr>
          <p:nvPr/>
        </p:nvPicPr>
        <p:blipFill>
          <a:blip r:embed="rId14"/>
          <a:srcRect l="17091" t="12105" r="25848" b="5885"/>
          <a:stretch>
            <a:fillRect/>
          </a:stretch>
        </p:blipFill>
        <p:spPr>
          <a:xfrm>
            <a:off x="3820196" y="4469754"/>
            <a:ext cx="1563476" cy="1498029"/>
          </a:xfrm>
          <a:prstGeom prst="rect">
            <a:avLst/>
          </a:prstGeom>
        </p:spPr>
      </p:pic>
    </p:spTree>
    <p:extLst>
      <p:ext uri="{BB962C8B-B14F-4D97-AF65-F5344CB8AC3E}">
        <p14:creationId xmlns:p14="http://schemas.microsoft.com/office/powerpoint/2010/main" val="92774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EB33-8A27-B86F-CA63-953CEADF79B4}"/>
              </a:ext>
            </a:extLst>
          </p:cNvPr>
          <p:cNvSpPr>
            <a:spLocks noGrp="1"/>
          </p:cNvSpPr>
          <p:nvPr>
            <p:ph type="title"/>
          </p:nvPr>
        </p:nvSpPr>
        <p:spPr>
          <a:xfrm>
            <a:off x="838200" y="365125"/>
            <a:ext cx="10871200" cy="1325563"/>
          </a:xfrm>
        </p:spPr>
        <p:txBody>
          <a:bodyPr>
            <a:normAutofit/>
          </a:bodyPr>
          <a:lstStyle/>
          <a:p>
            <a:r>
              <a:rPr lang="en-US" sz="4000" dirty="0">
                <a:latin typeface="Candara" panose="020E0502030303020204" pitchFamily="34" charset="0"/>
              </a:rPr>
              <a:t>Strawman Solution: Random Degree-k Polynomial</a:t>
            </a:r>
          </a:p>
        </p:txBody>
      </p:sp>
      <p:sp>
        <p:nvSpPr>
          <p:cNvPr id="4" name="Rounded Rectangle 3">
            <a:extLst>
              <a:ext uri="{FF2B5EF4-FFF2-40B4-BE49-F238E27FC236}">
                <a16:creationId xmlns:a16="http://schemas.microsoft.com/office/drawing/2014/main" id="{05A9921A-C05F-E6FA-E1A6-022A21DF2DEF}"/>
              </a:ext>
            </a:extLst>
          </p:cNvPr>
          <p:cNvSpPr/>
          <p:nvPr/>
        </p:nvSpPr>
        <p:spPr>
          <a:xfrm>
            <a:off x="3372615" y="4912046"/>
            <a:ext cx="3937981" cy="716199"/>
          </a:xfrm>
          <a:prstGeom prst="roundRect">
            <a:avLst/>
          </a:prstGeom>
          <a:solidFill>
            <a:srgbClr val="F3E7E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7" name="TextBox 6">
            <a:extLst>
              <a:ext uri="{FF2B5EF4-FFF2-40B4-BE49-F238E27FC236}">
                <a16:creationId xmlns:a16="http://schemas.microsoft.com/office/drawing/2014/main" id="{B8047B66-D7D0-4890-71A5-6EA3C47946DC}"/>
              </a:ext>
            </a:extLst>
          </p:cNvPr>
          <p:cNvSpPr txBox="1"/>
          <p:nvPr/>
        </p:nvSpPr>
        <p:spPr>
          <a:xfrm>
            <a:off x="8852153" y="1690687"/>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sp>
        <p:nvSpPr>
          <p:cNvPr id="10" name="TextBox 9">
            <a:extLst>
              <a:ext uri="{FF2B5EF4-FFF2-40B4-BE49-F238E27FC236}">
                <a16:creationId xmlns:a16="http://schemas.microsoft.com/office/drawing/2014/main" id="{E58B1B2C-2D1D-BECA-91C7-8C5AF3AB5269}"/>
              </a:ext>
            </a:extLst>
          </p:cNvPr>
          <p:cNvSpPr txBox="1"/>
          <p:nvPr/>
        </p:nvSpPr>
        <p:spPr>
          <a:xfrm>
            <a:off x="1492328" y="1690688"/>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6F12B1C-D3ED-7583-FF50-98BB36078990}"/>
                  </a:ext>
                </a:extLst>
              </p:cNvPr>
              <p:cNvSpPr txBox="1"/>
              <p:nvPr/>
            </p:nvSpPr>
            <p:spPr>
              <a:xfrm>
                <a:off x="616643" y="2098964"/>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1" name="TextBox 10">
                <a:extLst>
                  <a:ext uri="{FF2B5EF4-FFF2-40B4-BE49-F238E27FC236}">
                    <a16:creationId xmlns:a16="http://schemas.microsoft.com/office/drawing/2014/main" id="{36F12B1C-D3ED-7583-FF50-98BB36078990}"/>
                  </a:ext>
                </a:extLst>
              </p:cNvPr>
              <p:cNvSpPr txBox="1">
                <a:spLocks noRot="1" noChangeAspect="1" noMove="1" noResize="1" noEditPoints="1" noAdjustHandles="1" noChangeArrowheads="1" noChangeShapeType="1" noTextEdit="1"/>
              </p:cNvSpPr>
              <p:nvPr/>
            </p:nvSpPr>
            <p:spPr>
              <a:xfrm>
                <a:off x="616643" y="2098964"/>
                <a:ext cx="674094"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DF1C08F-4206-EB9A-BF54-851CCEF96018}"/>
                  </a:ext>
                </a:extLst>
              </p:cNvPr>
              <p:cNvSpPr txBox="1"/>
              <p:nvPr/>
            </p:nvSpPr>
            <p:spPr>
              <a:xfrm>
                <a:off x="9982295" y="2039113"/>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2" name="TextBox 11">
                <a:extLst>
                  <a:ext uri="{FF2B5EF4-FFF2-40B4-BE49-F238E27FC236}">
                    <a16:creationId xmlns:a16="http://schemas.microsoft.com/office/drawing/2014/main" id="{9DF1C08F-4206-EB9A-BF54-851CCEF96018}"/>
                  </a:ext>
                </a:extLst>
              </p:cNvPr>
              <p:cNvSpPr txBox="1">
                <a:spLocks noRot="1" noChangeAspect="1" noMove="1" noResize="1" noEditPoints="1" noAdjustHandles="1" noChangeArrowheads="1" noChangeShapeType="1" noTextEdit="1"/>
              </p:cNvSpPr>
              <p:nvPr/>
            </p:nvSpPr>
            <p:spPr>
              <a:xfrm>
                <a:off x="9982295" y="2039113"/>
                <a:ext cx="700448" cy="461665"/>
              </a:xfrm>
              <a:prstGeom prst="rect">
                <a:avLst/>
              </a:prstGeom>
              <a:blipFill>
                <a:blip r:embed="rId8"/>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D4E41F-5EFB-B11E-76A7-F983D8573D1F}"/>
                  </a:ext>
                </a:extLst>
              </p:cNvPr>
              <p:cNvSpPr txBox="1"/>
              <p:nvPr/>
            </p:nvSpPr>
            <p:spPr>
              <a:xfrm>
                <a:off x="10022896" y="2678221"/>
                <a:ext cx="61924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sub>
                      </m:sSub>
                    </m:oMath>
                  </m:oMathPara>
                </a14:m>
                <a:endParaRPr lang="en-US" sz="2400" dirty="0">
                  <a:latin typeface="Candara" panose="020E0502030303020204" pitchFamily="34" charset="0"/>
                </a:endParaRPr>
              </a:p>
            </p:txBody>
          </p:sp>
        </mc:Choice>
        <mc:Fallback xmlns="">
          <p:sp>
            <p:nvSpPr>
              <p:cNvPr id="13" name="TextBox 12">
                <a:extLst>
                  <a:ext uri="{FF2B5EF4-FFF2-40B4-BE49-F238E27FC236}">
                    <a16:creationId xmlns:a16="http://schemas.microsoft.com/office/drawing/2014/main" id="{1FD4E41F-5EFB-B11E-76A7-F983D8573D1F}"/>
                  </a:ext>
                </a:extLst>
              </p:cNvPr>
              <p:cNvSpPr txBox="1">
                <a:spLocks noRot="1" noChangeAspect="1" noMove="1" noResize="1" noEditPoints="1" noAdjustHandles="1" noChangeArrowheads="1" noChangeShapeType="1" noTextEdit="1"/>
              </p:cNvSpPr>
              <p:nvPr/>
            </p:nvSpPr>
            <p:spPr>
              <a:xfrm>
                <a:off x="10022896" y="2678221"/>
                <a:ext cx="619245" cy="461665"/>
              </a:xfrm>
              <a:prstGeom prst="rect">
                <a:avLst/>
              </a:prstGeom>
              <a:blipFill>
                <a:blip r:embed="rId9"/>
                <a:stretch>
                  <a:fillRect l="-2000" r="-6000" b="-7895"/>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3EF299E-DEC4-F509-CF11-34D13E87991E}"/>
              </a:ext>
            </a:extLst>
          </p:cNvPr>
          <p:cNvGrpSpPr/>
          <p:nvPr/>
        </p:nvGrpSpPr>
        <p:grpSpPr>
          <a:xfrm>
            <a:off x="4039502" y="2535042"/>
            <a:ext cx="2952870" cy="485997"/>
            <a:chOff x="5009844" y="2476724"/>
            <a:chExt cx="1542694" cy="485997"/>
          </a:xfrm>
        </p:grpSpPr>
        <p:cxnSp>
          <p:nvCxnSpPr>
            <p:cNvPr id="15" name="Straight Arrow Connector 14">
              <a:extLst>
                <a:ext uri="{FF2B5EF4-FFF2-40B4-BE49-F238E27FC236}">
                  <a16:creationId xmlns:a16="http://schemas.microsoft.com/office/drawing/2014/main" id="{ED64E6B1-3766-E155-A6DE-E630FC289D02}"/>
                </a:ext>
              </a:extLst>
            </p:cNvPr>
            <p:cNvCxnSpPr>
              <a:cxnSpLocks/>
            </p:cNvCxnSpPr>
            <p:nvPr/>
          </p:nvCxnSpPr>
          <p:spPr>
            <a:xfrm>
              <a:off x="5009844" y="2962721"/>
              <a:ext cx="154269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BDDA3A-C0E5-1951-62B0-DA01FB2EB7A8}"/>
                </a:ext>
              </a:extLst>
            </p:cNvPr>
            <p:cNvCxnSpPr>
              <a:cxnSpLocks/>
            </p:cNvCxnSpPr>
            <p:nvPr/>
          </p:nvCxnSpPr>
          <p:spPr>
            <a:xfrm flipH="1">
              <a:off x="5009844" y="2476724"/>
              <a:ext cx="151783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sp>
        <p:nvSpPr>
          <p:cNvPr id="17" name="Arc 16">
            <a:extLst>
              <a:ext uri="{FF2B5EF4-FFF2-40B4-BE49-F238E27FC236}">
                <a16:creationId xmlns:a16="http://schemas.microsoft.com/office/drawing/2014/main" id="{985A9CEC-9F64-296B-B25A-4B9C7DB1093F}"/>
              </a:ext>
            </a:extLst>
          </p:cNvPr>
          <p:cNvSpPr/>
          <p:nvPr/>
        </p:nvSpPr>
        <p:spPr>
          <a:xfrm rot="10800000">
            <a:off x="7151038" y="2393141"/>
            <a:ext cx="1330037" cy="1330037"/>
          </a:xfrm>
          <a:prstGeom prst="arc">
            <a:avLst/>
          </a:prstGeom>
          <a:ln w="57150">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ndara" panose="020E0502030303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32A260D-B990-C7C9-2FDD-2923C97E3418}"/>
                  </a:ext>
                </a:extLst>
              </p:cNvPr>
              <p:cNvSpPr txBox="1"/>
              <p:nvPr/>
            </p:nvSpPr>
            <p:spPr>
              <a:xfrm>
                <a:off x="7103459" y="2222944"/>
                <a:ext cx="991105" cy="372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key</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r>
                            <a:rPr lang="en-US" sz="2400" b="0" i="1" smtClean="0">
                              <a:solidFill>
                                <a:srgbClr val="C00000"/>
                              </a:solidFill>
                              <a:latin typeface="Cambria Math" panose="02040503050406030204" pitchFamily="18" charset="0"/>
                            </a:rPr>
                            <m:t>$</m:t>
                          </m:r>
                        </m:sub>
                      </m:sSub>
                    </m:oMath>
                  </m:oMathPara>
                </a14:m>
                <a:endParaRPr lang="en-US" sz="2400" dirty="0">
                  <a:solidFill>
                    <a:srgbClr val="C00000"/>
                  </a:solidFill>
                  <a:latin typeface="Candara" panose="020E0502030303020204" pitchFamily="34" charset="0"/>
                </a:endParaRPr>
              </a:p>
            </p:txBody>
          </p:sp>
        </mc:Choice>
        <mc:Fallback xmlns="">
          <p:sp>
            <p:nvSpPr>
              <p:cNvPr id="18" name="TextBox 17">
                <a:extLst>
                  <a:ext uri="{FF2B5EF4-FFF2-40B4-BE49-F238E27FC236}">
                    <a16:creationId xmlns:a16="http://schemas.microsoft.com/office/drawing/2014/main" id="{E32A260D-B990-C7C9-2FDD-2923C97E3418}"/>
                  </a:ext>
                </a:extLst>
              </p:cNvPr>
              <p:cNvSpPr txBox="1">
                <a:spLocks noRot="1" noChangeAspect="1" noMove="1" noResize="1" noEditPoints="1" noAdjustHandles="1" noChangeArrowheads="1" noChangeShapeType="1" noTextEdit="1"/>
              </p:cNvSpPr>
              <p:nvPr/>
            </p:nvSpPr>
            <p:spPr>
              <a:xfrm>
                <a:off x="7103459" y="2222944"/>
                <a:ext cx="991105" cy="372410"/>
              </a:xfrm>
              <a:prstGeom prst="rect">
                <a:avLst/>
              </a:prstGeom>
              <a:blipFill>
                <a:blip r:embed="rId10"/>
                <a:stretch>
                  <a:fillRect l="-10127" r="-3797" b="-33333"/>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77CBDC89-5C81-39F4-AAF6-8538E64A82B7}"/>
              </a:ext>
            </a:extLst>
          </p:cNvPr>
          <p:cNvCxnSpPr/>
          <p:nvPr/>
        </p:nvCxnSpPr>
        <p:spPr>
          <a:xfrm>
            <a:off x="557242" y="4132162"/>
            <a:ext cx="11273742"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CBB2F71-B27C-E1C5-A470-76E89E17AED8}"/>
                  </a:ext>
                </a:extLst>
              </p:cNvPr>
              <p:cNvSpPr txBox="1"/>
              <p:nvPr/>
            </p:nvSpPr>
            <p:spPr>
              <a:xfrm>
                <a:off x="7726005" y="3571203"/>
                <a:ext cx="3798125" cy="369332"/>
              </a:xfrm>
              <a:prstGeom prst="rect">
                <a:avLst/>
              </a:prstGeom>
              <a:noFill/>
            </p:spPr>
            <p:txBody>
              <a:bodyPr wrap="square" lIns="0" tIns="0" rIns="0" bIns="0" rtlCol="0">
                <a:spAutoFit/>
              </a:bodyPr>
              <a:lstStyle/>
              <a:p>
                <a:pPr algn="ctr"/>
                <a:r>
                  <a:rPr lang="en-US" sz="2400" b="0" dirty="0">
                    <a:solidFill>
                      <a:srgbClr val="C00000"/>
                    </a:solidFill>
                    <a:latin typeface="Candara" panose="020E0502030303020204" pitchFamily="34" charset="0"/>
                  </a:rPr>
                  <a:t>Signature </a:t>
                </a:r>
                <a14:m>
                  <m:oMath xmlns:m="http://schemas.openxmlformats.org/officeDocument/2006/math">
                    <m:r>
                      <a:rPr lang="en-US" sz="2400" b="0" i="1" smtClean="0">
                        <a:solidFill>
                          <a:srgbClr val="C00000"/>
                        </a:solidFill>
                        <a:latin typeface="Cambria Math" panose="02040503050406030204" pitchFamily="18" charset="0"/>
                      </a:rPr>
                      <m:t>𝜎</m:t>
                    </m:r>
                  </m:oMath>
                </a14:m>
                <a:r>
                  <a:rPr lang="en-US" sz="2400" dirty="0">
                    <a:solidFill>
                      <a:srgbClr val="C00000"/>
                    </a:solidFill>
                    <a:latin typeface="Candara" panose="020E0502030303020204" pitchFamily="34" charset="0"/>
                  </a:rPr>
                  <a:t> of </a:t>
                </a:r>
                <a14:m>
                  <m:oMath xmlns:m="http://schemas.openxmlformats.org/officeDocument/2006/math">
                    <m:r>
                      <a:rPr lang="en-US" sz="2400" b="0" i="0" smtClean="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20" name="TextBox 19">
                <a:extLst>
                  <a:ext uri="{FF2B5EF4-FFF2-40B4-BE49-F238E27FC236}">
                    <a16:creationId xmlns:a16="http://schemas.microsoft.com/office/drawing/2014/main" id="{3CBB2F71-B27C-E1C5-A470-76E89E17AED8}"/>
                  </a:ext>
                </a:extLst>
              </p:cNvPr>
              <p:cNvSpPr txBox="1">
                <a:spLocks noRot="1" noChangeAspect="1" noMove="1" noResize="1" noEditPoints="1" noAdjustHandles="1" noChangeArrowheads="1" noChangeShapeType="1" noTextEdit="1"/>
              </p:cNvSpPr>
              <p:nvPr/>
            </p:nvSpPr>
            <p:spPr>
              <a:xfrm>
                <a:off x="7726005" y="3571203"/>
                <a:ext cx="3798125" cy="369332"/>
              </a:xfrm>
              <a:prstGeom prst="rect">
                <a:avLst/>
              </a:prstGeom>
              <a:blipFill>
                <a:blip r:embed="rId11"/>
                <a:stretch>
                  <a:fillRect t="-23333" b="-46667"/>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8ECAEF22-A13B-0C2C-36B0-6B84A26B6E14}"/>
              </a:ext>
            </a:extLst>
          </p:cNvPr>
          <p:cNvGrpSpPr/>
          <p:nvPr/>
        </p:nvGrpSpPr>
        <p:grpSpPr>
          <a:xfrm>
            <a:off x="838200" y="4387601"/>
            <a:ext cx="2278444" cy="819390"/>
            <a:chOff x="838200" y="4387601"/>
            <a:chExt cx="2278444" cy="819390"/>
          </a:xfrm>
        </p:grpSpPr>
        <p:sp>
          <p:nvSpPr>
            <p:cNvPr id="23" name="TextBox 22">
              <a:extLst>
                <a:ext uri="{FF2B5EF4-FFF2-40B4-BE49-F238E27FC236}">
                  <a16:creationId xmlns:a16="http://schemas.microsoft.com/office/drawing/2014/main" id="{70DAB920-2100-4794-EF69-1CDDB8D31734}"/>
                </a:ext>
              </a:extLst>
            </p:cNvPr>
            <p:cNvSpPr txBox="1"/>
            <p:nvPr/>
          </p:nvSpPr>
          <p:spPr>
            <a:xfrm>
              <a:off x="1293188" y="4387601"/>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sp>
          <p:nvSpPr>
            <p:cNvPr id="24" name="TextBox 23">
              <a:extLst>
                <a:ext uri="{FF2B5EF4-FFF2-40B4-BE49-F238E27FC236}">
                  <a16:creationId xmlns:a16="http://schemas.microsoft.com/office/drawing/2014/main" id="{78F53856-62B3-F159-E635-6416C9D497E5}"/>
                </a:ext>
              </a:extLst>
            </p:cNvPr>
            <p:cNvSpPr txBox="1"/>
            <p:nvPr/>
          </p:nvSpPr>
          <p:spPr>
            <a:xfrm>
              <a:off x="838200" y="4837659"/>
              <a:ext cx="2278444" cy="369332"/>
            </a:xfrm>
            <a:prstGeom prst="rect">
              <a:avLst/>
            </a:prstGeom>
            <a:noFill/>
          </p:spPr>
          <p:txBody>
            <a:bodyPr wrap="none" rtlCol="0">
              <a:spAutoFit/>
            </a:bodyPr>
            <a:lstStyle/>
            <a:p>
              <a:r>
                <a:rPr lang="en-US" dirty="0" err="1">
                  <a:latin typeface="Candara" panose="020E0502030303020204" pitchFamily="34" charset="0"/>
                  <a:ea typeface="Cambria Math" panose="02040503050406030204" pitchFamily="18" charset="0"/>
                </a:rPr>
                <a:t>ctxt</a:t>
              </a:r>
              <a:r>
                <a:rPr lang="en-US" dirty="0">
                  <a:latin typeface="Candara" panose="020E0502030303020204" pitchFamily="34" charset="0"/>
                  <a:ea typeface="Cambria Math" panose="02040503050406030204" pitchFamily="18" charset="0"/>
                </a:rPr>
                <a:t> = ‘</a:t>
              </a:r>
              <a:r>
                <a:rPr lang="en-US" dirty="0" err="1">
                  <a:latin typeface="Candara" panose="020E0502030303020204" pitchFamily="34" charset="0"/>
                  <a:ea typeface="Cambria Math" panose="02040503050406030204" pitchFamily="18" charset="0"/>
                </a:rPr>
                <a:t>blahblah.com</a:t>
              </a:r>
              <a:r>
                <a:rPr lang="en-US" dirty="0">
                  <a:latin typeface="Candara" panose="020E0502030303020204" pitchFamily="34" charset="0"/>
                  <a:ea typeface="Cambria Math" panose="02040503050406030204" pitchFamily="18" charset="0"/>
                </a:rPr>
                <a:t>’</a:t>
              </a:r>
            </a:p>
          </p:txBody>
        </p:sp>
      </p:grpSp>
      <p:cxnSp>
        <p:nvCxnSpPr>
          <p:cNvPr id="25" name="Straight Arrow Connector 24">
            <a:extLst>
              <a:ext uri="{FF2B5EF4-FFF2-40B4-BE49-F238E27FC236}">
                <a16:creationId xmlns:a16="http://schemas.microsoft.com/office/drawing/2014/main" id="{288E365E-58E3-951E-E82B-85C10A66065C}"/>
              </a:ext>
            </a:extLst>
          </p:cNvPr>
          <p:cNvCxnSpPr>
            <a:cxnSpLocks/>
          </p:cNvCxnSpPr>
          <p:nvPr/>
        </p:nvCxnSpPr>
        <p:spPr>
          <a:xfrm flipH="1">
            <a:off x="4087081" y="6166306"/>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0AAE69C-3B15-54CF-0EC5-19F5F62D06D1}"/>
                  </a:ext>
                </a:extLst>
              </p:cNvPr>
              <p:cNvSpPr txBox="1"/>
              <p:nvPr/>
            </p:nvSpPr>
            <p:spPr>
              <a:xfrm>
                <a:off x="3672070" y="5093182"/>
                <a:ext cx="34313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𝑠𝑛</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sSub>
                      <m:r>
                        <m:rPr>
                          <m:sty m:val="p"/>
                        </m:rPr>
                        <a:rPr lang="en-US" sz="2400" b="0" i="1" smtClean="0">
                          <a:solidFill>
                            <a:srgbClr val="C00000"/>
                          </a:solidFill>
                          <a:latin typeface="Cambria Math" panose="02040503050406030204" pitchFamily="18" charset="0"/>
                        </a:rPr>
                        <m:t>PRF</m:t>
                      </m:r>
                      <m:r>
                        <a:rPr lang="en-US" sz="2400" b="0" i="1" smtClean="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b="0" i="1" smtClean="0">
                          <a:solidFill>
                            <a:srgbClr val="C00000"/>
                          </a:solidFill>
                          <a:latin typeface="Cambria Math" panose="02040503050406030204" pitchFamily="18" charset="0"/>
                        </a:rPr>
                        <m:t>, </m:t>
                      </m:r>
                      <m:r>
                        <m:rPr>
                          <m:sty m:val="p"/>
                        </m:rPr>
                        <a:rPr lang="en-US" sz="2400" b="0" i="1" smtClean="0">
                          <a:solidFill>
                            <a:srgbClr val="C00000"/>
                          </a:solidFill>
                          <a:latin typeface="Cambria Math" panose="02040503050406030204" pitchFamily="18" charset="0"/>
                        </a:rPr>
                        <m:t>ctxt</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oMath>
                  </m:oMathPara>
                </a14:m>
                <a:endParaRPr lang="en-US" sz="2400" dirty="0">
                  <a:solidFill>
                    <a:srgbClr val="C00000"/>
                  </a:solidFill>
                  <a:latin typeface="Candara" panose="020E0502030303020204" pitchFamily="34" charset="0"/>
                </a:endParaRPr>
              </a:p>
            </p:txBody>
          </p:sp>
        </mc:Choice>
        <mc:Fallback xmlns="">
          <p:sp>
            <p:nvSpPr>
              <p:cNvPr id="26" name="TextBox 25">
                <a:extLst>
                  <a:ext uri="{FF2B5EF4-FFF2-40B4-BE49-F238E27FC236}">
                    <a16:creationId xmlns:a16="http://schemas.microsoft.com/office/drawing/2014/main" id="{A0AAE69C-3B15-54CF-0EC5-19F5F62D06D1}"/>
                  </a:ext>
                </a:extLst>
              </p:cNvPr>
              <p:cNvSpPr txBox="1">
                <a:spLocks noRot="1" noChangeAspect="1" noMove="1" noResize="1" noEditPoints="1" noAdjustHandles="1" noChangeArrowheads="1" noChangeShapeType="1" noTextEdit="1"/>
              </p:cNvSpPr>
              <p:nvPr/>
            </p:nvSpPr>
            <p:spPr>
              <a:xfrm>
                <a:off x="3672070" y="5093182"/>
                <a:ext cx="3431389" cy="369332"/>
              </a:xfrm>
              <a:prstGeom prst="rect">
                <a:avLst/>
              </a:prstGeom>
              <a:blipFill>
                <a:blip r:embed="rId14"/>
                <a:stretch>
                  <a:fillRect l="-735" r="-2941" b="-32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0A44FAF-B529-BE47-8F22-6461E4A917A4}"/>
                  </a:ext>
                </a:extLst>
              </p:cNvPr>
              <p:cNvSpPr txBox="1"/>
              <p:nvPr/>
            </p:nvSpPr>
            <p:spPr>
              <a:xfrm>
                <a:off x="5745311" y="5668971"/>
                <a:ext cx="253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π</m:t>
                      </m:r>
                    </m:oMath>
                  </m:oMathPara>
                </a14:m>
                <a:endParaRPr lang="en-US" sz="2400" dirty="0">
                  <a:solidFill>
                    <a:srgbClr val="C00000"/>
                  </a:solidFill>
                  <a:latin typeface="Candara" panose="020E0502030303020204" pitchFamily="34" charset="0"/>
                </a:endParaRPr>
              </a:p>
            </p:txBody>
          </p:sp>
        </mc:Choice>
        <mc:Fallback xmlns="">
          <p:sp>
            <p:nvSpPr>
              <p:cNvPr id="27" name="TextBox 26">
                <a:extLst>
                  <a:ext uri="{FF2B5EF4-FFF2-40B4-BE49-F238E27FC236}">
                    <a16:creationId xmlns:a16="http://schemas.microsoft.com/office/drawing/2014/main" id="{E0A44FAF-B529-BE47-8F22-6461E4A917A4}"/>
                  </a:ext>
                </a:extLst>
              </p:cNvPr>
              <p:cNvSpPr txBox="1">
                <a:spLocks noRot="1" noChangeAspect="1" noMove="1" noResize="1" noEditPoints="1" noAdjustHandles="1" noChangeArrowheads="1" noChangeShapeType="1" noTextEdit="1"/>
              </p:cNvSpPr>
              <p:nvPr/>
            </p:nvSpPr>
            <p:spPr>
              <a:xfrm>
                <a:off x="5745311" y="5668971"/>
                <a:ext cx="253274" cy="369332"/>
              </a:xfrm>
              <a:prstGeom prst="rect">
                <a:avLst/>
              </a:prstGeom>
              <a:blipFill>
                <a:blip r:embed="rId15"/>
                <a:stretch>
                  <a:fillRect l="-14286" r="-14286"/>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1777C508-263A-C117-F31B-96C71645063F}"/>
              </a:ext>
            </a:extLst>
          </p:cNvPr>
          <p:cNvSpPr txBox="1"/>
          <p:nvPr/>
        </p:nvSpPr>
        <p:spPr>
          <a:xfrm>
            <a:off x="3514992" y="4495483"/>
            <a:ext cx="3911905" cy="400110"/>
          </a:xfrm>
          <a:prstGeom prst="rect">
            <a:avLst/>
          </a:prstGeom>
          <a:noFill/>
        </p:spPr>
        <p:txBody>
          <a:bodyPr wrap="none" rtlCol="0">
            <a:spAutoFit/>
          </a:bodyPr>
          <a:lstStyle/>
          <a:p>
            <a:r>
              <a:rPr lang="en-US" sz="2000" dirty="0">
                <a:solidFill>
                  <a:srgbClr val="C00000"/>
                </a:solidFill>
                <a:latin typeface="Candara" panose="020E0502030303020204" pitchFamily="34" charset="0"/>
              </a:rPr>
              <a:t>Only computationally anonymous</a:t>
            </a:r>
          </a:p>
        </p:txBody>
      </p:sp>
      <p:pic>
        <p:nvPicPr>
          <p:cNvPr id="31" name="Graphic 30" descr="Badge Cross with solid fill">
            <a:extLst>
              <a:ext uri="{FF2B5EF4-FFF2-40B4-BE49-F238E27FC236}">
                <a16:creationId xmlns:a16="http://schemas.microsoft.com/office/drawing/2014/main" id="{CE56EA8E-5389-0E70-C36B-5F0D87DEB6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82209" y="4241081"/>
            <a:ext cx="1811904" cy="1811904"/>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9296BFF-273F-FEC3-8E24-C79E9FA7FA22}"/>
                  </a:ext>
                </a:extLst>
              </p:cNvPr>
              <p:cNvSpPr txBox="1"/>
              <p:nvPr/>
            </p:nvSpPr>
            <p:spPr>
              <a:xfrm>
                <a:off x="8092042" y="5147033"/>
                <a:ext cx="2312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𝑠𝑛</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ctxt</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oMath>
                  </m:oMathPara>
                </a14:m>
                <a:endParaRPr lang="en-US" sz="2400" dirty="0">
                  <a:solidFill>
                    <a:srgbClr val="C00000"/>
                  </a:solidFill>
                  <a:latin typeface="Candara" panose="020E0502030303020204" pitchFamily="34" charset="0"/>
                </a:endParaRPr>
              </a:p>
            </p:txBody>
          </p:sp>
        </mc:Choice>
        <mc:Fallback xmlns="">
          <p:sp>
            <p:nvSpPr>
              <p:cNvPr id="32" name="TextBox 31">
                <a:extLst>
                  <a:ext uri="{FF2B5EF4-FFF2-40B4-BE49-F238E27FC236}">
                    <a16:creationId xmlns:a16="http://schemas.microsoft.com/office/drawing/2014/main" id="{29296BFF-273F-FEC3-8E24-C79E9FA7FA22}"/>
                  </a:ext>
                </a:extLst>
              </p:cNvPr>
              <p:cNvSpPr txBox="1">
                <a:spLocks noRot="1" noChangeAspect="1" noMove="1" noResize="1" noEditPoints="1" noAdjustHandles="1" noChangeArrowheads="1" noChangeShapeType="1" noTextEdit="1"/>
              </p:cNvSpPr>
              <p:nvPr/>
            </p:nvSpPr>
            <p:spPr>
              <a:xfrm>
                <a:off x="8092042" y="5147033"/>
                <a:ext cx="2312428" cy="369332"/>
              </a:xfrm>
              <a:prstGeom prst="rect">
                <a:avLst/>
              </a:prstGeom>
              <a:blipFill>
                <a:blip r:embed="rId18"/>
                <a:stretch>
                  <a:fillRect l="-543" r="-4348"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73DA811-8528-3802-17B7-DB20C66D221A}"/>
                  </a:ext>
                </a:extLst>
              </p:cNvPr>
              <p:cNvSpPr txBox="1"/>
              <p:nvPr/>
            </p:nvSpPr>
            <p:spPr>
              <a:xfrm>
                <a:off x="8043820" y="4650142"/>
                <a:ext cx="3128229" cy="461665"/>
              </a:xfrm>
              <a:prstGeom prst="rect">
                <a:avLst/>
              </a:prstGeom>
              <a:noFill/>
            </p:spPr>
            <p:txBody>
              <a:bodyPr wrap="none" rtlCol="0">
                <a:spAutoFit/>
              </a:bodyPr>
              <a:lstStyle/>
              <a:p>
                <a:r>
                  <a:rPr lang="en-US" sz="2400" dirty="0">
                    <a:solidFill>
                      <a:srgbClr val="C00000"/>
                    </a:solidFill>
                  </a:rPr>
                  <a:t>Degree </a:t>
                </a:r>
                <a14:m>
                  <m:oMath xmlns:m="http://schemas.openxmlformats.org/officeDocument/2006/math">
                    <m:r>
                      <a:rPr lang="en-US" sz="2400" i="1" dirty="0" smtClean="0">
                        <a:solidFill>
                          <a:srgbClr val="C00000"/>
                        </a:solidFill>
                        <a:latin typeface="Cambria Math" panose="02040503050406030204" pitchFamily="18" charset="0"/>
                      </a:rPr>
                      <m:t>𝑘</m:t>
                    </m:r>
                  </m:oMath>
                </a14:m>
                <a:r>
                  <a:rPr lang="en-US" sz="2400" dirty="0">
                    <a:solidFill>
                      <a:srgbClr val="C00000"/>
                    </a:solidFill>
                  </a:rPr>
                  <a:t> polynomial </a:t>
                </a:r>
                <a14:m>
                  <m:oMath xmlns:m="http://schemas.openxmlformats.org/officeDocument/2006/math">
                    <m:r>
                      <a:rPr lang="en-US" sz="2400" i="1" dirty="0" smtClean="0">
                        <a:solidFill>
                          <a:srgbClr val="C00000"/>
                        </a:solidFill>
                        <a:latin typeface="Cambria Math" panose="02040503050406030204" pitchFamily="18" charset="0"/>
                      </a:rPr>
                      <m:t>𝑓</m:t>
                    </m:r>
                  </m:oMath>
                </a14:m>
                <a:endParaRPr lang="en-US" sz="2400" dirty="0">
                  <a:solidFill>
                    <a:srgbClr val="C00000"/>
                  </a:solidFill>
                </a:endParaRPr>
              </a:p>
            </p:txBody>
          </p:sp>
        </mc:Choice>
        <mc:Fallback xmlns="">
          <p:sp>
            <p:nvSpPr>
              <p:cNvPr id="33" name="TextBox 32">
                <a:extLst>
                  <a:ext uri="{FF2B5EF4-FFF2-40B4-BE49-F238E27FC236}">
                    <a16:creationId xmlns:a16="http://schemas.microsoft.com/office/drawing/2014/main" id="{273DA811-8528-3802-17B7-DB20C66D221A}"/>
                  </a:ext>
                </a:extLst>
              </p:cNvPr>
              <p:cNvSpPr txBox="1">
                <a:spLocks noRot="1" noChangeAspect="1" noMove="1" noResize="1" noEditPoints="1" noAdjustHandles="1" noChangeArrowheads="1" noChangeShapeType="1" noTextEdit="1"/>
              </p:cNvSpPr>
              <p:nvPr/>
            </p:nvSpPr>
            <p:spPr>
              <a:xfrm>
                <a:off x="8043820" y="4650142"/>
                <a:ext cx="3128229" cy="461665"/>
              </a:xfrm>
              <a:prstGeom prst="rect">
                <a:avLst/>
              </a:prstGeom>
              <a:blipFill>
                <a:blip r:embed="rId19"/>
                <a:stretch>
                  <a:fillRect l="-3239" t="-8108" r="-405" b="-29730"/>
                </a:stretch>
              </a:blipFill>
            </p:spPr>
            <p:txBody>
              <a:bodyPr/>
              <a:lstStyle/>
              <a:p>
                <a:r>
                  <a:rPr lang="en-US">
                    <a:noFill/>
                  </a:rPr>
                  <a:t> </a:t>
                </a:r>
              </a:p>
            </p:txBody>
          </p:sp>
        </mc:Fallback>
      </mc:AlternateContent>
      <p:pic>
        <p:nvPicPr>
          <p:cNvPr id="3" name="Picture 2" descr="A cartoon kangaroo holding a computer&#10;&#10;AI-generated content may be incorrect.">
            <a:extLst>
              <a:ext uri="{FF2B5EF4-FFF2-40B4-BE49-F238E27FC236}">
                <a16:creationId xmlns:a16="http://schemas.microsoft.com/office/drawing/2014/main" id="{94930D4B-3786-DFEE-6688-78BDCCB0E8FE}"/>
              </a:ext>
            </a:extLst>
          </p:cNvPr>
          <p:cNvPicPr>
            <a:picLocks noChangeAspect="1"/>
          </p:cNvPicPr>
          <p:nvPr/>
        </p:nvPicPr>
        <p:blipFill>
          <a:blip r:embed="rId20"/>
          <a:srcRect t="13448" b="12471"/>
          <a:stretch>
            <a:fillRect/>
          </a:stretch>
        </p:blipFill>
        <p:spPr>
          <a:xfrm>
            <a:off x="1338316" y="2127671"/>
            <a:ext cx="1435832" cy="1595507"/>
          </a:xfrm>
          <a:prstGeom prst="rect">
            <a:avLst/>
          </a:prstGeom>
        </p:spPr>
      </p:pic>
      <p:pic>
        <p:nvPicPr>
          <p:cNvPr id="28" name="Picture 27">
            <a:extLst>
              <a:ext uri="{FF2B5EF4-FFF2-40B4-BE49-F238E27FC236}">
                <a16:creationId xmlns:a16="http://schemas.microsoft.com/office/drawing/2014/main" id="{8EDB1144-0584-7F13-533B-D85E3161D878}"/>
              </a:ext>
            </a:extLst>
          </p:cNvPr>
          <p:cNvPicPr>
            <a:picLocks noChangeAspect="1"/>
          </p:cNvPicPr>
          <p:nvPr/>
        </p:nvPicPr>
        <p:blipFill>
          <a:blip r:embed="rId21"/>
          <a:srcRect l="9703" t="-583" r="22448"/>
          <a:stretch>
            <a:fillRect/>
          </a:stretch>
        </p:blipFill>
        <p:spPr>
          <a:xfrm>
            <a:off x="8575732" y="2112981"/>
            <a:ext cx="1393974" cy="1377658"/>
          </a:xfrm>
          <a:prstGeom prst="rect">
            <a:avLst/>
          </a:prstGeom>
        </p:spPr>
      </p:pic>
      <p:pic>
        <p:nvPicPr>
          <p:cNvPr id="30" name="Picture 29">
            <a:extLst>
              <a:ext uri="{FF2B5EF4-FFF2-40B4-BE49-F238E27FC236}">
                <a16:creationId xmlns:a16="http://schemas.microsoft.com/office/drawing/2014/main" id="{F2011046-36AA-BAB6-7D1A-FDCFC24EAD72}"/>
              </a:ext>
            </a:extLst>
          </p:cNvPr>
          <p:cNvPicPr>
            <a:picLocks noChangeAspect="1"/>
          </p:cNvPicPr>
          <p:nvPr/>
        </p:nvPicPr>
        <p:blipFill>
          <a:blip r:embed="rId22"/>
          <a:srcRect l="6991" t="2543" r="27626" b="10149"/>
          <a:stretch>
            <a:fillRect/>
          </a:stretch>
        </p:blipFill>
        <p:spPr>
          <a:xfrm>
            <a:off x="1229656" y="5256470"/>
            <a:ext cx="1494847" cy="1330742"/>
          </a:xfrm>
          <a:prstGeom prst="rect">
            <a:avLst/>
          </a:prstGeom>
        </p:spPr>
      </p:pic>
    </p:spTree>
    <p:extLst>
      <p:ext uri="{BB962C8B-B14F-4D97-AF65-F5344CB8AC3E}">
        <p14:creationId xmlns:p14="http://schemas.microsoft.com/office/powerpoint/2010/main" val="20158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935D-076C-87AB-D37A-7AE5836E51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219AD3-DB9A-C8B5-D29E-3E8248381B89}"/>
              </a:ext>
            </a:extLst>
          </p:cNvPr>
          <p:cNvSpPr txBox="1"/>
          <p:nvPr/>
        </p:nvSpPr>
        <p:spPr>
          <a:xfrm>
            <a:off x="9964266" y="1626714"/>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sp>
        <p:nvSpPr>
          <p:cNvPr id="10" name="TextBox 9">
            <a:extLst>
              <a:ext uri="{FF2B5EF4-FFF2-40B4-BE49-F238E27FC236}">
                <a16:creationId xmlns:a16="http://schemas.microsoft.com/office/drawing/2014/main" id="{B4BDADD1-DD5E-A7CE-D289-6403801D95B9}"/>
              </a:ext>
            </a:extLst>
          </p:cNvPr>
          <p:cNvSpPr txBox="1"/>
          <p:nvPr/>
        </p:nvSpPr>
        <p:spPr>
          <a:xfrm>
            <a:off x="1492328" y="1690688"/>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43B2182-3EE9-A66E-5A86-B5CE162BC0EB}"/>
                  </a:ext>
                </a:extLst>
              </p:cNvPr>
              <p:cNvSpPr txBox="1"/>
              <p:nvPr/>
            </p:nvSpPr>
            <p:spPr>
              <a:xfrm>
                <a:off x="616643" y="2098964"/>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1" name="TextBox 10">
                <a:extLst>
                  <a:ext uri="{FF2B5EF4-FFF2-40B4-BE49-F238E27FC236}">
                    <a16:creationId xmlns:a16="http://schemas.microsoft.com/office/drawing/2014/main" id="{243B2182-3EE9-A66E-5A86-B5CE162BC0EB}"/>
                  </a:ext>
                </a:extLst>
              </p:cNvPr>
              <p:cNvSpPr txBox="1">
                <a:spLocks noRot="1" noChangeAspect="1" noMove="1" noResize="1" noEditPoints="1" noAdjustHandles="1" noChangeArrowheads="1" noChangeShapeType="1" noTextEdit="1"/>
              </p:cNvSpPr>
              <p:nvPr/>
            </p:nvSpPr>
            <p:spPr>
              <a:xfrm>
                <a:off x="616643" y="2098964"/>
                <a:ext cx="674094"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EC55ABD-C917-A43F-39E2-6B3BC8738A1A}"/>
                  </a:ext>
                </a:extLst>
              </p:cNvPr>
              <p:cNvSpPr txBox="1"/>
              <p:nvPr/>
            </p:nvSpPr>
            <p:spPr>
              <a:xfrm>
                <a:off x="11130536" y="2024254"/>
                <a:ext cx="70044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2" name="TextBox 11">
                <a:extLst>
                  <a:ext uri="{FF2B5EF4-FFF2-40B4-BE49-F238E27FC236}">
                    <a16:creationId xmlns:a16="http://schemas.microsoft.com/office/drawing/2014/main" id="{0EC55ABD-C917-A43F-39E2-6B3BC8738A1A}"/>
                  </a:ext>
                </a:extLst>
              </p:cNvPr>
              <p:cNvSpPr txBox="1">
                <a:spLocks noRot="1" noChangeAspect="1" noMove="1" noResize="1" noEditPoints="1" noAdjustHandles="1" noChangeArrowheads="1" noChangeShapeType="1" noTextEdit="1"/>
              </p:cNvSpPr>
              <p:nvPr/>
            </p:nvSpPr>
            <p:spPr>
              <a:xfrm>
                <a:off x="11130536" y="2024254"/>
                <a:ext cx="700448" cy="461665"/>
              </a:xfrm>
              <a:prstGeom prst="rect">
                <a:avLst/>
              </a:prstGeom>
              <a:blipFill>
                <a:blip r:embed="rId8"/>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2E76C93-A21D-FA40-B02E-BE6EF02B3593}"/>
                  </a:ext>
                </a:extLst>
              </p:cNvPr>
              <p:cNvSpPr txBox="1"/>
              <p:nvPr/>
            </p:nvSpPr>
            <p:spPr>
              <a:xfrm>
                <a:off x="11171137" y="2663362"/>
                <a:ext cx="61924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sub>
                      </m:sSub>
                    </m:oMath>
                  </m:oMathPara>
                </a14:m>
                <a:endParaRPr lang="en-US" sz="2400" dirty="0">
                  <a:latin typeface="Candara" panose="020E0502030303020204" pitchFamily="34" charset="0"/>
                </a:endParaRPr>
              </a:p>
            </p:txBody>
          </p:sp>
        </mc:Choice>
        <mc:Fallback xmlns="">
          <p:sp>
            <p:nvSpPr>
              <p:cNvPr id="13" name="TextBox 12">
                <a:extLst>
                  <a:ext uri="{FF2B5EF4-FFF2-40B4-BE49-F238E27FC236}">
                    <a16:creationId xmlns:a16="http://schemas.microsoft.com/office/drawing/2014/main" id="{F2E76C93-A21D-FA40-B02E-BE6EF02B3593}"/>
                  </a:ext>
                </a:extLst>
              </p:cNvPr>
              <p:cNvSpPr txBox="1">
                <a:spLocks noRot="1" noChangeAspect="1" noMove="1" noResize="1" noEditPoints="1" noAdjustHandles="1" noChangeArrowheads="1" noChangeShapeType="1" noTextEdit="1"/>
              </p:cNvSpPr>
              <p:nvPr/>
            </p:nvSpPr>
            <p:spPr>
              <a:xfrm>
                <a:off x="11171137" y="2663362"/>
                <a:ext cx="619245" cy="461665"/>
              </a:xfrm>
              <a:prstGeom prst="rect">
                <a:avLst/>
              </a:prstGeom>
              <a:blipFill>
                <a:blip r:embed="rId9"/>
                <a:stretch>
                  <a:fillRect l="-2000" r="-8000" b="-7895"/>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21638C90-3523-A52F-AD13-B46F551A8603}"/>
              </a:ext>
            </a:extLst>
          </p:cNvPr>
          <p:cNvCxnSpPr>
            <a:cxnSpLocks/>
          </p:cNvCxnSpPr>
          <p:nvPr/>
        </p:nvCxnSpPr>
        <p:spPr>
          <a:xfrm>
            <a:off x="4087082" y="3426717"/>
            <a:ext cx="295287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E57AF71-D3FD-BD2C-EA90-494744D66EAF}"/>
              </a:ext>
            </a:extLst>
          </p:cNvPr>
          <p:cNvCxnSpPr>
            <a:cxnSpLocks/>
          </p:cNvCxnSpPr>
          <p:nvPr/>
        </p:nvCxnSpPr>
        <p:spPr>
          <a:xfrm flipH="1">
            <a:off x="4060405" y="2453040"/>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6B83889-FB8F-CE80-5147-6334E84F6BFF}"/>
              </a:ext>
            </a:extLst>
          </p:cNvPr>
          <p:cNvCxnSpPr/>
          <p:nvPr/>
        </p:nvCxnSpPr>
        <p:spPr>
          <a:xfrm>
            <a:off x="557242" y="4132162"/>
            <a:ext cx="11273742"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DEF1A44-85A3-424C-F68D-E77084FFB38E}"/>
                  </a:ext>
                </a:extLst>
              </p:cNvPr>
              <p:cNvSpPr txBox="1"/>
              <p:nvPr/>
            </p:nvSpPr>
            <p:spPr>
              <a:xfrm>
                <a:off x="8393875" y="3551618"/>
                <a:ext cx="3798125" cy="398955"/>
              </a:xfrm>
              <a:prstGeom prst="rect">
                <a:avLst/>
              </a:prstGeom>
              <a:noFill/>
            </p:spPr>
            <p:txBody>
              <a:bodyPr wrap="square" lIns="0" tIns="0" rIns="0" bIns="0" rtlCol="0">
                <a:spAutoFit/>
              </a:bodyPr>
              <a:lstStyle/>
              <a:p>
                <a:pPr algn="ctr"/>
                <a:r>
                  <a:rPr lang="en-US" sz="2400" b="0" dirty="0">
                    <a:solidFill>
                      <a:srgbClr val="C00000"/>
                    </a:solidFill>
                    <a:latin typeface="Candara" panose="020E0502030303020204" pitchFamily="34" charset="0"/>
                  </a:rPr>
                  <a:t>Signature </a:t>
                </a:r>
                <a14:m>
                  <m:oMath xmlns:m="http://schemas.openxmlformats.org/officeDocument/2006/math">
                    <m:r>
                      <a:rPr lang="en-US" sz="2400" b="0" i="1" smtClean="0">
                        <a:solidFill>
                          <a:srgbClr val="C00000"/>
                        </a:solidFill>
                        <a:latin typeface="Cambria Math" panose="02040503050406030204" pitchFamily="18" charset="0"/>
                      </a:rPr>
                      <m:t>𝜎</m:t>
                    </m:r>
                  </m:oMath>
                </a14:m>
                <a:r>
                  <a:rPr lang="en-US" sz="2400" dirty="0">
                    <a:solidFill>
                      <a:srgbClr val="C00000"/>
                    </a:solidFill>
                    <a:latin typeface="Candara" panose="020E0502030303020204" pitchFamily="34" charset="0"/>
                  </a:rPr>
                  <a:t> of </a:t>
                </a:r>
                <a14:m>
                  <m:oMath xmlns:m="http://schemas.openxmlformats.org/officeDocument/2006/math">
                    <m:r>
                      <a:rPr lang="en-US" sz="2400" b="0" i="0"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20" name="TextBox 19">
                <a:extLst>
                  <a:ext uri="{FF2B5EF4-FFF2-40B4-BE49-F238E27FC236}">
                    <a16:creationId xmlns:a16="http://schemas.microsoft.com/office/drawing/2014/main" id="{2DEF1A44-85A3-424C-F68D-E77084FFB38E}"/>
                  </a:ext>
                </a:extLst>
              </p:cNvPr>
              <p:cNvSpPr txBox="1">
                <a:spLocks noRot="1" noChangeAspect="1" noMove="1" noResize="1" noEditPoints="1" noAdjustHandles="1" noChangeArrowheads="1" noChangeShapeType="1" noTextEdit="1"/>
              </p:cNvSpPr>
              <p:nvPr/>
            </p:nvSpPr>
            <p:spPr>
              <a:xfrm>
                <a:off x="8393875" y="3551618"/>
                <a:ext cx="3798125" cy="398955"/>
              </a:xfrm>
              <a:prstGeom prst="rect">
                <a:avLst/>
              </a:prstGeom>
              <a:blipFill>
                <a:blip r:embed="rId10"/>
                <a:stretch>
                  <a:fillRect t="-18182" b="-36364"/>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DFF1D920-61E7-8B07-DE78-9E124E897935}"/>
              </a:ext>
            </a:extLst>
          </p:cNvPr>
          <p:cNvGrpSpPr/>
          <p:nvPr/>
        </p:nvGrpSpPr>
        <p:grpSpPr>
          <a:xfrm>
            <a:off x="838200" y="4387601"/>
            <a:ext cx="2278444" cy="819390"/>
            <a:chOff x="838200" y="4387601"/>
            <a:chExt cx="2278444" cy="819390"/>
          </a:xfrm>
        </p:grpSpPr>
        <p:sp>
          <p:nvSpPr>
            <p:cNvPr id="23" name="TextBox 22">
              <a:extLst>
                <a:ext uri="{FF2B5EF4-FFF2-40B4-BE49-F238E27FC236}">
                  <a16:creationId xmlns:a16="http://schemas.microsoft.com/office/drawing/2014/main" id="{3D740AC2-221B-22F1-0408-B5563DF1186F}"/>
                </a:ext>
              </a:extLst>
            </p:cNvPr>
            <p:cNvSpPr txBox="1"/>
            <p:nvPr/>
          </p:nvSpPr>
          <p:spPr>
            <a:xfrm>
              <a:off x="1293188" y="4387601"/>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sp>
          <p:nvSpPr>
            <p:cNvPr id="24" name="TextBox 23">
              <a:extLst>
                <a:ext uri="{FF2B5EF4-FFF2-40B4-BE49-F238E27FC236}">
                  <a16:creationId xmlns:a16="http://schemas.microsoft.com/office/drawing/2014/main" id="{39B21C54-B1C5-E679-159B-E2F837E56EC2}"/>
                </a:ext>
              </a:extLst>
            </p:cNvPr>
            <p:cNvSpPr txBox="1"/>
            <p:nvPr/>
          </p:nvSpPr>
          <p:spPr>
            <a:xfrm>
              <a:off x="838200" y="4837659"/>
              <a:ext cx="2278444" cy="369332"/>
            </a:xfrm>
            <a:prstGeom prst="rect">
              <a:avLst/>
            </a:prstGeom>
            <a:noFill/>
          </p:spPr>
          <p:txBody>
            <a:bodyPr wrap="none" rtlCol="0">
              <a:spAutoFit/>
            </a:bodyPr>
            <a:lstStyle/>
            <a:p>
              <a:r>
                <a:rPr lang="en-US" dirty="0" err="1">
                  <a:latin typeface="Candara" panose="020E0502030303020204" pitchFamily="34" charset="0"/>
                  <a:ea typeface="Cambria Math" panose="02040503050406030204" pitchFamily="18" charset="0"/>
                </a:rPr>
                <a:t>ctxt</a:t>
              </a:r>
              <a:r>
                <a:rPr lang="en-US" dirty="0">
                  <a:latin typeface="Candara" panose="020E0502030303020204" pitchFamily="34" charset="0"/>
                  <a:ea typeface="Cambria Math" panose="02040503050406030204" pitchFamily="18" charset="0"/>
                </a:rPr>
                <a:t> = ‘</a:t>
              </a:r>
              <a:r>
                <a:rPr lang="en-US" dirty="0" err="1">
                  <a:latin typeface="Candara" panose="020E0502030303020204" pitchFamily="34" charset="0"/>
                  <a:ea typeface="Cambria Math" panose="02040503050406030204" pitchFamily="18" charset="0"/>
                </a:rPr>
                <a:t>blahblah.com</a:t>
              </a:r>
              <a:r>
                <a:rPr lang="en-US" dirty="0">
                  <a:latin typeface="Candara" panose="020E0502030303020204" pitchFamily="34" charset="0"/>
                  <a:ea typeface="Cambria Math" panose="02040503050406030204" pitchFamily="18" charset="0"/>
                </a:rPr>
                <a:t>’</a:t>
              </a:r>
            </a:p>
          </p:txBody>
        </p:sp>
      </p:grpSp>
      <p:cxnSp>
        <p:nvCxnSpPr>
          <p:cNvPr id="25" name="Straight Arrow Connector 24">
            <a:extLst>
              <a:ext uri="{FF2B5EF4-FFF2-40B4-BE49-F238E27FC236}">
                <a16:creationId xmlns:a16="http://schemas.microsoft.com/office/drawing/2014/main" id="{C58B7FCA-3A9B-E669-EC08-4F9FDCB57600}"/>
              </a:ext>
            </a:extLst>
          </p:cNvPr>
          <p:cNvCxnSpPr>
            <a:cxnSpLocks/>
          </p:cNvCxnSpPr>
          <p:nvPr/>
        </p:nvCxnSpPr>
        <p:spPr>
          <a:xfrm flipH="1">
            <a:off x="3410069" y="6088030"/>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9B3BB2A-4819-6E78-ED67-15D18A7E96F5}"/>
                  </a:ext>
                </a:extLst>
              </p:cNvPr>
              <p:cNvSpPr txBox="1"/>
              <p:nvPr/>
            </p:nvSpPr>
            <p:spPr>
              <a:xfrm>
                <a:off x="4763000" y="5519030"/>
                <a:ext cx="253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π</m:t>
                      </m:r>
                    </m:oMath>
                  </m:oMathPara>
                </a14:m>
                <a:endParaRPr lang="en-US" sz="2400" dirty="0">
                  <a:solidFill>
                    <a:srgbClr val="C00000"/>
                  </a:solidFill>
                  <a:latin typeface="Candara" panose="020E0502030303020204" pitchFamily="34" charset="0"/>
                </a:endParaRPr>
              </a:p>
            </p:txBody>
          </p:sp>
        </mc:Choice>
        <mc:Fallback xmlns="">
          <p:sp>
            <p:nvSpPr>
              <p:cNvPr id="27" name="TextBox 26">
                <a:extLst>
                  <a:ext uri="{FF2B5EF4-FFF2-40B4-BE49-F238E27FC236}">
                    <a16:creationId xmlns:a16="http://schemas.microsoft.com/office/drawing/2014/main" id="{79B3BB2A-4819-6E78-ED67-15D18A7E96F5}"/>
                  </a:ext>
                </a:extLst>
              </p:cNvPr>
              <p:cNvSpPr txBox="1">
                <a:spLocks noRot="1" noChangeAspect="1" noMove="1" noResize="1" noEditPoints="1" noAdjustHandles="1" noChangeArrowheads="1" noChangeShapeType="1" noTextEdit="1"/>
              </p:cNvSpPr>
              <p:nvPr/>
            </p:nvSpPr>
            <p:spPr>
              <a:xfrm>
                <a:off x="4763000" y="5519030"/>
                <a:ext cx="253274" cy="369332"/>
              </a:xfrm>
              <a:prstGeom prst="rect">
                <a:avLst/>
              </a:prstGeom>
              <a:blipFill>
                <a:blip r:embed="rId13"/>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719A18C-7675-3D56-E338-BC97252F0DD2}"/>
                  </a:ext>
                </a:extLst>
              </p:cNvPr>
              <p:cNvSpPr txBox="1"/>
              <p:nvPr/>
            </p:nvSpPr>
            <p:spPr>
              <a:xfrm>
                <a:off x="3733423" y="4925430"/>
                <a:ext cx="2312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𝑠𝑛</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ctxt</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oMath>
                  </m:oMathPara>
                </a14:m>
                <a:endParaRPr lang="en-US" sz="2400" dirty="0">
                  <a:solidFill>
                    <a:srgbClr val="C00000"/>
                  </a:solidFill>
                  <a:latin typeface="Candara" panose="020E0502030303020204" pitchFamily="34" charset="0"/>
                </a:endParaRPr>
              </a:p>
            </p:txBody>
          </p:sp>
        </mc:Choice>
        <mc:Fallback xmlns="">
          <p:sp>
            <p:nvSpPr>
              <p:cNvPr id="32" name="TextBox 31">
                <a:extLst>
                  <a:ext uri="{FF2B5EF4-FFF2-40B4-BE49-F238E27FC236}">
                    <a16:creationId xmlns:a16="http://schemas.microsoft.com/office/drawing/2014/main" id="{5719A18C-7675-3D56-E338-BC97252F0DD2}"/>
                  </a:ext>
                </a:extLst>
              </p:cNvPr>
              <p:cNvSpPr txBox="1">
                <a:spLocks noRot="1" noChangeAspect="1" noMove="1" noResize="1" noEditPoints="1" noAdjustHandles="1" noChangeArrowheads="1" noChangeShapeType="1" noTextEdit="1"/>
              </p:cNvSpPr>
              <p:nvPr/>
            </p:nvSpPr>
            <p:spPr>
              <a:xfrm>
                <a:off x="3733423" y="4925430"/>
                <a:ext cx="2312428" cy="369332"/>
              </a:xfrm>
              <a:prstGeom prst="rect">
                <a:avLst/>
              </a:prstGeom>
              <a:blipFill>
                <a:blip r:embed="rId14"/>
                <a:stretch>
                  <a:fillRect l="-1087" r="-3804" b="-32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33BB69B-2797-CAF2-8850-029811F6028A}"/>
                  </a:ext>
                </a:extLst>
              </p:cNvPr>
              <p:cNvSpPr txBox="1"/>
              <p:nvPr/>
            </p:nvSpPr>
            <p:spPr>
              <a:xfrm>
                <a:off x="7297313" y="1979892"/>
                <a:ext cx="2390532" cy="830997"/>
              </a:xfrm>
              <a:prstGeom prst="rect">
                <a:avLst/>
              </a:prstGeom>
              <a:noFill/>
            </p:spPr>
            <p:txBody>
              <a:bodyPr wrap="square" rtlCol="0">
                <a:spAutoFit/>
              </a:bodyPr>
              <a:lstStyle/>
              <a:p>
                <a:r>
                  <a:rPr lang="en-US" sz="2400" dirty="0">
                    <a:solidFill>
                      <a:srgbClr val="C00000"/>
                    </a:solidFill>
                  </a:rPr>
                  <a:t>Sample degree-</a:t>
                </a:r>
                <a14:m>
                  <m:oMath xmlns:m="http://schemas.openxmlformats.org/officeDocument/2006/math">
                    <m:r>
                      <a:rPr lang="en-US" sz="2400" i="1" dirty="0" smtClean="0">
                        <a:solidFill>
                          <a:srgbClr val="C00000"/>
                        </a:solidFill>
                        <a:latin typeface="Cambria Math" panose="02040503050406030204" pitchFamily="18" charset="0"/>
                      </a:rPr>
                      <m:t>𝑘</m:t>
                    </m:r>
                  </m:oMath>
                </a14:m>
                <a:r>
                  <a:rPr lang="en-US" sz="2400" dirty="0">
                    <a:solidFill>
                      <a:srgbClr val="C00000"/>
                    </a:solidFill>
                  </a:rPr>
                  <a:t> polynomial </a:t>
                </a:r>
                <a14:m>
                  <m:oMath xmlns:m="http://schemas.openxmlformats.org/officeDocument/2006/math">
                    <m:r>
                      <a:rPr lang="en-US" sz="2400" i="1" dirty="0" smtClean="0">
                        <a:solidFill>
                          <a:srgbClr val="C00000"/>
                        </a:solidFill>
                        <a:latin typeface="Cambria Math" panose="02040503050406030204" pitchFamily="18" charset="0"/>
                      </a:rPr>
                      <m:t>𝑓</m:t>
                    </m:r>
                  </m:oMath>
                </a14:m>
                <a:endParaRPr lang="en-US" sz="2400" dirty="0">
                  <a:solidFill>
                    <a:srgbClr val="C00000"/>
                  </a:solidFill>
                </a:endParaRPr>
              </a:p>
            </p:txBody>
          </p:sp>
        </mc:Choice>
        <mc:Fallback xmlns="">
          <p:sp>
            <p:nvSpPr>
              <p:cNvPr id="33" name="TextBox 32">
                <a:extLst>
                  <a:ext uri="{FF2B5EF4-FFF2-40B4-BE49-F238E27FC236}">
                    <a16:creationId xmlns:a16="http://schemas.microsoft.com/office/drawing/2014/main" id="{D33BB69B-2797-CAF2-8850-029811F6028A}"/>
                  </a:ext>
                </a:extLst>
              </p:cNvPr>
              <p:cNvSpPr txBox="1">
                <a:spLocks noRot="1" noChangeAspect="1" noMove="1" noResize="1" noEditPoints="1" noAdjustHandles="1" noChangeArrowheads="1" noChangeShapeType="1" noTextEdit="1"/>
              </p:cNvSpPr>
              <p:nvPr/>
            </p:nvSpPr>
            <p:spPr>
              <a:xfrm>
                <a:off x="7297313" y="1979892"/>
                <a:ext cx="2390532" cy="830997"/>
              </a:xfrm>
              <a:prstGeom prst="rect">
                <a:avLst/>
              </a:prstGeom>
              <a:blipFill>
                <a:blip r:embed="rId15"/>
                <a:stretch>
                  <a:fillRect l="-4233" t="-4545"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391804A-40E7-390C-FC47-74E4BA93CB7D}"/>
                  </a:ext>
                </a:extLst>
              </p:cNvPr>
              <p:cNvSpPr txBox="1"/>
              <p:nvPr/>
            </p:nvSpPr>
            <p:spPr>
              <a:xfrm>
                <a:off x="3876389" y="1832674"/>
                <a:ext cx="3273319" cy="4912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KZG</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Com</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oMath>
                  </m:oMathPara>
                </a14:m>
                <a:endParaRPr lang="en-US" sz="2400" dirty="0"/>
              </a:p>
            </p:txBody>
          </p:sp>
        </mc:Choice>
        <mc:Fallback xmlns="">
          <p:sp>
            <p:nvSpPr>
              <p:cNvPr id="28" name="TextBox 27">
                <a:extLst>
                  <a:ext uri="{FF2B5EF4-FFF2-40B4-BE49-F238E27FC236}">
                    <a16:creationId xmlns:a16="http://schemas.microsoft.com/office/drawing/2014/main" id="{D391804A-40E7-390C-FC47-74E4BA93CB7D}"/>
                  </a:ext>
                </a:extLst>
              </p:cNvPr>
              <p:cNvSpPr txBox="1">
                <a:spLocks noRot="1" noChangeAspect="1" noMove="1" noResize="1" noEditPoints="1" noAdjustHandles="1" noChangeArrowheads="1" noChangeShapeType="1" noTextEdit="1"/>
              </p:cNvSpPr>
              <p:nvPr/>
            </p:nvSpPr>
            <p:spPr>
              <a:xfrm>
                <a:off x="3876389" y="1832674"/>
                <a:ext cx="3273319" cy="491288"/>
              </a:xfrm>
              <a:prstGeom prst="rect">
                <a:avLst/>
              </a:prstGeom>
              <a:blipFill>
                <a:blip r:embed="rId16"/>
                <a:stretch>
                  <a:fillRect r="-38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2D7DCD-141A-A4E6-2AE8-5A4C69E3EED1}"/>
                  </a:ext>
                </a:extLst>
              </p:cNvPr>
              <p:cNvSpPr txBox="1"/>
              <p:nvPr/>
            </p:nvSpPr>
            <p:spPr>
              <a:xfrm>
                <a:off x="3362490" y="2887524"/>
                <a:ext cx="4295468" cy="398955"/>
              </a:xfrm>
              <a:prstGeom prst="rect">
                <a:avLst/>
              </a:prstGeom>
              <a:noFill/>
            </p:spPr>
            <p:txBody>
              <a:bodyPr wrap="square" lIns="0" tIns="0" rIns="0" bIns="0" rtlCol="0">
                <a:spAutoFit/>
              </a:bodyPr>
              <a:lstStyle/>
              <a:p>
                <a:pPr algn="ctr"/>
                <a14:m>
                  <m:oMath xmlns:m="http://schemas.openxmlformats.org/officeDocument/2006/math">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SPS</m:t>
                    </m:r>
                    <m:r>
                      <a:rPr lang="en-US" sz="2400" b="0" i="1"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Sign</m:t>
                    </m:r>
                    <m:r>
                      <a:rPr lang="en-US" sz="2400" b="0" i="0"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𝑠</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a14:m>
                <a:r>
                  <a:rPr lang="en-US" sz="2400" b="0" dirty="0">
                    <a:solidFill>
                      <a:srgbClr val="C00000"/>
                    </a:solidFill>
                  </a:rPr>
                  <a:t>,</a:t>
                </a:r>
                <a14:m>
                  <m:oMath xmlns:m="http://schemas.openxmlformats.org/officeDocument/2006/math">
                    <m:r>
                      <a:rPr lang="en-US" sz="2400" b="0" i="0"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30" name="TextBox 29">
                <a:extLst>
                  <a:ext uri="{FF2B5EF4-FFF2-40B4-BE49-F238E27FC236}">
                    <a16:creationId xmlns:a16="http://schemas.microsoft.com/office/drawing/2014/main" id="{0A2D7DCD-141A-A4E6-2AE8-5A4C69E3EED1}"/>
                  </a:ext>
                </a:extLst>
              </p:cNvPr>
              <p:cNvSpPr txBox="1">
                <a:spLocks noRot="1" noChangeAspect="1" noMove="1" noResize="1" noEditPoints="1" noAdjustHandles="1" noChangeArrowheads="1" noChangeShapeType="1" noTextEdit="1"/>
              </p:cNvSpPr>
              <p:nvPr/>
            </p:nvSpPr>
            <p:spPr>
              <a:xfrm>
                <a:off x="3362490" y="2887524"/>
                <a:ext cx="4295468" cy="398955"/>
              </a:xfrm>
              <a:prstGeom prst="rect">
                <a:avLst/>
              </a:prstGeom>
              <a:blipFill>
                <a:blip r:embed="rId17"/>
                <a:stretch>
                  <a:fillRect t="-21875" b="-40625"/>
                </a:stretch>
              </a:blipFill>
            </p:spPr>
            <p:txBody>
              <a:bodyPr/>
              <a:lstStyle/>
              <a:p>
                <a:r>
                  <a:rPr lang="en-US">
                    <a:noFill/>
                  </a:rPr>
                  <a:t> </a:t>
                </a:r>
              </a:p>
            </p:txBody>
          </p:sp>
        </mc:Fallback>
      </mc:AlternateContent>
      <p:sp>
        <p:nvSpPr>
          <p:cNvPr id="36" name="Rounded Rectangular Callout 35">
            <a:extLst>
              <a:ext uri="{FF2B5EF4-FFF2-40B4-BE49-F238E27FC236}">
                <a16:creationId xmlns:a16="http://schemas.microsoft.com/office/drawing/2014/main" id="{6518CC71-141B-C17C-F6EA-D382D401D8E6}"/>
              </a:ext>
            </a:extLst>
          </p:cNvPr>
          <p:cNvSpPr/>
          <p:nvPr/>
        </p:nvSpPr>
        <p:spPr>
          <a:xfrm>
            <a:off x="3735081" y="354470"/>
            <a:ext cx="2759564" cy="830997"/>
          </a:xfrm>
          <a:prstGeom prst="wedgeRoundRectCallout">
            <a:avLst>
              <a:gd name="adj1" fmla="val 11653"/>
              <a:gd name="adj2" fmla="val 127227"/>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[KZG’10] Polynomial commitment</a:t>
            </a:r>
          </a:p>
        </p:txBody>
      </p:sp>
      <p:sp>
        <p:nvSpPr>
          <p:cNvPr id="37" name="Rounded Rectangular Callout 36">
            <a:extLst>
              <a:ext uri="{FF2B5EF4-FFF2-40B4-BE49-F238E27FC236}">
                <a16:creationId xmlns:a16="http://schemas.microsoft.com/office/drawing/2014/main" id="{ED137305-EB01-56AF-F017-736D7EE24037}"/>
              </a:ext>
            </a:extLst>
          </p:cNvPr>
          <p:cNvSpPr/>
          <p:nvPr/>
        </p:nvSpPr>
        <p:spPr>
          <a:xfrm>
            <a:off x="297374" y="344667"/>
            <a:ext cx="3360095" cy="1281049"/>
          </a:xfrm>
          <a:prstGeom prst="wedgeRoundRectCallout">
            <a:avLst>
              <a:gd name="adj1" fmla="val 63991"/>
              <a:gd name="adj2" fmla="val 148249"/>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Structure-preserving signatures (SPS) signing group elements</a:t>
            </a:r>
          </a:p>
        </p:txBody>
      </p:sp>
      <mc:AlternateContent xmlns:mc="http://schemas.openxmlformats.org/markup-compatibility/2006">
        <mc:Choice xmlns:a14="http://schemas.microsoft.com/office/drawing/2010/main" Requires="a14">
          <p:sp>
            <p:nvSpPr>
              <p:cNvPr id="38" name="Rounded Rectangular Callout 37">
                <a:extLst>
                  <a:ext uri="{FF2B5EF4-FFF2-40B4-BE49-F238E27FC236}">
                    <a16:creationId xmlns:a16="http://schemas.microsoft.com/office/drawing/2014/main" id="{92E498CC-DB80-2089-4ABB-8FD682CD4241}"/>
                  </a:ext>
                </a:extLst>
              </p:cNvPr>
              <p:cNvSpPr/>
              <p:nvPr/>
            </p:nvSpPr>
            <p:spPr>
              <a:xfrm>
                <a:off x="6146151" y="4436845"/>
                <a:ext cx="6045849" cy="2273662"/>
              </a:xfrm>
              <a:prstGeom prst="wedgeRoundRectCallout">
                <a:avLst>
                  <a:gd name="adj1" fmla="val -64158"/>
                  <a:gd name="adj2" fmla="val 5673"/>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C00000"/>
                    </a:solidFill>
                    <a:latin typeface="Candara" panose="020E0502030303020204" pitchFamily="34" charset="0"/>
                  </a:rPr>
                  <a:t>Statistical ZK</a:t>
                </a:r>
                <a:r>
                  <a:rPr lang="en-US" sz="2400" dirty="0">
                    <a:solidFill>
                      <a:srgbClr val="C00000"/>
                    </a:solidFill>
                    <a:latin typeface="Candara" panose="020E0502030303020204" pitchFamily="34" charset="0"/>
                  </a:rPr>
                  <a:t> Proof of knowledge (via GS Proofs) of </a:t>
                </a:r>
                <a14:m>
                  <m:oMath xmlns:m="http://schemas.openxmlformats.org/officeDocument/2006/math">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𝐶</m:t>
                        </m:r>
                      </m:e>
                      <m:sub>
                        <m:r>
                          <a:rPr lang="en-US" sz="2400" i="1">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0"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i="1">
                        <a:solidFill>
                          <a:srgbClr val="C00000"/>
                        </a:solidFill>
                        <a:latin typeface="Cambria Math" panose="02040503050406030204" pitchFamily="18" charset="0"/>
                      </a:rPr>
                      <m:t>,</m:t>
                    </m:r>
                    <m:r>
                      <m:rPr>
                        <m:sty m:val="p"/>
                      </m:rPr>
                      <a:rPr lang="en-US" sz="2400" i="0">
                        <a:solidFill>
                          <a:srgbClr val="C00000"/>
                        </a:solidFill>
                        <a:latin typeface="Cambria Math" panose="02040503050406030204" pitchFamily="18" charset="0"/>
                      </a:rPr>
                      <m:t>ope</m:t>
                    </m:r>
                    <m:sSub>
                      <m:sSubPr>
                        <m:ctrlPr>
                          <a:rPr lang="en-US" sz="2400" i="1">
                            <a:solidFill>
                              <a:srgbClr val="C00000"/>
                            </a:solidFill>
                            <a:latin typeface="Cambria Math" panose="02040503050406030204" pitchFamily="18" charset="0"/>
                          </a:rPr>
                        </m:ctrlPr>
                      </m:sSubPr>
                      <m:e>
                        <m:r>
                          <m:rPr>
                            <m:sty m:val="p"/>
                          </m:rPr>
                          <a:rPr lang="en-US" sz="2400" i="0">
                            <a:solidFill>
                              <a:srgbClr val="C00000"/>
                            </a:solidFill>
                            <a:latin typeface="Cambria Math" panose="02040503050406030204" pitchFamily="18" charset="0"/>
                          </a:rPr>
                          <m:t>n</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oMath>
                </a14:m>
                <a:r>
                  <a:rPr lang="en-US" sz="2400" dirty="0">
                    <a:solidFill>
                      <a:srgbClr val="C00000"/>
                    </a:solidFill>
                    <a:latin typeface="Candara" panose="020E0502030303020204" pitchFamily="34" charset="0"/>
                  </a:rPr>
                  <a:t> such that:</a:t>
                </a:r>
              </a:p>
              <a:p>
                <a:pPr marL="342900" indent="-342900">
                  <a:buFont typeface="Arial" panose="020B0604020202020204" pitchFamily="34" charset="0"/>
                  <a:buChar char="•"/>
                </a:pPr>
                <a14:m>
                  <m:oMath xmlns:m="http://schemas.openxmlformats.org/officeDocument/2006/math">
                    <m:r>
                      <m:rPr>
                        <m:sty m:val="p"/>
                      </m:rPr>
                      <a:rPr lang="en-US" sz="240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∈[0,</m:t>
                    </m:r>
                    <m:r>
                      <a:rPr lang="en-US" sz="2400" b="0" i="1" smtClean="0">
                        <a:solidFill>
                          <a:srgbClr val="C00000"/>
                        </a:solidFill>
                        <a:latin typeface="Cambria Math" panose="02040503050406030204" pitchFamily="18" charset="0"/>
                      </a:rPr>
                      <m:t>𝑁</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m:rPr>
                        <m:sty m:val="p"/>
                      </m:rPr>
                      <a:rPr lang="en-US" sz="2400" b="0" i="1" smtClean="0">
                        <a:solidFill>
                          <a:srgbClr val="C00000"/>
                        </a:solidFill>
                        <a:latin typeface="Cambria Math" panose="02040503050406030204" pitchFamily="18" charset="0"/>
                      </a:rPr>
                      <m:t>Ver</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r>
                      <a:rPr lang="en-US" sz="240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𝐶</m:t>
                        </m:r>
                      </m:e>
                      <m:sub>
                        <m:r>
                          <a:rPr lang="en-US" sz="2400" i="1">
                            <a:solidFill>
                              <a:srgbClr val="C00000"/>
                            </a:solidFill>
                            <a:latin typeface="Cambria Math" panose="02040503050406030204" pitchFamily="18" charset="0"/>
                          </a:rPr>
                          <m:t>𝑓</m:t>
                        </m:r>
                      </m:sub>
                    </m:sSub>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a:rPr lang="en-US" sz="2400" b="1">
                        <a:solidFill>
                          <a:srgbClr val="C00000"/>
                        </a:solidFill>
                        <a:latin typeface="Cambria Math" panose="02040503050406030204" pitchFamily="18" charset="0"/>
                      </a:rPr>
                      <m:t>𝐊𝐙𝐆</m:t>
                    </m:r>
                    <m:r>
                      <a:rPr lang="en-US" sz="2400" b="1">
                        <a:solidFill>
                          <a:srgbClr val="C00000"/>
                        </a:solidFill>
                        <a:latin typeface="Cambria Math" panose="02040503050406030204" pitchFamily="18" charset="0"/>
                      </a:rPr>
                      <m:t>.</m:t>
                    </m:r>
                    <m:r>
                      <a:rPr lang="en-US" sz="2400" b="1">
                        <a:solidFill>
                          <a:srgbClr val="C00000"/>
                        </a:solidFill>
                        <a:latin typeface="Cambria Math" panose="02040503050406030204" pitchFamily="18" charset="0"/>
                      </a:rPr>
                      <m:t>𝐕𝐞𝐫</m:t>
                    </m:r>
                    <m:r>
                      <a:rPr lang="en-US" sz="2400" b="1" i="1">
                        <a:solidFill>
                          <a:srgbClr val="C00000"/>
                        </a:solidFill>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𝑪</m:t>
                        </m:r>
                      </m:e>
                      <m:sub>
                        <m:r>
                          <a:rPr lang="en-US" sz="2400" b="1" i="1">
                            <a:solidFill>
                              <a:srgbClr val="C00000"/>
                            </a:solidFill>
                            <a:latin typeface="Cambria Math" panose="02040503050406030204" pitchFamily="18" charset="0"/>
                          </a:rPr>
                          <m:t>𝒇</m:t>
                        </m:r>
                      </m:sub>
                    </m:sSub>
                    <m:r>
                      <a:rPr lang="en-US" sz="2400" b="1" i="1">
                        <a:solidFill>
                          <a:srgbClr val="C00000"/>
                        </a:solidFill>
                        <a:latin typeface="Cambria Math" panose="02040503050406030204" pitchFamily="18" charset="0"/>
                      </a:rPr>
                      <m:t>, </m:t>
                    </m:r>
                    <m:r>
                      <a:rPr lang="en-US" sz="2400" b="1" i="1">
                        <a:solidFill>
                          <a:srgbClr val="C00000"/>
                        </a:solidFill>
                        <a:latin typeface="Cambria Math" panose="02040503050406030204" pitchFamily="18" charset="0"/>
                      </a:rPr>
                      <m:t>𝐜𝐭𝐱𝐭</m:t>
                    </m:r>
                    <m:r>
                      <a:rPr lang="en-US" sz="2400" b="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𝐜𝐭𝐫</m:t>
                    </m:r>
                    <m:r>
                      <a:rPr lang="en-US" sz="2400" b="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𝒔𝒏</m:t>
                    </m:r>
                    <m:r>
                      <a:rPr lang="en-US" sz="2400" b="1" i="1">
                        <a:solidFill>
                          <a:srgbClr val="C00000"/>
                        </a:solidFill>
                        <a:latin typeface="Cambria Math" panose="02040503050406030204" pitchFamily="18" charset="0"/>
                      </a:rPr>
                      <m:t>,  </m:t>
                    </m:r>
                    <m:r>
                      <a:rPr lang="en-US" sz="2400" b="1">
                        <a:solidFill>
                          <a:srgbClr val="C00000"/>
                        </a:solidFill>
                        <a:latin typeface="Cambria Math" panose="02040503050406030204" pitchFamily="18" charset="0"/>
                      </a:rPr>
                      <m:t>𝐨𝐩𝐞</m:t>
                    </m:r>
                    <m:sSub>
                      <m:sSubPr>
                        <m:ctrlPr>
                          <a:rPr lang="en-US" sz="2400" b="1" i="1">
                            <a:solidFill>
                              <a:srgbClr val="C00000"/>
                            </a:solidFill>
                            <a:latin typeface="Cambria Math" panose="02040503050406030204" pitchFamily="18" charset="0"/>
                          </a:rPr>
                        </m:ctrlPr>
                      </m:sSubPr>
                      <m:e>
                        <m:r>
                          <a:rPr lang="en-US" sz="2400" b="1">
                            <a:solidFill>
                              <a:srgbClr val="C00000"/>
                            </a:solidFill>
                            <a:latin typeface="Cambria Math" panose="02040503050406030204" pitchFamily="18" charset="0"/>
                          </a:rPr>
                          <m:t>𝐧</m:t>
                        </m:r>
                      </m:e>
                      <m:sub>
                        <m:r>
                          <a:rPr lang="en-US" sz="2400" b="1" i="1">
                            <a:solidFill>
                              <a:srgbClr val="C00000"/>
                            </a:solidFill>
                            <a:latin typeface="Cambria Math" panose="02040503050406030204" pitchFamily="18" charset="0"/>
                          </a:rPr>
                          <m:t>𝒇</m:t>
                        </m:r>
                      </m:sub>
                    </m:sSub>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𝟏</m:t>
                    </m:r>
                  </m:oMath>
                </a14:m>
                <a:endParaRPr lang="en-US" sz="2400" b="1" dirty="0">
                  <a:solidFill>
                    <a:srgbClr val="C00000"/>
                  </a:solidFill>
                  <a:latin typeface="Candara" panose="020E0502030303020204" pitchFamily="34" charset="0"/>
                </a:endParaRPr>
              </a:p>
            </p:txBody>
          </p:sp>
        </mc:Choice>
        <mc:Fallback>
          <p:sp>
            <p:nvSpPr>
              <p:cNvPr id="38" name="Rounded Rectangular Callout 37">
                <a:extLst>
                  <a:ext uri="{FF2B5EF4-FFF2-40B4-BE49-F238E27FC236}">
                    <a16:creationId xmlns:a16="http://schemas.microsoft.com/office/drawing/2014/main" id="{92E498CC-DB80-2089-4ABB-8FD682CD4241}"/>
                  </a:ext>
                </a:extLst>
              </p:cNvPr>
              <p:cNvSpPr>
                <a:spLocks noRot="1" noChangeAspect="1" noMove="1" noResize="1" noEditPoints="1" noAdjustHandles="1" noChangeArrowheads="1" noChangeShapeType="1" noTextEdit="1"/>
              </p:cNvSpPr>
              <p:nvPr/>
            </p:nvSpPr>
            <p:spPr>
              <a:xfrm>
                <a:off x="6146151" y="4436845"/>
                <a:ext cx="6045849" cy="2273662"/>
              </a:xfrm>
              <a:prstGeom prst="wedgeRoundRectCallout">
                <a:avLst>
                  <a:gd name="adj1" fmla="val -64158"/>
                  <a:gd name="adj2" fmla="val 5673"/>
                  <a:gd name="adj3" fmla="val 16667"/>
                </a:avLst>
              </a:prstGeom>
              <a:blipFill>
                <a:blip r:embed="rId18"/>
                <a:stretch>
                  <a:fillRect/>
                </a:stretch>
              </a:blipFill>
              <a:ln>
                <a:noFill/>
              </a:ln>
            </p:spPr>
            <p:txBody>
              <a:bodyPr/>
              <a:lstStyle/>
              <a:p>
                <a:r>
                  <a:rPr lang="en-US">
                    <a:noFill/>
                  </a:rPr>
                  <a:t> </a:t>
                </a:r>
              </a:p>
            </p:txBody>
          </p:sp>
        </mc:Fallback>
      </mc:AlternateContent>
      <p:sp>
        <p:nvSpPr>
          <p:cNvPr id="45" name="TextBox 44">
            <a:extLst>
              <a:ext uri="{FF2B5EF4-FFF2-40B4-BE49-F238E27FC236}">
                <a16:creationId xmlns:a16="http://schemas.microsoft.com/office/drawing/2014/main" id="{E1CCE609-AB6A-A3A0-BDBD-66FBADFEA871}"/>
              </a:ext>
            </a:extLst>
          </p:cNvPr>
          <p:cNvSpPr txBox="1"/>
          <p:nvPr/>
        </p:nvSpPr>
        <p:spPr>
          <a:xfrm>
            <a:off x="6614078" y="97483"/>
            <a:ext cx="5520232" cy="1736646"/>
          </a:xfrm>
          <a:prstGeom prst="roundRect">
            <a:avLst/>
          </a:prstGeom>
          <a:solidFill>
            <a:schemeClr val="accent6">
              <a:lumMod val="20000"/>
              <a:lumOff val="80000"/>
            </a:schemeClr>
          </a:solidFill>
          <a:ln w="38100">
            <a:solidFill>
              <a:schemeClr val="accent3"/>
            </a:solidFill>
          </a:ln>
        </p:spPr>
        <p:txBody>
          <a:bodyPr wrap="square">
            <a:spAutoFit/>
          </a:bodyPr>
          <a:lstStyle/>
          <a:p>
            <a:r>
              <a:rPr lang="en-US" sz="2400" b="1" dirty="0">
                <a:solidFill>
                  <a:srgbClr val="C00000"/>
                </a:solidFill>
                <a:latin typeface="Candara" panose="020E0502030303020204" pitchFamily="34" charset="0"/>
              </a:rPr>
              <a:t>Everlasting Anonymity via</a:t>
            </a:r>
            <a:br>
              <a:rPr lang="en-US" sz="2400" dirty="0">
                <a:solidFill>
                  <a:srgbClr val="C00000"/>
                </a:solidFill>
                <a:latin typeface="Candara" panose="020E0502030303020204" pitchFamily="34" charset="0"/>
              </a:rPr>
            </a:br>
            <a:r>
              <a:rPr lang="en-US" sz="2400" dirty="0">
                <a:solidFill>
                  <a:srgbClr val="C00000"/>
                </a:solidFill>
                <a:latin typeface="Candara" panose="020E0502030303020204" pitchFamily="34" charset="0"/>
              </a:rPr>
              <a:t>(1) k-wise independence of the polynomial, (2) statistical hiding of KZG commitment, and (3) statistical ZK.</a:t>
            </a:r>
            <a:endParaRPr lang="en-US" sz="2400" dirty="0"/>
          </a:p>
        </p:txBody>
      </p:sp>
      <p:pic>
        <p:nvPicPr>
          <p:cNvPr id="3" name="Picture 2" descr="A cartoon kangaroo holding a computer&#10;&#10;AI-generated content may be incorrect.">
            <a:extLst>
              <a:ext uri="{FF2B5EF4-FFF2-40B4-BE49-F238E27FC236}">
                <a16:creationId xmlns:a16="http://schemas.microsoft.com/office/drawing/2014/main" id="{21119E60-CFC7-A5F3-6D36-9FB44680D522}"/>
              </a:ext>
            </a:extLst>
          </p:cNvPr>
          <p:cNvPicPr>
            <a:picLocks noChangeAspect="1"/>
          </p:cNvPicPr>
          <p:nvPr/>
        </p:nvPicPr>
        <p:blipFill>
          <a:blip r:embed="rId19"/>
          <a:srcRect t="13448" b="12471"/>
          <a:stretch>
            <a:fillRect/>
          </a:stretch>
        </p:blipFill>
        <p:spPr>
          <a:xfrm>
            <a:off x="1338316" y="2127671"/>
            <a:ext cx="1435832" cy="1595507"/>
          </a:xfrm>
          <a:prstGeom prst="rect">
            <a:avLst/>
          </a:prstGeom>
        </p:spPr>
      </p:pic>
      <p:pic>
        <p:nvPicPr>
          <p:cNvPr id="14" name="Picture 13">
            <a:extLst>
              <a:ext uri="{FF2B5EF4-FFF2-40B4-BE49-F238E27FC236}">
                <a16:creationId xmlns:a16="http://schemas.microsoft.com/office/drawing/2014/main" id="{F6661E8D-7B51-511B-7CAC-9750F415FD9D}"/>
              </a:ext>
            </a:extLst>
          </p:cNvPr>
          <p:cNvPicPr>
            <a:picLocks noChangeAspect="1"/>
          </p:cNvPicPr>
          <p:nvPr/>
        </p:nvPicPr>
        <p:blipFill>
          <a:blip r:embed="rId20"/>
          <a:srcRect l="9703" t="-583" r="22448"/>
          <a:stretch>
            <a:fillRect/>
          </a:stretch>
        </p:blipFill>
        <p:spPr>
          <a:xfrm>
            <a:off x="9687845" y="2049008"/>
            <a:ext cx="1393974" cy="1377658"/>
          </a:xfrm>
          <a:prstGeom prst="rect">
            <a:avLst/>
          </a:prstGeom>
        </p:spPr>
      </p:pic>
      <p:pic>
        <p:nvPicPr>
          <p:cNvPr id="26" name="Picture 25">
            <a:extLst>
              <a:ext uri="{FF2B5EF4-FFF2-40B4-BE49-F238E27FC236}">
                <a16:creationId xmlns:a16="http://schemas.microsoft.com/office/drawing/2014/main" id="{2B23AFB2-62D6-8AE4-7B6E-4CB2504521F3}"/>
              </a:ext>
            </a:extLst>
          </p:cNvPr>
          <p:cNvPicPr>
            <a:picLocks noChangeAspect="1"/>
          </p:cNvPicPr>
          <p:nvPr/>
        </p:nvPicPr>
        <p:blipFill>
          <a:blip r:embed="rId21"/>
          <a:srcRect l="6991" t="2543" r="27626" b="10149"/>
          <a:stretch>
            <a:fillRect/>
          </a:stretch>
        </p:blipFill>
        <p:spPr>
          <a:xfrm>
            <a:off x="1229656" y="5256470"/>
            <a:ext cx="1494847" cy="1330742"/>
          </a:xfrm>
          <a:prstGeom prst="rect">
            <a:avLst/>
          </a:prstGeom>
        </p:spPr>
      </p:pic>
    </p:spTree>
    <p:extLst>
      <p:ext uri="{BB962C8B-B14F-4D97-AF65-F5344CB8AC3E}">
        <p14:creationId xmlns:p14="http://schemas.microsoft.com/office/powerpoint/2010/main" val="36084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 grpId="0"/>
      <p:bldP spid="28" grpId="0"/>
      <p:bldP spid="30" grpId="0"/>
      <p:bldP spid="36" grpId="0" animBg="1"/>
      <p:bldP spid="37" grpId="0" animBg="1"/>
      <p:bldP spid="38"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0CFE2-33F7-5837-9D89-C2694F25287D}"/>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ounded Rectangular Callout 6">
                <a:extLst>
                  <a:ext uri="{FF2B5EF4-FFF2-40B4-BE49-F238E27FC236}">
                    <a16:creationId xmlns:a16="http://schemas.microsoft.com/office/drawing/2014/main" id="{20DFD748-11FC-3360-4581-4F98AAA13535}"/>
                  </a:ext>
                </a:extLst>
              </p:cNvPr>
              <p:cNvSpPr/>
              <p:nvPr/>
            </p:nvSpPr>
            <p:spPr>
              <a:xfrm>
                <a:off x="6146151" y="4436845"/>
                <a:ext cx="6045849" cy="2273662"/>
              </a:xfrm>
              <a:prstGeom prst="wedgeRoundRectCallout">
                <a:avLst>
                  <a:gd name="adj1" fmla="val -64158"/>
                  <a:gd name="adj2" fmla="val 5673"/>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C00000"/>
                    </a:solidFill>
                    <a:latin typeface="Candara" panose="020E0502030303020204" pitchFamily="34" charset="0"/>
                  </a:rPr>
                  <a:t>Statistical ZK</a:t>
                </a:r>
                <a:r>
                  <a:rPr lang="en-US" sz="2400" dirty="0">
                    <a:solidFill>
                      <a:srgbClr val="C00000"/>
                    </a:solidFill>
                    <a:latin typeface="Candara" panose="020E0502030303020204" pitchFamily="34" charset="0"/>
                  </a:rPr>
                  <a:t> Proof of knowledge (via GS Proofs) of </a:t>
                </a:r>
                <a14:m>
                  <m:oMath xmlns:m="http://schemas.openxmlformats.org/officeDocument/2006/math">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𝐶</m:t>
                        </m:r>
                      </m:e>
                      <m:sub>
                        <m:r>
                          <a:rPr lang="en-US" sz="2400" i="1">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0"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i="1">
                        <a:solidFill>
                          <a:srgbClr val="C00000"/>
                        </a:solidFill>
                        <a:latin typeface="Cambria Math" panose="02040503050406030204" pitchFamily="18" charset="0"/>
                      </a:rPr>
                      <m:t>,</m:t>
                    </m:r>
                    <m:r>
                      <m:rPr>
                        <m:sty m:val="p"/>
                      </m:rPr>
                      <a:rPr lang="en-US" sz="2400" i="0">
                        <a:solidFill>
                          <a:srgbClr val="C00000"/>
                        </a:solidFill>
                        <a:latin typeface="Cambria Math" panose="02040503050406030204" pitchFamily="18" charset="0"/>
                      </a:rPr>
                      <m:t>ope</m:t>
                    </m:r>
                    <m:sSub>
                      <m:sSubPr>
                        <m:ctrlPr>
                          <a:rPr lang="en-US" sz="2400" i="1">
                            <a:solidFill>
                              <a:srgbClr val="C00000"/>
                            </a:solidFill>
                            <a:latin typeface="Cambria Math" panose="02040503050406030204" pitchFamily="18" charset="0"/>
                          </a:rPr>
                        </m:ctrlPr>
                      </m:sSubPr>
                      <m:e>
                        <m:r>
                          <m:rPr>
                            <m:sty m:val="p"/>
                          </m:rPr>
                          <a:rPr lang="en-US" sz="2400" i="0">
                            <a:solidFill>
                              <a:srgbClr val="C00000"/>
                            </a:solidFill>
                            <a:latin typeface="Cambria Math" panose="02040503050406030204" pitchFamily="18" charset="0"/>
                          </a:rPr>
                          <m:t>n</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oMath>
                </a14:m>
                <a:r>
                  <a:rPr lang="en-US" sz="2400" dirty="0">
                    <a:solidFill>
                      <a:srgbClr val="C00000"/>
                    </a:solidFill>
                    <a:latin typeface="Candara" panose="020E0502030303020204" pitchFamily="34" charset="0"/>
                  </a:rPr>
                  <a:t> such that:</a:t>
                </a:r>
              </a:p>
              <a:p>
                <a:pPr marL="342900" indent="-342900">
                  <a:buFont typeface="Arial" panose="020B0604020202020204" pitchFamily="34" charset="0"/>
                  <a:buChar char="•"/>
                </a:pPr>
                <a14:m>
                  <m:oMath xmlns:m="http://schemas.openxmlformats.org/officeDocument/2006/math">
                    <m:r>
                      <m:rPr>
                        <m:sty m:val="p"/>
                      </m:rPr>
                      <a:rPr lang="en-US" sz="240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∈[0,</m:t>
                    </m:r>
                    <m:r>
                      <a:rPr lang="en-US" sz="2400" b="0" i="1" smtClean="0">
                        <a:solidFill>
                          <a:srgbClr val="C00000"/>
                        </a:solidFill>
                        <a:latin typeface="Cambria Math" panose="02040503050406030204" pitchFamily="18" charset="0"/>
                      </a:rPr>
                      <m:t>𝑁</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m:rPr>
                        <m:sty m:val="p"/>
                      </m:rPr>
                      <a:rPr lang="en-US" sz="2400" b="0" i="1" smtClean="0">
                        <a:solidFill>
                          <a:srgbClr val="C00000"/>
                        </a:solidFill>
                        <a:latin typeface="Cambria Math" panose="02040503050406030204" pitchFamily="18" charset="0"/>
                      </a:rPr>
                      <m:t>Ver</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r>
                      <a:rPr lang="en-US" sz="240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𝐶</m:t>
                        </m:r>
                      </m:e>
                      <m:sub>
                        <m:r>
                          <a:rPr lang="en-US" sz="2400" i="1">
                            <a:solidFill>
                              <a:srgbClr val="C00000"/>
                            </a:solidFill>
                            <a:latin typeface="Cambria Math" panose="02040503050406030204" pitchFamily="18" charset="0"/>
                          </a:rPr>
                          <m:t>𝑓</m:t>
                        </m:r>
                      </m:sub>
                    </m:sSub>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a:rPr lang="en-US" sz="2400" b="1">
                        <a:solidFill>
                          <a:srgbClr val="C00000"/>
                        </a:solidFill>
                        <a:latin typeface="Cambria Math" panose="02040503050406030204" pitchFamily="18" charset="0"/>
                      </a:rPr>
                      <m:t>𝐊𝐙𝐆</m:t>
                    </m:r>
                    <m:r>
                      <a:rPr lang="en-US" sz="2400" b="1">
                        <a:solidFill>
                          <a:srgbClr val="C00000"/>
                        </a:solidFill>
                        <a:latin typeface="Cambria Math" panose="02040503050406030204" pitchFamily="18" charset="0"/>
                      </a:rPr>
                      <m:t>.</m:t>
                    </m:r>
                    <m:r>
                      <a:rPr lang="en-US" sz="2400" b="1">
                        <a:solidFill>
                          <a:srgbClr val="C00000"/>
                        </a:solidFill>
                        <a:latin typeface="Cambria Math" panose="02040503050406030204" pitchFamily="18" charset="0"/>
                      </a:rPr>
                      <m:t>𝐕𝐞𝐫</m:t>
                    </m:r>
                    <m:r>
                      <a:rPr lang="en-US" sz="2400" b="1" i="1">
                        <a:solidFill>
                          <a:srgbClr val="C00000"/>
                        </a:solidFill>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𝑪</m:t>
                        </m:r>
                      </m:e>
                      <m:sub>
                        <m:r>
                          <a:rPr lang="en-US" sz="2400" b="1" i="1">
                            <a:solidFill>
                              <a:srgbClr val="C00000"/>
                            </a:solidFill>
                            <a:latin typeface="Cambria Math" panose="02040503050406030204" pitchFamily="18" charset="0"/>
                          </a:rPr>
                          <m:t>𝒇</m:t>
                        </m:r>
                      </m:sub>
                    </m:sSub>
                    <m:r>
                      <a:rPr lang="en-US" sz="2400" b="1" i="1">
                        <a:solidFill>
                          <a:srgbClr val="C00000"/>
                        </a:solidFill>
                        <a:latin typeface="Cambria Math" panose="02040503050406030204" pitchFamily="18" charset="0"/>
                      </a:rPr>
                      <m:t>, </m:t>
                    </m:r>
                    <m:r>
                      <a:rPr lang="en-US" sz="2400" b="1" i="1">
                        <a:solidFill>
                          <a:srgbClr val="C00000"/>
                        </a:solidFill>
                        <a:latin typeface="Cambria Math" panose="02040503050406030204" pitchFamily="18" charset="0"/>
                      </a:rPr>
                      <m:t>𝐜𝐭𝐱𝐭</m:t>
                    </m:r>
                    <m:r>
                      <a:rPr lang="en-US" sz="2400" b="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𝐜𝐭𝐫</m:t>
                    </m:r>
                    <m:r>
                      <a:rPr lang="en-US" sz="2400" b="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𝒔𝒏</m:t>
                    </m:r>
                    <m:r>
                      <a:rPr lang="en-US" sz="2400" b="1" i="1">
                        <a:solidFill>
                          <a:srgbClr val="C00000"/>
                        </a:solidFill>
                        <a:latin typeface="Cambria Math" panose="02040503050406030204" pitchFamily="18" charset="0"/>
                      </a:rPr>
                      <m:t>,  </m:t>
                    </m:r>
                    <m:r>
                      <a:rPr lang="en-US" sz="2400" b="1">
                        <a:solidFill>
                          <a:srgbClr val="C00000"/>
                        </a:solidFill>
                        <a:latin typeface="Cambria Math" panose="02040503050406030204" pitchFamily="18" charset="0"/>
                      </a:rPr>
                      <m:t>𝐨𝐩𝐞</m:t>
                    </m:r>
                    <m:sSub>
                      <m:sSubPr>
                        <m:ctrlPr>
                          <a:rPr lang="en-US" sz="2400" b="1" i="1">
                            <a:solidFill>
                              <a:srgbClr val="C00000"/>
                            </a:solidFill>
                            <a:latin typeface="Cambria Math" panose="02040503050406030204" pitchFamily="18" charset="0"/>
                          </a:rPr>
                        </m:ctrlPr>
                      </m:sSubPr>
                      <m:e>
                        <m:r>
                          <a:rPr lang="en-US" sz="2400" b="1">
                            <a:solidFill>
                              <a:srgbClr val="C00000"/>
                            </a:solidFill>
                            <a:latin typeface="Cambria Math" panose="02040503050406030204" pitchFamily="18" charset="0"/>
                          </a:rPr>
                          <m:t>𝐧</m:t>
                        </m:r>
                      </m:e>
                      <m:sub>
                        <m:r>
                          <a:rPr lang="en-US" sz="2400" b="1" i="1">
                            <a:solidFill>
                              <a:srgbClr val="C00000"/>
                            </a:solidFill>
                            <a:latin typeface="Cambria Math" panose="02040503050406030204" pitchFamily="18" charset="0"/>
                          </a:rPr>
                          <m:t>𝒇</m:t>
                        </m:r>
                      </m:sub>
                    </m:sSub>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𝟏</m:t>
                    </m:r>
                  </m:oMath>
                </a14:m>
                <a:endParaRPr lang="en-US" sz="2400" b="1" dirty="0">
                  <a:solidFill>
                    <a:srgbClr val="C00000"/>
                  </a:solidFill>
                  <a:latin typeface="Candara" panose="020E0502030303020204" pitchFamily="34" charset="0"/>
                </a:endParaRPr>
              </a:p>
            </p:txBody>
          </p:sp>
        </mc:Choice>
        <mc:Fallback>
          <p:sp>
            <p:nvSpPr>
              <p:cNvPr id="7" name="Rounded Rectangular Callout 6">
                <a:extLst>
                  <a:ext uri="{FF2B5EF4-FFF2-40B4-BE49-F238E27FC236}">
                    <a16:creationId xmlns:a16="http://schemas.microsoft.com/office/drawing/2014/main" id="{20DFD748-11FC-3360-4581-4F98AAA13535}"/>
                  </a:ext>
                </a:extLst>
              </p:cNvPr>
              <p:cNvSpPr>
                <a:spLocks noRot="1" noChangeAspect="1" noMove="1" noResize="1" noEditPoints="1" noAdjustHandles="1" noChangeArrowheads="1" noChangeShapeType="1" noTextEdit="1"/>
              </p:cNvSpPr>
              <p:nvPr/>
            </p:nvSpPr>
            <p:spPr>
              <a:xfrm>
                <a:off x="6146151" y="4436845"/>
                <a:ext cx="6045849" cy="2273662"/>
              </a:xfrm>
              <a:prstGeom prst="wedgeRoundRectCallout">
                <a:avLst>
                  <a:gd name="adj1" fmla="val -64158"/>
                  <a:gd name="adj2" fmla="val 5673"/>
                  <a:gd name="adj3" fmla="val 16667"/>
                </a:avLst>
              </a:prstGeom>
              <a:blipFill>
                <a:blip r:embed="rId3"/>
                <a:stretch>
                  <a:fillRect/>
                </a:stretch>
              </a:blipFill>
              <a:ln>
                <a:noFill/>
              </a:ln>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CD80C97E-C8AD-4FB1-D000-223F7EECF00B}"/>
              </a:ext>
            </a:extLst>
          </p:cNvPr>
          <p:cNvCxnSpPr>
            <a:cxnSpLocks/>
          </p:cNvCxnSpPr>
          <p:nvPr/>
        </p:nvCxnSpPr>
        <p:spPr>
          <a:xfrm flipH="1">
            <a:off x="3410069" y="6088030"/>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9F1D16E-317F-5562-750D-D869EFB6F3DE}"/>
              </a:ext>
            </a:extLst>
          </p:cNvPr>
          <p:cNvSpPr txBox="1"/>
          <p:nvPr/>
        </p:nvSpPr>
        <p:spPr>
          <a:xfrm>
            <a:off x="1492328" y="1690688"/>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FBC22D-CC85-AD52-013F-1F14F0DA0F1B}"/>
                  </a:ext>
                </a:extLst>
              </p:cNvPr>
              <p:cNvSpPr txBox="1"/>
              <p:nvPr/>
            </p:nvSpPr>
            <p:spPr>
              <a:xfrm>
                <a:off x="616643" y="2098964"/>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1" name="TextBox 10">
                <a:extLst>
                  <a:ext uri="{FF2B5EF4-FFF2-40B4-BE49-F238E27FC236}">
                    <a16:creationId xmlns:a16="http://schemas.microsoft.com/office/drawing/2014/main" id="{C8FBC22D-CC85-AD52-013F-1F14F0DA0F1B}"/>
                  </a:ext>
                </a:extLst>
              </p:cNvPr>
              <p:cNvSpPr txBox="1">
                <a:spLocks noRot="1" noChangeAspect="1" noMove="1" noResize="1" noEditPoints="1" noAdjustHandles="1" noChangeArrowheads="1" noChangeShapeType="1" noTextEdit="1"/>
              </p:cNvSpPr>
              <p:nvPr/>
            </p:nvSpPr>
            <p:spPr>
              <a:xfrm>
                <a:off x="616643" y="2098964"/>
                <a:ext cx="674094" cy="461665"/>
              </a:xfrm>
              <a:prstGeom prst="rect">
                <a:avLst/>
              </a:prstGeom>
              <a:blipFill>
                <a:blip r:embed="rId8"/>
                <a:stretch>
                  <a:fillRect b="-27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BDE42E23-4A89-C505-4C1B-5BDA0F47DCC7}"/>
              </a:ext>
            </a:extLst>
          </p:cNvPr>
          <p:cNvCxnSpPr>
            <a:cxnSpLocks/>
          </p:cNvCxnSpPr>
          <p:nvPr/>
        </p:nvCxnSpPr>
        <p:spPr>
          <a:xfrm>
            <a:off x="4087082" y="3426717"/>
            <a:ext cx="295287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39B04F7-2042-27AC-28B1-BCAFEB494E67}"/>
              </a:ext>
            </a:extLst>
          </p:cNvPr>
          <p:cNvCxnSpPr>
            <a:cxnSpLocks/>
          </p:cNvCxnSpPr>
          <p:nvPr/>
        </p:nvCxnSpPr>
        <p:spPr>
          <a:xfrm flipH="1">
            <a:off x="4060405" y="2453040"/>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6DE201A-C8D6-E55D-E7CA-AA01DE885497}"/>
              </a:ext>
            </a:extLst>
          </p:cNvPr>
          <p:cNvCxnSpPr/>
          <p:nvPr/>
        </p:nvCxnSpPr>
        <p:spPr>
          <a:xfrm>
            <a:off x="557242" y="4132162"/>
            <a:ext cx="11273742"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823B6AA-B769-04D2-F88B-3346E02771E7}"/>
                  </a:ext>
                </a:extLst>
              </p:cNvPr>
              <p:cNvSpPr txBox="1"/>
              <p:nvPr/>
            </p:nvSpPr>
            <p:spPr>
              <a:xfrm>
                <a:off x="8393875" y="3551618"/>
                <a:ext cx="3798125" cy="398955"/>
              </a:xfrm>
              <a:prstGeom prst="rect">
                <a:avLst/>
              </a:prstGeom>
              <a:noFill/>
            </p:spPr>
            <p:txBody>
              <a:bodyPr wrap="square" lIns="0" tIns="0" rIns="0" bIns="0" rtlCol="0">
                <a:spAutoFit/>
              </a:bodyPr>
              <a:lstStyle/>
              <a:p>
                <a:pPr algn="ctr"/>
                <a:r>
                  <a:rPr lang="en-US" sz="2400" b="0" dirty="0">
                    <a:solidFill>
                      <a:srgbClr val="C00000"/>
                    </a:solidFill>
                    <a:latin typeface="Candara" panose="020E0502030303020204" pitchFamily="34" charset="0"/>
                  </a:rPr>
                  <a:t>Signature </a:t>
                </a:r>
                <a14:m>
                  <m:oMath xmlns:m="http://schemas.openxmlformats.org/officeDocument/2006/math">
                    <m:r>
                      <a:rPr lang="en-US" sz="2400" b="0" i="1" smtClean="0">
                        <a:solidFill>
                          <a:srgbClr val="C00000"/>
                        </a:solidFill>
                        <a:latin typeface="Cambria Math" panose="02040503050406030204" pitchFamily="18" charset="0"/>
                      </a:rPr>
                      <m:t>𝜎</m:t>
                    </m:r>
                  </m:oMath>
                </a14:m>
                <a:r>
                  <a:rPr lang="en-US" sz="2400" dirty="0">
                    <a:solidFill>
                      <a:srgbClr val="C00000"/>
                    </a:solidFill>
                    <a:latin typeface="Candara" panose="020E0502030303020204" pitchFamily="34" charset="0"/>
                  </a:rPr>
                  <a:t> of </a:t>
                </a:r>
                <a14:m>
                  <m:oMath xmlns:m="http://schemas.openxmlformats.org/officeDocument/2006/math">
                    <m:r>
                      <a:rPr lang="en-US" sz="2400" b="0" i="0"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20" name="TextBox 19">
                <a:extLst>
                  <a:ext uri="{FF2B5EF4-FFF2-40B4-BE49-F238E27FC236}">
                    <a16:creationId xmlns:a16="http://schemas.microsoft.com/office/drawing/2014/main" id="{2823B6AA-B769-04D2-F88B-3346E02771E7}"/>
                  </a:ext>
                </a:extLst>
              </p:cNvPr>
              <p:cNvSpPr txBox="1">
                <a:spLocks noRot="1" noChangeAspect="1" noMove="1" noResize="1" noEditPoints="1" noAdjustHandles="1" noChangeArrowheads="1" noChangeShapeType="1" noTextEdit="1"/>
              </p:cNvSpPr>
              <p:nvPr/>
            </p:nvSpPr>
            <p:spPr>
              <a:xfrm>
                <a:off x="8393875" y="3551618"/>
                <a:ext cx="3798125" cy="398955"/>
              </a:xfrm>
              <a:prstGeom prst="rect">
                <a:avLst/>
              </a:prstGeom>
              <a:blipFill>
                <a:blip r:embed="rId11"/>
                <a:stretch>
                  <a:fillRect t="-18182" b="-36364"/>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EAF49CD1-237C-7A6E-1DE6-44FD35BD8B02}"/>
              </a:ext>
            </a:extLst>
          </p:cNvPr>
          <p:cNvGrpSpPr/>
          <p:nvPr/>
        </p:nvGrpSpPr>
        <p:grpSpPr>
          <a:xfrm>
            <a:off x="838200" y="4387601"/>
            <a:ext cx="2278444" cy="819390"/>
            <a:chOff x="838200" y="4387601"/>
            <a:chExt cx="2278444" cy="819390"/>
          </a:xfrm>
        </p:grpSpPr>
        <p:sp>
          <p:nvSpPr>
            <p:cNvPr id="23" name="TextBox 22">
              <a:extLst>
                <a:ext uri="{FF2B5EF4-FFF2-40B4-BE49-F238E27FC236}">
                  <a16:creationId xmlns:a16="http://schemas.microsoft.com/office/drawing/2014/main" id="{EB81DE5F-AFD6-EF59-B5C3-AFE37EDF0CAC}"/>
                </a:ext>
              </a:extLst>
            </p:cNvPr>
            <p:cNvSpPr txBox="1"/>
            <p:nvPr/>
          </p:nvSpPr>
          <p:spPr>
            <a:xfrm>
              <a:off x="1293188" y="4387601"/>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sp>
          <p:nvSpPr>
            <p:cNvPr id="24" name="TextBox 23">
              <a:extLst>
                <a:ext uri="{FF2B5EF4-FFF2-40B4-BE49-F238E27FC236}">
                  <a16:creationId xmlns:a16="http://schemas.microsoft.com/office/drawing/2014/main" id="{74451148-0F42-9472-F29A-BCA369ABE358}"/>
                </a:ext>
              </a:extLst>
            </p:cNvPr>
            <p:cNvSpPr txBox="1"/>
            <p:nvPr/>
          </p:nvSpPr>
          <p:spPr>
            <a:xfrm>
              <a:off x="838200" y="4837659"/>
              <a:ext cx="2278444" cy="369332"/>
            </a:xfrm>
            <a:prstGeom prst="rect">
              <a:avLst/>
            </a:prstGeom>
            <a:noFill/>
          </p:spPr>
          <p:txBody>
            <a:bodyPr wrap="none" rtlCol="0">
              <a:spAutoFit/>
            </a:bodyPr>
            <a:lstStyle/>
            <a:p>
              <a:r>
                <a:rPr lang="en-US" dirty="0" err="1">
                  <a:latin typeface="Candara" panose="020E0502030303020204" pitchFamily="34" charset="0"/>
                  <a:ea typeface="Cambria Math" panose="02040503050406030204" pitchFamily="18" charset="0"/>
                </a:rPr>
                <a:t>ctxt</a:t>
              </a:r>
              <a:r>
                <a:rPr lang="en-US" dirty="0">
                  <a:latin typeface="Candara" panose="020E0502030303020204" pitchFamily="34" charset="0"/>
                  <a:ea typeface="Cambria Math" panose="02040503050406030204" pitchFamily="18" charset="0"/>
                </a:rPr>
                <a:t> = ‘</a:t>
              </a:r>
              <a:r>
                <a:rPr lang="en-US" dirty="0" err="1">
                  <a:latin typeface="Candara" panose="020E0502030303020204" pitchFamily="34" charset="0"/>
                  <a:ea typeface="Cambria Math" panose="02040503050406030204" pitchFamily="18" charset="0"/>
                </a:rPr>
                <a:t>blahblah.com</a:t>
              </a:r>
              <a:r>
                <a:rPr lang="en-US" dirty="0">
                  <a:latin typeface="Candara" panose="020E0502030303020204" pitchFamily="34" charset="0"/>
                  <a:ea typeface="Cambria Math" panose="02040503050406030204" pitchFamily="18" charset="0"/>
                </a:rPr>
                <a:t>’</a:t>
              </a: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527D07A-AEBC-64A8-01C4-BD8EF1EEF663}"/>
                  </a:ext>
                </a:extLst>
              </p:cNvPr>
              <p:cNvSpPr txBox="1"/>
              <p:nvPr/>
            </p:nvSpPr>
            <p:spPr>
              <a:xfrm>
                <a:off x="4763000" y="5519030"/>
                <a:ext cx="253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π</m:t>
                      </m:r>
                    </m:oMath>
                  </m:oMathPara>
                </a14:m>
                <a:endParaRPr lang="en-US" sz="2400" dirty="0">
                  <a:solidFill>
                    <a:srgbClr val="C00000"/>
                  </a:solidFill>
                  <a:latin typeface="Candara" panose="020E0502030303020204" pitchFamily="34" charset="0"/>
                </a:endParaRPr>
              </a:p>
            </p:txBody>
          </p:sp>
        </mc:Choice>
        <mc:Fallback xmlns="">
          <p:sp>
            <p:nvSpPr>
              <p:cNvPr id="27" name="TextBox 26">
                <a:extLst>
                  <a:ext uri="{FF2B5EF4-FFF2-40B4-BE49-F238E27FC236}">
                    <a16:creationId xmlns:a16="http://schemas.microsoft.com/office/drawing/2014/main" id="{3527D07A-AEBC-64A8-01C4-BD8EF1EEF663}"/>
                  </a:ext>
                </a:extLst>
              </p:cNvPr>
              <p:cNvSpPr txBox="1">
                <a:spLocks noRot="1" noChangeAspect="1" noMove="1" noResize="1" noEditPoints="1" noAdjustHandles="1" noChangeArrowheads="1" noChangeShapeType="1" noTextEdit="1"/>
              </p:cNvSpPr>
              <p:nvPr/>
            </p:nvSpPr>
            <p:spPr>
              <a:xfrm>
                <a:off x="4763000" y="5519030"/>
                <a:ext cx="253274" cy="369332"/>
              </a:xfrm>
              <a:prstGeom prst="rect">
                <a:avLst/>
              </a:prstGeom>
              <a:blipFill>
                <a:blip r:embed="rId14"/>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A369972-31ED-F361-B76E-BB54C8E95180}"/>
                  </a:ext>
                </a:extLst>
              </p:cNvPr>
              <p:cNvSpPr txBox="1"/>
              <p:nvPr/>
            </p:nvSpPr>
            <p:spPr>
              <a:xfrm>
                <a:off x="3733423" y="4925430"/>
                <a:ext cx="23124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𝑠𝑛</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ctxt</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oMath>
                  </m:oMathPara>
                </a14:m>
                <a:endParaRPr lang="en-US" sz="2400" dirty="0">
                  <a:solidFill>
                    <a:srgbClr val="C00000"/>
                  </a:solidFill>
                  <a:latin typeface="Candara" panose="020E0502030303020204" pitchFamily="34" charset="0"/>
                </a:endParaRPr>
              </a:p>
            </p:txBody>
          </p:sp>
        </mc:Choice>
        <mc:Fallback xmlns="">
          <p:sp>
            <p:nvSpPr>
              <p:cNvPr id="32" name="TextBox 31">
                <a:extLst>
                  <a:ext uri="{FF2B5EF4-FFF2-40B4-BE49-F238E27FC236}">
                    <a16:creationId xmlns:a16="http://schemas.microsoft.com/office/drawing/2014/main" id="{DA369972-31ED-F361-B76E-BB54C8E95180}"/>
                  </a:ext>
                </a:extLst>
              </p:cNvPr>
              <p:cNvSpPr txBox="1">
                <a:spLocks noRot="1" noChangeAspect="1" noMove="1" noResize="1" noEditPoints="1" noAdjustHandles="1" noChangeArrowheads="1" noChangeShapeType="1" noTextEdit="1"/>
              </p:cNvSpPr>
              <p:nvPr/>
            </p:nvSpPr>
            <p:spPr>
              <a:xfrm>
                <a:off x="3733423" y="4925430"/>
                <a:ext cx="2312428" cy="369332"/>
              </a:xfrm>
              <a:prstGeom prst="rect">
                <a:avLst/>
              </a:prstGeom>
              <a:blipFill>
                <a:blip r:embed="rId15"/>
                <a:stretch>
                  <a:fillRect l="-1087" r="-3804" b="-32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3F0D584-0242-9BFA-E02C-571778C150E1}"/>
                  </a:ext>
                </a:extLst>
              </p:cNvPr>
              <p:cNvSpPr txBox="1"/>
              <p:nvPr/>
            </p:nvSpPr>
            <p:spPr>
              <a:xfrm>
                <a:off x="7252787" y="1728645"/>
                <a:ext cx="2390532" cy="830997"/>
              </a:xfrm>
              <a:prstGeom prst="rect">
                <a:avLst/>
              </a:prstGeom>
              <a:noFill/>
            </p:spPr>
            <p:txBody>
              <a:bodyPr wrap="square" rtlCol="0">
                <a:spAutoFit/>
              </a:bodyPr>
              <a:lstStyle/>
              <a:p>
                <a:r>
                  <a:rPr lang="en-US" sz="2400" dirty="0">
                    <a:solidFill>
                      <a:srgbClr val="C00000"/>
                    </a:solidFill>
                  </a:rPr>
                  <a:t>Sample degree-</a:t>
                </a:r>
                <a14:m>
                  <m:oMath xmlns:m="http://schemas.openxmlformats.org/officeDocument/2006/math">
                    <m:r>
                      <a:rPr lang="en-US" sz="2400" i="1" dirty="0" smtClean="0">
                        <a:solidFill>
                          <a:srgbClr val="C00000"/>
                        </a:solidFill>
                        <a:latin typeface="Cambria Math" panose="02040503050406030204" pitchFamily="18" charset="0"/>
                      </a:rPr>
                      <m:t>𝑘</m:t>
                    </m:r>
                  </m:oMath>
                </a14:m>
                <a:r>
                  <a:rPr lang="en-US" sz="2400" dirty="0">
                    <a:solidFill>
                      <a:srgbClr val="C00000"/>
                    </a:solidFill>
                  </a:rPr>
                  <a:t> polynomial </a:t>
                </a:r>
                <a14:m>
                  <m:oMath xmlns:m="http://schemas.openxmlformats.org/officeDocument/2006/math">
                    <m:r>
                      <a:rPr lang="en-US" sz="2400" i="1" dirty="0" smtClean="0">
                        <a:solidFill>
                          <a:srgbClr val="C00000"/>
                        </a:solidFill>
                        <a:latin typeface="Cambria Math" panose="02040503050406030204" pitchFamily="18" charset="0"/>
                      </a:rPr>
                      <m:t>𝑓</m:t>
                    </m:r>
                  </m:oMath>
                </a14:m>
                <a:endParaRPr lang="en-US" sz="2400" dirty="0">
                  <a:solidFill>
                    <a:srgbClr val="C00000"/>
                  </a:solidFill>
                </a:endParaRPr>
              </a:p>
            </p:txBody>
          </p:sp>
        </mc:Choice>
        <mc:Fallback xmlns="">
          <p:sp>
            <p:nvSpPr>
              <p:cNvPr id="33" name="TextBox 32">
                <a:extLst>
                  <a:ext uri="{FF2B5EF4-FFF2-40B4-BE49-F238E27FC236}">
                    <a16:creationId xmlns:a16="http://schemas.microsoft.com/office/drawing/2014/main" id="{E3F0D584-0242-9BFA-E02C-571778C150E1}"/>
                  </a:ext>
                </a:extLst>
              </p:cNvPr>
              <p:cNvSpPr txBox="1">
                <a:spLocks noRot="1" noChangeAspect="1" noMove="1" noResize="1" noEditPoints="1" noAdjustHandles="1" noChangeArrowheads="1" noChangeShapeType="1" noTextEdit="1"/>
              </p:cNvSpPr>
              <p:nvPr/>
            </p:nvSpPr>
            <p:spPr>
              <a:xfrm>
                <a:off x="7252787" y="1728645"/>
                <a:ext cx="2390532" cy="830997"/>
              </a:xfrm>
              <a:prstGeom prst="rect">
                <a:avLst/>
              </a:prstGeom>
              <a:blipFill>
                <a:blip r:embed="rId16"/>
                <a:stretch>
                  <a:fillRect l="-4233" t="-4545"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E3D0194-E49E-8644-BADD-E51377725653}"/>
                  </a:ext>
                </a:extLst>
              </p:cNvPr>
              <p:cNvSpPr txBox="1"/>
              <p:nvPr/>
            </p:nvSpPr>
            <p:spPr>
              <a:xfrm>
                <a:off x="3876389" y="1832674"/>
                <a:ext cx="3273319" cy="4912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KZG</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Com</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oMath>
                  </m:oMathPara>
                </a14:m>
                <a:endParaRPr lang="en-US" sz="2400" dirty="0"/>
              </a:p>
            </p:txBody>
          </p:sp>
        </mc:Choice>
        <mc:Fallback xmlns="">
          <p:sp>
            <p:nvSpPr>
              <p:cNvPr id="28" name="TextBox 27">
                <a:extLst>
                  <a:ext uri="{FF2B5EF4-FFF2-40B4-BE49-F238E27FC236}">
                    <a16:creationId xmlns:a16="http://schemas.microsoft.com/office/drawing/2014/main" id="{FE3D0194-E49E-8644-BADD-E51377725653}"/>
                  </a:ext>
                </a:extLst>
              </p:cNvPr>
              <p:cNvSpPr txBox="1">
                <a:spLocks noRot="1" noChangeAspect="1" noMove="1" noResize="1" noEditPoints="1" noAdjustHandles="1" noChangeArrowheads="1" noChangeShapeType="1" noTextEdit="1"/>
              </p:cNvSpPr>
              <p:nvPr/>
            </p:nvSpPr>
            <p:spPr>
              <a:xfrm>
                <a:off x="3876389" y="1832674"/>
                <a:ext cx="3273319" cy="491288"/>
              </a:xfrm>
              <a:prstGeom prst="rect">
                <a:avLst/>
              </a:prstGeom>
              <a:blipFill>
                <a:blip r:embed="rId17"/>
                <a:stretch>
                  <a:fillRect r="-38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507F4D9-873F-4271-E2BE-51ECFB239F35}"/>
                  </a:ext>
                </a:extLst>
              </p:cNvPr>
              <p:cNvSpPr txBox="1"/>
              <p:nvPr/>
            </p:nvSpPr>
            <p:spPr>
              <a:xfrm>
                <a:off x="3362490" y="2887524"/>
                <a:ext cx="4295468" cy="398955"/>
              </a:xfrm>
              <a:prstGeom prst="rect">
                <a:avLst/>
              </a:prstGeom>
              <a:noFill/>
            </p:spPr>
            <p:txBody>
              <a:bodyPr wrap="square" lIns="0" tIns="0" rIns="0" bIns="0" rtlCol="0">
                <a:spAutoFit/>
              </a:bodyPr>
              <a:lstStyle/>
              <a:p>
                <a:pPr algn="ctr"/>
                <a14:m>
                  <m:oMath xmlns:m="http://schemas.openxmlformats.org/officeDocument/2006/math">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SPS</m:t>
                    </m:r>
                    <m:r>
                      <a:rPr lang="en-US" sz="2400" b="0" i="1"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Sign</m:t>
                    </m:r>
                    <m:r>
                      <a:rPr lang="en-US" sz="2400" b="0" i="0"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𝑠</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a14:m>
                <a:r>
                  <a:rPr lang="en-US" sz="2400" b="0" dirty="0">
                    <a:solidFill>
                      <a:srgbClr val="C00000"/>
                    </a:solidFill>
                  </a:rPr>
                  <a:t>,</a:t>
                </a:r>
                <a14:m>
                  <m:oMath xmlns:m="http://schemas.openxmlformats.org/officeDocument/2006/math">
                    <m:r>
                      <a:rPr lang="en-US" sz="2400" b="0" i="0"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𝐶</m:t>
                        </m:r>
                      </m:e>
                      <m:sub>
                        <m:r>
                          <a:rPr lang="en-US" sz="2400" b="0" i="1" smtClean="0">
                            <a:solidFill>
                              <a:srgbClr val="C00000"/>
                            </a:solidFill>
                            <a:latin typeface="Cambria Math" panose="02040503050406030204" pitchFamily="18" charset="0"/>
                          </a:rPr>
                          <m:t>𝑓</m:t>
                        </m:r>
                      </m:sub>
                    </m:sSub>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30" name="TextBox 29">
                <a:extLst>
                  <a:ext uri="{FF2B5EF4-FFF2-40B4-BE49-F238E27FC236}">
                    <a16:creationId xmlns:a16="http://schemas.microsoft.com/office/drawing/2014/main" id="{6507F4D9-873F-4271-E2BE-51ECFB239F35}"/>
                  </a:ext>
                </a:extLst>
              </p:cNvPr>
              <p:cNvSpPr txBox="1">
                <a:spLocks noRot="1" noChangeAspect="1" noMove="1" noResize="1" noEditPoints="1" noAdjustHandles="1" noChangeArrowheads="1" noChangeShapeType="1" noTextEdit="1"/>
              </p:cNvSpPr>
              <p:nvPr/>
            </p:nvSpPr>
            <p:spPr>
              <a:xfrm>
                <a:off x="3362490" y="2887524"/>
                <a:ext cx="4295468" cy="398955"/>
              </a:xfrm>
              <a:prstGeom prst="rect">
                <a:avLst/>
              </a:prstGeom>
              <a:blipFill>
                <a:blip r:embed="rId18"/>
                <a:stretch>
                  <a:fillRect t="-21875" b="-40625"/>
                </a:stretch>
              </a:blipFill>
            </p:spPr>
            <p:txBody>
              <a:bodyPr/>
              <a:lstStyle/>
              <a:p>
                <a:r>
                  <a:rPr lang="en-US">
                    <a:noFill/>
                  </a:rPr>
                  <a:t> </a:t>
                </a:r>
              </a:p>
            </p:txBody>
          </p:sp>
        </mc:Fallback>
      </mc:AlternateContent>
      <p:sp>
        <p:nvSpPr>
          <p:cNvPr id="36" name="Rounded Rectangular Callout 35">
            <a:extLst>
              <a:ext uri="{FF2B5EF4-FFF2-40B4-BE49-F238E27FC236}">
                <a16:creationId xmlns:a16="http://schemas.microsoft.com/office/drawing/2014/main" id="{A1A598A0-578F-7432-D3D3-E0B6B8798E1B}"/>
              </a:ext>
            </a:extLst>
          </p:cNvPr>
          <p:cNvSpPr/>
          <p:nvPr/>
        </p:nvSpPr>
        <p:spPr>
          <a:xfrm>
            <a:off x="5195716" y="647282"/>
            <a:ext cx="2759564" cy="830997"/>
          </a:xfrm>
          <a:prstGeom prst="wedgeRoundRectCallou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[KZG’10] Polynomial commitment scheme</a:t>
            </a:r>
          </a:p>
        </p:txBody>
      </p:sp>
      <p:sp>
        <p:nvSpPr>
          <p:cNvPr id="37" name="Rounded Rectangular Callout 36">
            <a:extLst>
              <a:ext uri="{FF2B5EF4-FFF2-40B4-BE49-F238E27FC236}">
                <a16:creationId xmlns:a16="http://schemas.microsoft.com/office/drawing/2014/main" id="{220E7709-5B10-F312-73C1-09E13AF0F1FE}"/>
              </a:ext>
            </a:extLst>
          </p:cNvPr>
          <p:cNvSpPr/>
          <p:nvPr/>
        </p:nvSpPr>
        <p:spPr>
          <a:xfrm>
            <a:off x="1290737" y="272770"/>
            <a:ext cx="3360095" cy="1281049"/>
          </a:xfrm>
          <a:prstGeom prst="wedgeRoundRectCallout">
            <a:avLst>
              <a:gd name="adj1" fmla="val 57588"/>
              <a:gd name="adj2" fmla="val 153847"/>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Structure-preserving signatures (SPS) signing group elements</a:t>
            </a:r>
          </a:p>
        </p:txBody>
      </p:sp>
      <p:sp>
        <p:nvSpPr>
          <p:cNvPr id="40" name="Rounded Rectangle 39">
            <a:extLst>
              <a:ext uri="{FF2B5EF4-FFF2-40B4-BE49-F238E27FC236}">
                <a16:creationId xmlns:a16="http://schemas.microsoft.com/office/drawing/2014/main" id="{CAE10725-F478-8C6D-B9CC-9F906FCF3FED}"/>
              </a:ext>
            </a:extLst>
          </p:cNvPr>
          <p:cNvSpPr/>
          <p:nvPr/>
        </p:nvSpPr>
        <p:spPr>
          <a:xfrm>
            <a:off x="10150754" y="5975446"/>
            <a:ext cx="1129238" cy="66976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BF22E63A-2112-7AE8-E154-6A503C32FF37}"/>
              </a:ext>
            </a:extLst>
          </p:cNvPr>
          <p:cNvSpPr/>
          <p:nvPr/>
        </p:nvSpPr>
        <p:spPr>
          <a:xfrm>
            <a:off x="3522463" y="4837607"/>
            <a:ext cx="2689478" cy="68141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BC64226-F348-A348-1EB8-B7B33167A341}"/>
                  </a:ext>
                </a:extLst>
              </p:cNvPr>
              <p:cNvSpPr txBox="1"/>
              <p:nvPr/>
            </p:nvSpPr>
            <p:spPr>
              <a:xfrm>
                <a:off x="4937923" y="1478279"/>
                <a:ext cx="4378421" cy="1532334"/>
              </a:xfrm>
              <a:prstGeom prst="roundRect">
                <a:avLst/>
              </a:prstGeom>
              <a:solidFill>
                <a:srgbClr val="F3E7E7"/>
              </a:solidFill>
              <a:ln w="38100">
                <a:solidFill>
                  <a:srgbClr val="C00000"/>
                </a:solidFill>
              </a:ln>
            </p:spPr>
            <p:txBody>
              <a:bodyPr wrap="square">
                <a:spAutoFit/>
              </a:bodyPr>
              <a:lstStyle/>
              <a:p>
                <a:r>
                  <a:rPr lang="en-US" sz="2800" b="1" dirty="0">
                    <a:solidFill>
                      <a:srgbClr val="C00000"/>
                    </a:solidFill>
                    <a:latin typeface="Candara" panose="020E0502030303020204" pitchFamily="34" charset="0"/>
                  </a:rPr>
                  <a:t>Downside:</a:t>
                </a:r>
                <a:r>
                  <a:rPr lang="en-US" sz="2800" dirty="0">
                    <a:latin typeface="Candara" panose="020E0502030303020204" pitchFamily="34" charset="0"/>
                  </a:rPr>
                  <a:t> Running time </a:t>
                </a:r>
                <a:r>
                  <a:rPr lang="en-US" sz="2800" u="sng" dirty="0">
                    <a:solidFill>
                      <a:srgbClr val="C00000"/>
                    </a:solidFill>
                    <a:latin typeface="Candara" panose="020E0502030303020204" pitchFamily="34" charset="0"/>
                  </a:rPr>
                  <a:t>scales linearly with </a:t>
                </a:r>
                <a14:m>
                  <m:oMath xmlns:m="http://schemas.openxmlformats.org/officeDocument/2006/math">
                    <m:r>
                      <a:rPr lang="en-US" sz="2800" i="1" u="sng" dirty="0">
                        <a:solidFill>
                          <a:srgbClr val="C00000"/>
                        </a:solidFill>
                        <a:latin typeface="Cambria Math" panose="02040503050406030204" pitchFamily="18" charset="0"/>
                      </a:rPr>
                      <m:t>𝑘</m:t>
                    </m:r>
                  </m:oMath>
                </a14:m>
                <a:r>
                  <a:rPr lang="en-US" sz="2800" dirty="0"/>
                  <a:t> </a:t>
                </a:r>
                <a:r>
                  <a:rPr lang="en-US" sz="2800" b="1" dirty="0"/>
                  <a:t>per each token generation</a:t>
                </a:r>
                <a:r>
                  <a:rPr lang="en-US" sz="2800" dirty="0"/>
                  <a:t>!</a:t>
                </a:r>
              </a:p>
            </p:txBody>
          </p:sp>
        </mc:Choice>
        <mc:Fallback xmlns="">
          <p:sp>
            <p:nvSpPr>
              <p:cNvPr id="3" name="TextBox 2">
                <a:extLst>
                  <a:ext uri="{FF2B5EF4-FFF2-40B4-BE49-F238E27FC236}">
                    <a16:creationId xmlns:a16="http://schemas.microsoft.com/office/drawing/2014/main" id="{8BC64226-F348-A348-1EB8-B7B33167A341}"/>
                  </a:ext>
                </a:extLst>
              </p:cNvPr>
              <p:cNvSpPr txBox="1">
                <a:spLocks noRot="1" noChangeAspect="1" noMove="1" noResize="1" noEditPoints="1" noAdjustHandles="1" noChangeArrowheads="1" noChangeShapeType="1" noTextEdit="1"/>
              </p:cNvSpPr>
              <p:nvPr/>
            </p:nvSpPr>
            <p:spPr>
              <a:xfrm>
                <a:off x="4937923" y="1478279"/>
                <a:ext cx="4378421" cy="1532334"/>
              </a:xfrm>
              <a:prstGeom prst="roundRect">
                <a:avLst/>
              </a:prstGeom>
              <a:blipFill>
                <a:blip r:embed="rId19"/>
                <a:stretch>
                  <a:fillRect l="-862" b="-4000"/>
                </a:stretch>
              </a:blipFill>
              <a:ln w="38100">
                <a:solidFill>
                  <a:srgbClr val="C00000"/>
                </a:solid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0B940D23-1E73-5834-3156-D6AB48A598E4}"/>
              </a:ext>
            </a:extLst>
          </p:cNvPr>
          <p:cNvCxnSpPr>
            <a:cxnSpLocks/>
            <a:stCxn id="42" idx="0"/>
            <a:endCxn id="3" idx="2"/>
          </p:cNvCxnSpPr>
          <p:nvPr/>
        </p:nvCxnSpPr>
        <p:spPr>
          <a:xfrm flipV="1">
            <a:off x="4867202" y="3010613"/>
            <a:ext cx="2259932" cy="182699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24B8542-3E67-FF1F-EDA5-E68560061F17}"/>
              </a:ext>
            </a:extLst>
          </p:cNvPr>
          <p:cNvCxnSpPr>
            <a:cxnSpLocks/>
            <a:stCxn id="40" idx="0"/>
            <a:endCxn id="3" idx="2"/>
          </p:cNvCxnSpPr>
          <p:nvPr/>
        </p:nvCxnSpPr>
        <p:spPr>
          <a:xfrm flipH="1" flipV="1">
            <a:off x="7127134" y="3010613"/>
            <a:ext cx="3588239" cy="296483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A cartoon kangaroo holding a computer&#10;&#10;AI-generated content may be incorrect.">
            <a:extLst>
              <a:ext uri="{FF2B5EF4-FFF2-40B4-BE49-F238E27FC236}">
                <a16:creationId xmlns:a16="http://schemas.microsoft.com/office/drawing/2014/main" id="{46BB609C-745F-E3E7-0413-187A3BCE2130}"/>
              </a:ext>
            </a:extLst>
          </p:cNvPr>
          <p:cNvPicPr>
            <a:picLocks noChangeAspect="1"/>
          </p:cNvPicPr>
          <p:nvPr/>
        </p:nvPicPr>
        <p:blipFill>
          <a:blip r:embed="rId20"/>
          <a:srcRect t="13448" b="12471"/>
          <a:stretch>
            <a:fillRect/>
          </a:stretch>
        </p:blipFill>
        <p:spPr>
          <a:xfrm>
            <a:off x="1338316" y="2127671"/>
            <a:ext cx="1435832" cy="1595507"/>
          </a:xfrm>
          <a:prstGeom prst="rect">
            <a:avLst/>
          </a:prstGeom>
        </p:spPr>
      </p:pic>
      <p:sp>
        <p:nvSpPr>
          <p:cNvPr id="17" name="TextBox 16">
            <a:extLst>
              <a:ext uri="{FF2B5EF4-FFF2-40B4-BE49-F238E27FC236}">
                <a16:creationId xmlns:a16="http://schemas.microsoft.com/office/drawing/2014/main" id="{1C683E1C-8BC3-BEA6-7745-BD4AB7384351}"/>
              </a:ext>
            </a:extLst>
          </p:cNvPr>
          <p:cNvSpPr txBox="1"/>
          <p:nvPr/>
        </p:nvSpPr>
        <p:spPr>
          <a:xfrm>
            <a:off x="9964266" y="1626714"/>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pic>
        <p:nvPicPr>
          <p:cNvPr id="26" name="Picture 25">
            <a:extLst>
              <a:ext uri="{FF2B5EF4-FFF2-40B4-BE49-F238E27FC236}">
                <a16:creationId xmlns:a16="http://schemas.microsoft.com/office/drawing/2014/main" id="{3EDF400A-3495-4E41-E00F-42BAFBD880C2}"/>
              </a:ext>
            </a:extLst>
          </p:cNvPr>
          <p:cNvPicPr>
            <a:picLocks noChangeAspect="1"/>
          </p:cNvPicPr>
          <p:nvPr/>
        </p:nvPicPr>
        <p:blipFill>
          <a:blip r:embed="rId21"/>
          <a:srcRect l="9703" t="-583" r="22448"/>
          <a:stretch>
            <a:fillRect/>
          </a:stretch>
        </p:blipFill>
        <p:spPr>
          <a:xfrm>
            <a:off x="9687845" y="2049008"/>
            <a:ext cx="1393974" cy="1377658"/>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9FF17FC-CE71-54FC-2713-A2D0973636A5}"/>
                  </a:ext>
                </a:extLst>
              </p:cNvPr>
              <p:cNvSpPr txBox="1"/>
              <p:nvPr/>
            </p:nvSpPr>
            <p:spPr>
              <a:xfrm>
                <a:off x="11130536" y="2024254"/>
                <a:ext cx="70044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29" name="TextBox 28">
                <a:extLst>
                  <a:ext uri="{FF2B5EF4-FFF2-40B4-BE49-F238E27FC236}">
                    <a16:creationId xmlns:a16="http://schemas.microsoft.com/office/drawing/2014/main" id="{49FF17FC-CE71-54FC-2713-A2D0973636A5}"/>
                  </a:ext>
                </a:extLst>
              </p:cNvPr>
              <p:cNvSpPr txBox="1">
                <a:spLocks noRot="1" noChangeAspect="1" noMove="1" noResize="1" noEditPoints="1" noAdjustHandles="1" noChangeArrowheads="1" noChangeShapeType="1" noTextEdit="1"/>
              </p:cNvSpPr>
              <p:nvPr/>
            </p:nvSpPr>
            <p:spPr>
              <a:xfrm>
                <a:off x="11130536" y="2024254"/>
                <a:ext cx="700448" cy="461665"/>
              </a:xfrm>
              <a:prstGeom prst="rect">
                <a:avLst/>
              </a:prstGeom>
              <a:blipFill>
                <a:blip r:embed="rId22"/>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0489DC-2180-ECD3-9C61-EFB428849FBD}"/>
                  </a:ext>
                </a:extLst>
              </p:cNvPr>
              <p:cNvSpPr txBox="1"/>
              <p:nvPr/>
            </p:nvSpPr>
            <p:spPr>
              <a:xfrm>
                <a:off x="11171137" y="2663362"/>
                <a:ext cx="61924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sub>
                      </m:sSub>
                    </m:oMath>
                  </m:oMathPara>
                </a14:m>
                <a:endParaRPr lang="en-US" sz="2400" dirty="0">
                  <a:latin typeface="Candara" panose="020E0502030303020204" pitchFamily="34" charset="0"/>
                </a:endParaRPr>
              </a:p>
            </p:txBody>
          </p:sp>
        </mc:Choice>
        <mc:Fallback xmlns="">
          <p:sp>
            <p:nvSpPr>
              <p:cNvPr id="31" name="TextBox 30">
                <a:extLst>
                  <a:ext uri="{FF2B5EF4-FFF2-40B4-BE49-F238E27FC236}">
                    <a16:creationId xmlns:a16="http://schemas.microsoft.com/office/drawing/2014/main" id="{160489DC-2180-ECD3-9C61-EFB428849FBD}"/>
                  </a:ext>
                </a:extLst>
              </p:cNvPr>
              <p:cNvSpPr txBox="1">
                <a:spLocks noRot="1" noChangeAspect="1" noMove="1" noResize="1" noEditPoints="1" noAdjustHandles="1" noChangeArrowheads="1" noChangeShapeType="1" noTextEdit="1"/>
              </p:cNvSpPr>
              <p:nvPr/>
            </p:nvSpPr>
            <p:spPr>
              <a:xfrm>
                <a:off x="11171137" y="2663362"/>
                <a:ext cx="619245" cy="461665"/>
              </a:xfrm>
              <a:prstGeom prst="rect">
                <a:avLst/>
              </a:prstGeom>
              <a:blipFill>
                <a:blip r:embed="rId23"/>
                <a:stretch>
                  <a:fillRect l="-2000" r="-8000" b="-7895"/>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BCBD94F9-67A7-94FB-F745-AD36F292C46D}"/>
              </a:ext>
            </a:extLst>
          </p:cNvPr>
          <p:cNvPicPr>
            <a:picLocks noChangeAspect="1"/>
          </p:cNvPicPr>
          <p:nvPr/>
        </p:nvPicPr>
        <p:blipFill>
          <a:blip r:embed="rId24"/>
          <a:srcRect l="6991" t="2543" r="27626" b="10149"/>
          <a:stretch>
            <a:fillRect/>
          </a:stretch>
        </p:blipFill>
        <p:spPr>
          <a:xfrm>
            <a:off x="1229656" y="5256470"/>
            <a:ext cx="1494847" cy="1330742"/>
          </a:xfrm>
          <a:prstGeom prst="rect">
            <a:avLst/>
          </a:prstGeom>
        </p:spPr>
      </p:pic>
    </p:spTree>
    <p:extLst>
      <p:ext uri="{BB962C8B-B14F-4D97-AF65-F5344CB8AC3E}">
        <p14:creationId xmlns:p14="http://schemas.microsoft.com/office/powerpoint/2010/main" val="269317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BC2F-76B1-6AF1-A188-19C5E499BCAA}"/>
              </a:ext>
            </a:extLst>
          </p:cNvPr>
          <p:cNvSpPr>
            <a:spLocks noGrp="1"/>
          </p:cNvSpPr>
          <p:nvPr>
            <p:ph type="title"/>
          </p:nvPr>
        </p:nvSpPr>
        <p:spPr/>
        <p:txBody>
          <a:bodyPr/>
          <a:lstStyle/>
          <a:p>
            <a:r>
              <a:rPr lang="en-US" dirty="0">
                <a:latin typeface="Candara" panose="020E0502030303020204" pitchFamily="34" charset="0"/>
              </a:rPr>
              <a:t>Our approach at a high-level</a:t>
            </a:r>
          </a:p>
        </p:txBody>
      </p:sp>
      <p:sp>
        <p:nvSpPr>
          <p:cNvPr id="3" name="Content Placeholder 2">
            <a:extLst>
              <a:ext uri="{FF2B5EF4-FFF2-40B4-BE49-F238E27FC236}">
                <a16:creationId xmlns:a16="http://schemas.microsoft.com/office/drawing/2014/main" id="{89663BE6-238E-35F9-24E7-65E8041E4DA7}"/>
              </a:ext>
            </a:extLst>
          </p:cNvPr>
          <p:cNvSpPr>
            <a:spLocks noGrp="1"/>
          </p:cNvSpPr>
          <p:nvPr>
            <p:ph idx="1"/>
          </p:nvPr>
        </p:nvSpPr>
        <p:spPr>
          <a:xfrm>
            <a:off x="838200" y="1642223"/>
            <a:ext cx="10762129" cy="5032375"/>
          </a:xfrm>
        </p:spPr>
        <p:txBody>
          <a:bodyPr>
            <a:normAutofit/>
          </a:bodyPr>
          <a:lstStyle/>
          <a:p>
            <a:pPr>
              <a:lnSpc>
                <a:spcPct val="150000"/>
              </a:lnSpc>
            </a:pPr>
            <a:r>
              <a:rPr lang="en-US" sz="3200" dirty="0">
                <a:latin typeface="Candara" panose="020E0502030303020204" pitchFamily="34" charset="0"/>
              </a:rPr>
              <a:t>Replace a random polynomial with info-theoretic secure PRF with fast evaluation </a:t>
            </a:r>
            <a:r>
              <a:rPr lang="en-US" sz="3200" dirty="0">
                <a:solidFill>
                  <a:srgbClr val="C00000"/>
                </a:solidFill>
                <a:latin typeface="Candara" panose="020E0502030303020204" pitchFamily="34" charset="0"/>
              </a:rPr>
              <a:t>[Pagh-Pagh’08,BHNK’19]</a:t>
            </a:r>
            <a:r>
              <a:rPr lang="en-US" sz="3200" dirty="0">
                <a:latin typeface="Candara" panose="020E0502030303020204" pitchFamily="34" charset="0"/>
              </a:rPr>
              <a:t> </a:t>
            </a:r>
          </a:p>
          <a:p>
            <a:pPr>
              <a:lnSpc>
                <a:spcPct val="150000"/>
              </a:lnSpc>
            </a:pPr>
            <a:r>
              <a:rPr lang="en-US" sz="3200" dirty="0">
                <a:latin typeface="Candara" panose="020E0502030303020204" pitchFamily="34" charset="0"/>
              </a:rPr>
              <a:t>Still commit to function keys with KZG and sign with SPS</a:t>
            </a:r>
          </a:p>
          <a:p>
            <a:pPr lvl="1">
              <a:lnSpc>
                <a:spcPct val="100000"/>
              </a:lnSpc>
            </a:pPr>
            <a:r>
              <a:rPr lang="en-US" sz="2800" dirty="0">
                <a:latin typeface="Candara" panose="020E0502030303020204" pitchFamily="34" charset="0"/>
              </a:rPr>
              <a:t>Structure of the keys allow some preprocessing of the openings</a:t>
            </a:r>
          </a:p>
        </p:txBody>
      </p:sp>
    </p:spTree>
    <p:extLst>
      <p:ext uri="{BB962C8B-B14F-4D97-AF65-F5344CB8AC3E}">
        <p14:creationId xmlns:p14="http://schemas.microsoft.com/office/powerpoint/2010/main" val="173090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1EA1-AC78-C555-9863-4F67BFBB0FA7}"/>
              </a:ext>
            </a:extLst>
          </p:cNvPr>
          <p:cNvSpPr>
            <a:spLocks noGrp="1"/>
          </p:cNvSpPr>
          <p:nvPr>
            <p:ph type="title"/>
          </p:nvPr>
        </p:nvSpPr>
        <p:spPr/>
        <p:txBody>
          <a:bodyPr>
            <a:normAutofit/>
          </a:bodyPr>
          <a:lstStyle/>
          <a:p>
            <a:r>
              <a:rPr lang="en-US" sz="4000" dirty="0">
                <a:latin typeface="Candara" panose="020E0502030303020204" pitchFamily="34" charset="0"/>
              </a:rPr>
              <a:t>Statistically Pseudorandom Function with faster evaluation </a:t>
            </a:r>
            <a:r>
              <a:rPr lang="en-US" sz="4000" dirty="0">
                <a:solidFill>
                  <a:srgbClr val="C00000"/>
                </a:solidFill>
                <a:latin typeface="Candara" panose="020E0502030303020204" pitchFamily="34" charset="0"/>
              </a:rPr>
              <a:t>[Pagh-Pagh’08,BHNK’19]</a:t>
            </a:r>
          </a:p>
        </p:txBody>
      </p:sp>
      <p:grpSp>
        <p:nvGrpSpPr>
          <p:cNvPr id="18" name="Group 17">
            <a:extLst>
              <a:ext uri="{FF2B5EF4-FFF2-40B4-BE49-F238E27FC236}">
                <a16:creationId xmlns:a16="http://schemas.microsoft.com/office/drawing/2014/main" id="{5D2197A8-EE57-CF63-DD6F-D45E39AA5D1D}"/>
              </a:ext>
            </a:extLst>
          </p:cNvPr>
          <p:cNvGrpSpPr/>
          <p:nvPr/>
        </p:nvGrpSpPr>
        <p:grpSpPr>
          <a:xfrm>
            <a:off x="281940" y="4284196"/>
            <a:ext cx="2080260" cy="472440"/>
            <a:chOff x="381000" y="4480560"/>
            <a:chExt cx="2080260" cy="472440"/>
          </a:xfrm>
        </p:grpSpPr>
        <p:sp>
          <p:nvSpPr>
            <p:cNvPr id="13" name="Rectangle 12">
              <a:extLst>
                <a:ext uri="{FF2B5EF4-FFF2-40B4-BE49-F238E27FC236}">
                  <a16:creationId xmlns:a16="http://schemas.microsoft.com/office/drawing/2014/main" id="{D7882662-AA09-9DD8-7749-4EFB44549075}"/>
                </a:ext>
              </a:extLst>
            </p:cNvPr>
            <p:cNvSpPr/>
            <p:nvPr/>
          </p:nvSpPr>
          <p:spPr>
            <a:xfrm>
              <a:off x="3810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8826F9-6488-DE69-7A2E-9CB9A16DB8D7}"/>
                </a:ext>
              </a:extLst>
            </p:cNvPr>
            <p:cNvSpPr/>
            <p:nvPr/>
          </p:nvSpPr>
          <p:spPr>
            <a:xfrm>
              <a:off x="90678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B528CB-462D-5E9B-99A6-61ADD01A0C59}"/>
                </a:ext>
              </a:extLst>
            </p:cNvPr>
            <p:cNvSpPr/>
            <p:nvPr/>
          </p:nvSpPr>
          <p:spPr>
            <a:xfrm>
              <a:off x="14478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08044C-26EE-01FC-A032-DAB9F35CA4A0}"/>
                </a:ext>
              </a:extLst>
            </p:cNvPr>
            <p:cNvSpPr/>
            <p:nvPr/>
          </p:nvSpPr>
          <p:spPr>
            <a:xfrm>
              <a:off x="198882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FB996DC-7B20-831A-C150-FA8F3A979804}"/>
              </a:ext>
            </a:extLst>
          </p:cNvPr>
          <p:cNvGrpSpPr/>
          <p:nvPr/>
        </p:nvGrpSpPr>
        <p:grpSpPr>
          <a:xfrm>
            <a:off x="3390900" y="4284196"/>
            <a:ext cx="2080260" cy="472440"/>
            <a:chOff x="381000" y="4480560"/>
            <a:chExt cx="2080260" cy="472440"/>
          </a:xfrm>
        </p:grpSpPr>
        <p:sp>
          <p:nvSpPr>
            <p:cNvPr id="20" name="Rectangle 19">
              <a:extLst>
                <a:ext uri="{FF2B5EF4-FFF2-40B4-BE49-F238E27FC236}">
                  <a16:creationId xmlns:a16="http://schemas.microsoft.com/office/drawing/2014/main" id="{8A596238-05D6-FB86-33FF-8BAE07E6F093}"/>
                </a:ext>
              </a:extLst>
            </p:cNvPr>
            <p:cNvSpPr/>
            <p:nvPr/>
          </p:nvSpPr>
          <p:spPr>
            <a:xfrm>
              <a:off x="3810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539A19D-3AB5-9448-1493-70CFFC9CAEE0}"/>
                </a:ext>
              </a:extLst>
            </p:cNvPr>
            <p:cNvSpPr/>
            <p:nvPr/>
          </p:nvSpPr>
          <p:spPr>
            <a:xfrm>
              <a:off x="90678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B9E854-8869-DE01-4494-71089753BBD4}"/>
                </a:ext>
              </a:extLst>
            </p:cNvPr>
            <p:cNvSpPr/>
            <p:nvPr/>
          </p:nvSpPr>
          <p:spPr>
            <a:xfrm>
              <a:off x="14478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9F4452-42FB-0A62-2996-2BDA8165EE78}"/>
                </a:ext>
              </a:extLst>
            </p:cNvPr>
            <p:cNvSpPr/>
            <p:nvPr/>
          </p:nvSpPr>
          <p:spPr>
            <a:xfrm>
              <a:off x="198882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38377B1-4906-A28A-A6A1-9E04E57CAC43}"/>
                  </a:ext>
                </a:extLst>
              </p:cNvPr>
              <p:cNvSpPr txBox="1"/>
              <p:nvPr/>
            </p:nvSpPr>
            <p:spPr>
              <a:xfrm>
                <a:off x="3615201" y="1641561"/>
                <a:ext cx="15988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𝑖𝑛𝑝𝑢𝑡</m:t>
                      </m:r>
                      <m:r>
                        <a:rPr lang="en-US" sz="2400" b="0" i="1" dirty="0" smtClean="0">
                          <a:latin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𝒟</m:t>
                      </m:r>
                    </m:oMath>
                  </m:oMathPara>
                </a14:m>
                <a:endParaRPr lang="en-US" sz="2400" dirty="0"/>
              </a:p>
            </p:txBody>
          </p:sp>
        </mc:Choice>
        <mc:Fallback xmlns="">
          <p:sp>
            <p:nvSpPr>
              <p:cNvPr id="24" name="TextBox 23">
                <a:extLst>
                  <a:ext uri="{FF2B5EF4-FFF2-40B4-BE49-F238E27FC236}">
                    <a16:creationId xmlns:a16="http://schemas.microsoft.com/office/drawing/2014/main" id="{038377B1-4906-A28A-A6A1-9E04E57CAC43}"/>
                  </a:ext>
                </a:extLst>
              </p:cNvPr>
              <p:cNvSpPr txBox="1">
                <a:spLocks noRot="1" noChangeAspect="1" noMove="1" noResize="1" noEditPoints="1" noAdjustHandles="1" noChangeArrowheads="1" noChangeShapeType="1" noTextEdit="1"/>
              </p:cNvSpPr>
              <p:nvPr/>
            </p:nvSpPr>
            <p:spPr>
              <a:xfrm>
                <a:off x="3615201" y="1641561"/>
                <a:ext cx="1598899" cy="461665"/>
              </a:xfrm>
              <a:prstGeom prst="rect">
                <a:avLst/>
              </a:prstGeom>
              <a:blipFill>
                <a:blip r:embed="rId3"/>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4FA8099-BCF4-C78B-477A-2088E2F2B056}"/>
                  </a:ext>
                </a:extLst>
              </p:cNvPr>
              <p:cNvSpPr txBox="1"/>
              <p:nvPr/>
            </p:nvSpPr>
            <p:spPr>
              <a:xfrm>
                <a:off x="3502317" y="6395079"/>
                <a:ext cx="17915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𝑜𝑢𝑡𝑝𝑢𝑡</m:t>
                      </m:r>
                      <m:r>
                        <a:rPr lang="en-US" sz="2400" b="0" i="1" dirty="0" smtClean="0">
                          <a:latin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ℛ</m:t>
                      </m:r>
                    </m:oMath>
                  </m:oMathPara>
                </a14:m>
                <a:endParaRPr lang="en-US" sz="2400" dirty="0"/>
              </a:p>
            </p:txBody>
          </p:sp>
        </mc:Choice>
        <mc:Fallback xmlns="">
          <p:sp>
            <p:nvSpPr>
              <p:cNvPr id="25" name="TextBox 24">
                <a:extLst>
                  <a:ext uri="{FF2B5EF4-FFF2-40B4-BE49-F238E27FC236}">
                    <a16:creationId xmlns:a16="http://schemas.microsoft.com/office/drawing/2014/main" id="{84FA8099-BCF4-C78B-477A-2088E2F2B056}"/>
                  </a:ext>
                </a:extLst>
              </p:cNvPr>
              <p:cNvSpPr txBox="1">
                <a:spLocks noRot="1" noChangeAspect="1" noMove="1" noResize="1" noEditPoints="1" noAdjustHandles="1" noChangeArrowheads="1" noChangeShapeType="1" noTextEdit="1"/>
              </p:cNvSpPr>
              <p:nvPr/>
            </p:nvSpPr>
            <p:spPr>
              <a:xfrm>
                <a:off x="3502317" y="6395079"/>
                <a:ext cx="1791516" cy="461665"/>
              </a:xfrm>
              <a:prstGeom prst="rect">
                <a:avLst/>
              </a:prstGeom>
              <a:blipFill>
                <a:blip r:embed="rId4"/>
                <a:stretch>
                  <a:fillRect b="-13514"/>
                </a:stretch>
              </a:blipFill>
            </p:spPr>
            <p:txBody>
              <a:bodyPr/>
              <a:lstStyle/>
              <a:p>
                <a:r>
                  <a:rPr lang="en-US">
                    <a:noFill/>
                  </a:rPr>
                  <a:t> </a:t>
                </a:r>
              </a:p>
            </p:txBody>
          </p:sp>
        </mc:Fallback>
      </mc:AlternateContent>
      <p:pic>
        <p:nvPicPr>
          <p:cNvPr id="27" name="Graphic 26" descr="Badge Follow with solid fill">
            <a:extLst>
              <a:ext uri="{FF2B5EF4-FFF2-40B4-BE49-F238E27FC236}">
                <a16:creationId xmlns:a16="http://schemas.microsoft.com/office/drawing/2014/main" id="{58198BDC-2920-E874-0412-996D90FFB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5423" y="5630826"/>
            <a:ext cx="727252" cy="727252"/>
          </a:xfrm>
          <a:prstGeom prst="rect">
            <a:avLst/>
          </a:prstGeom>
        </p:spPr>
      </p:pic>
      <p:grpSp>
        <p:nvGrpSpPr>
          <p:cNvPr id="30" name="Group 29">
            <a:extLst>
              <a:ext uri="{FF2B5EF4-FFF2-40B4-BE49-F238E27FC236}">
                <a16:creationId xmlns:a16="http://schemas.microsoft.com/office/drawing/2014/main" id="{735E73CE-6403-DCF6-88C6-BF4735E81D45}"/>
              </a:ext>
            </a:extLst>
          </p:cNvPr>
          <p:cNvGrpSpPr/>
          <p:nvPr/>
        </p:nvGrpSpPr>
        <p:grpSpPr>
          <a:xfrm>
            <a:off x="3947160" y="2656339"/>
            <a:ext cx="868680" cy="642742"/>
            <a:chOff x="3947160" y="2656339"/>
            <a:chExt cx="868680" cy="642742"/>
          </a:xfrm>
        </p:grpSpPr>
        <p:sp>
          <p:nvSpPr>
            <p:cNvPr id="8" name="Trapezoid 7">
              <a:extLst>
                <a:ext uri="{FF2B5EF4-FFF2-40B4-BE49-F238E27FC236}">
                  <a16:creationId xmlns:a16="http://schemas.microsoft.com/office/drawing/2014/main" id="{02A66FBD-FC05-719F-FF5B-CFB30037B672}"/>
                </a:ext>
              </a:extLst>
            </p:cNvPr>
            <p:cNvSpPr/>
            <p:nvPr/>
          </p:nvSpPr>
          <p:spPr>
            <a:xfrm flipV="1">
              <a:off x="3947160" y="2656339"/>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A105B29-3E83-30E2-CBCA-BEADF8A7BFC2}"/>
                    </a:ext>
                  </a:extLst>
                </p:cNvPr>
                <p:cNvSpPr txBox="1"/>
                <p:nvPr/>
              </p:nvSpPr>
              <p:spPr>
                <a:xfrm>
                  <a:off x="4152900" y="2782458"/>
                  <a:ext cx="5164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28" name="TextBox 27">
                  <a:extLst>
                    <a:ext uri="{FF2B5EF4-FFF2-40B4-BE49-F238E27FC236}">
                      <a16:creationId xmlns:a16="http://schemas.microsoft.com/office/drawing/2014/main" id="{7A105B29-3E83-30E2-CBCA-BEADF8A7BFC2}"/>
                    </a:ext>
                  </a:extLst>
                </p:cNvPr>
                <p:cNvSpPr txBox="1">
                  <a:spLocks noRot="1" noChangeAspect="1" noMove="1" noResize="1" noEditPoints="1" noAdjustHandles="1" noChangeArrowheads="1" noChangeShapeType="1" noTextEdit="1"/>
                </p:cNvSpPr>
                <p:nvPr/>
              </p:nvSpPr>
              <p:spPr>
                <a:xfrm>
                  <a:off x="4152900" y="2782458"/>
                  <a:ext cx="516423" cy="461665"/>
                </a:xfrm>
                <a:prstGeom prst="rect">
                  <a:avLst/>
                </a:prstGeom>
                <a:blipFill>
                  <a:blip r:embed="rId7"/>
                  <a:stretch>
                    <a:fillRect l="-2381" b="-18421"/>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239A50F6-2631-2885-661B-20DAC93F3160}"/>
              </a:ext>
            </a:extLst>
          </p:cNvPr>
          <p:cNvGrpSpPr/>
          <p:nvPr/>
        </p:nvGrpSpPr>
        <p:grpSpPr>
          <a:xfrm>
            <a:off x="1021080" y="2655272"/>
            <a:ext cx="868680" cy="642742"/>
            <a:chOff x="1021080" y="2655272"/>
            <a:chExt cx="868680" cy="642742"/>
          </a:xfrm>
        </p:grpSpPr>
        <p:sp>
          <p:nvSpPr>
            <p:cNvPr id="4" name="Trapezoid 3">
              <a:extLst>
                <a:ext uri="{FF2B5EF4-FFF2-40B4-BE49-F238E27FC236}">
                  <a16:creationId xmlns:a16="http://schemas.microsoft.com/office/drawing/2014/main" id="{9989E431-F3D5-9AD5-EED4-73AC7AD078AC}"/>
                </a:ext>
              </a:extLst>
            </p:cNvPr>
            <p:cNvSpPr/>
            <p:nvPr/>
          </p:nvSpPr>
          <p:spPr>
            <a:xfrm flipV="1">
              <a:off x="1021080" y="2655272"/>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23AFBBC-88C7-8328-C829-567710B7C920}"/>
                    </a:ext>
                  </a:extLst>
                </p:cNvPr>
                <p:cNvSpPr txBox="1"/>
                <p:nvPr/>
              </p:nvSpPr>
              <p:spPr>
                <a:xfrm>
                  <a:off x="1249170" y="2791977"/>
                  <a:ext cx="50930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i="1" dirty="0">
                                <a:latin typeface="Cambria Math" panose="02040503050406030204" pitchFamily="18" charset="0"/>
                              </a:rPr>
                              <m:t>1</m:t>
                            </m:r>
                          </m:sub>
                        </m:sSub>
                      </m:oMath>
                    </m:oMathPara>
                  </a14:m>
                  <a:endParaRPr lang="en-US" sz="2400" dirty="0"/>
                </a:p>
              </p:txBody>
            </p:sp>
          </mc:Choice>
          <mc:Fallback xmlns="">
            <p:sp>
              <p:nvSpPr>
                <p:cNvPr id="29" name="TextBox 28">
                  <a:extLst>
                    <a:ext uri="{FF2B5EF4-FFF2-40B4-BE49-F238E27FC236}">
                      <a16:creationId xmlns:a16="http://schemas.microsoft.com/office/drawing/2014/main" id="{423AFBBC-88C7-8328-C829-567710B7C920}"/>
                    </a:ext>
                  </a:extLst>
                </p:cNvPr>
                <p:cNvSpPr txBox="1">
                  <a:spLocks noRot="1" noChangeAspect="1" noMove="1" noResize="1" noEditPoints="1" noAdjustHandles="1" noChangeArrowheads="1" noChangeShapeType="1" noTextEdit="1"/>
                </p:cNvSpPr>
                <p:nvPr/>
              </p:nvSpPr>
              <p:spPr>
                <a:xfrm>
                  <a:off x="1249170" y="2791977"/>
                  <a:ext cx="509306" cy="461665"/>
                </a:xfrm>
                <a:prstGeom prst="rect">
                  <a:avLst/>
                </a:prstGeom>
                <a:blipFill>
                  <a:blip r:embed="rId8"/>
                  <a:stretch>
                    <a:fillRect l="-4878" b="-15789"/>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A508F45F-01CA-8D89-1C50-02CEBD52806F}"/>
              </a:ext>
            </a:extLst>
          </p:cNvPr>
          <p:cNvGrpSpPr/>
          <p:nvPr/>
        </p:nvGrpSpPr>
        <p:grpSpPr>
          <a:xfrm>
            <a:off x="6834802" y="2655272"/>
            <a:ext cx="868680" cy="642742"/>
            <a:chOff x="1021080" y="2655272"/>
            <a:chExt cx="868680" cy="642742"/>
          </a:xfrm>
        </p:grpSpPr>
        <p:sp>
          <p:nvSpPr>
            <p:cNvPr id="33" name="Trapezoid 32">
              <a:extLst>
                <a:ext uri="{FF2B5EF4-FFF2-40B4-BE49-F238E27FC236}">
                  <a16:creationId xmlns:a16="http://schemas.microsoft.com/office/drawing/2014/main" id="{413F7FDE-BDD0-7B84-A03B-8798B9F0D0EA}"/>
                </a:ext>
              </a:extLst>
            </p:cNvPr>
            <p:cNvSpPr/>
            <p:nvPr/>
          </p:nvSpPr>
          <p:spPr>
            <a:xfrm flipV="1">
              <a:off x="1021080" y="2655272"/>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B2D8D0-F217-E4FF-4398-484389B57840}"/>
                    </a:ext>
                  </a:extLst>
                </p:cNvPr>
                <p:cNvSpPr txBox="1"/>
                <p:nvPr/>
              </p:nvSpPr>
              <p:spPr>
                <a:xfrm>
                  <a:off x="1249170" y="2791977"/>
                  <a:ext cx="4448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𝑔</m:t>
                        </m:r>
                      </m:oMath>
                    </m:oMathPara>
                  </a14:m>
                  <a:endParaRPr lang="en-US" sz="2400" dirty="0"/>
                </a:p>
              </p:txBody>
            </p:sp>
          </mc:Choice>
          <mc:Fallback xmlns="">
            <p:sp>
              <p:nvSpPr>
                <p:cNvPr id="34" name="TextBox 33">
                  <a:extLst>
                    <a:ext uri="{FF2B5EF4-FFF2-40B4-BE49-F238E27FC236}">
                      <a16:creationId xmlns:a16="http://schemas.microsoft.com/office/drawing/2014/main" id="{B6B2D8D0-F217-E4FF-4398-484389B57840}"/>
                    </a:ext>
                  </a:extLst>
                </p:cNvPr>
                <p:cNvSpPr txBox="1">
                  <a:spLocks noRot="1" noChangeAspect="1" noMove="1" noResize="1" noEditPoints="1" noAdjustHandles="1" noChangeArrowheads="1" noChangeShapeType="1" noTextEdit="1"/>
                </p:cNvSpPr>
                <p:nvPr/>
              </p:nvSpPr>
              <p:spPr>
                <a:xfrm>
                  <a:off x="1249170" y="2791977"/>
                  <a:ext cx="444801" cy="461665"/>
                </a:xfrm>
                <a:prstGeom prst="rect">
                  <a:avLst/>
                </a:prstGeom>
                <a:blipFill>
                  <a:blip r:embed="rId9"/>
                  <a:stretch>
                    <a:fillRect b="-7895"/>
                  </a:stretch>
                </a:blipFill>
              </p:spPr>
              <p:txBody>
                <a:bodyPr/>
                <a:lstStyle/>
                <a:p>
                  <a:r>
                    <a:rPr lang="en-US">
                      <a:noFill/>
                    </a:rPr>
                    <a:t> </a:t>
                  </a:r>
                </a:p>
              </p:txBody>
            </p:sp>
          </mc:Fallback>
        </mc:AlternateContent>
      </p:grpSp>
      <p:cxnSp>
        <p:nvCxnSpPr>
          <p:cNvPr id="36" name="Straight Arrow Connector 35">
            <a:extLst>
              <a:ext uri="{FF2B5EF4-FFF2-40B4-BE49-F238E27FC236}">
                <a16:creationId xmlns:a16="http://schemas.microsoft.com/office/drawing/2014/main" id="{38902B01-74AC-02DC-2295-B7A5E6906632}"/>
              </a:ext>
            </a:extLst>
          </p:cNvPr>
          <p:cNvCxnSpPr>
            <a:endCxn id="4" idx="2"/>
          </p:cNvCxnSpPr>
          <p:nvPr/>
        </p:nvCxnSpPr>
        <p:spPr>
          <a:xfrm flipH="1">
            <a:off x="1455420" y="1996440"/>
            <a:ext cx="1935480" cy="65883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A5295B-5087-2085-A595-5E6E3BCC47C6}"/>
              </a:ext>
            </a:extLst>
          </p:cNvPr>
          <p:cNvCxnSpPr>
            <a:cxnSpLocks/>
            <a:endCxn id="33" idx="2"/>
          </p:cNvCxnSpPr>
          <p:nvPr/>
        </p:nvCxnSpPr>
        <p:spPr>
          <a:xfrm>
            <a:off x="5196502" y="1970004"/>
            <a:ext cx="2072640" cy="68526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4DF3AB7-A870-9F9D-D050-DC3D602A06DA}"/>
              </a:ext>
            </a:extLst>
          </p:cNvPr>
          <p:cNvCxnSpPr>
            <a:cxnSpLocks/>
            <a:stCxn id="24" idx="2"/>
            <a:endCxn id="8" idx="2"/>
          </p:cNvCxnSpPr>
          <p:nvPr/>
        </p:nvCxnSpPr>
        <p:spPr>
          <a:xfrm flipH="1">
            <a:off x="4381500" y="2103226"/>
            <a:ext cx="33151" cy="55311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45" name="Arc 44">
            <a:extLst>
              <a:ext uri="{FF2B5EF4-FFF2-40B4-BE49-F238E27FC236}">
                <a16:creationId xmlns:a16="http://schemas.microsoft.com/office/drawing/2014/main" id="{72EEACD8-591E-F1DD-5F9A-027F3F33C9CD}"/>
              </a:ext>
            </a:extLst>
          </p:cNvPr>
          <p:cNvSpPr/>
          <p:nvPr/>
        </p:nvSpPr>
        <p:spPr>
          <a:xfrm rot="5189967">
            <a:off x="3356287" y="1930897"/>
            <a:ext cx="4076700" cy="3889497"/>
          </a:xfrm>
          <a:prstGeom prst="arc">
            <a:avLst>
              <a:gd name="adj1" fmla="val 15673076"/>
              <a:gd name="adj2" fmla="val 507315"/>
            </a:avLst>
          </a:prstGeom>
          <a:ln w="38100">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B39EE8A1-1968-3A81-0982-6BCCEFB31726}"/>
              </a:ext>
            </a:extLst>
          </p:cNvPr>
          <p:cNvSpPr/>
          <p:nvPr/>
        </p:nvSpPr>
        <p:spPr>
          <a:xfrm rot="4477798" flipV="1">
            <a:off x="1665533" y="3205293"/>
            <a:ext cx="2595669" cy="3219102"/>
          </a:xfrm>
          <a:prstGeom prst="arc">
            <a:avLst>
              <a:gd name="adj1" fmla="val 15673076"/>
              <a:gd name="adj2" fmla="val 507315"/>
            </a:avLst>
          </a:prstGeom>
          <a:ln w="38100">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16DF1FA4-DC60-CE25-BC02-84FFB621D946}"/>
              </a:ext>
            </a:extLst>
          </p:cNvPr>
          <p:cNvCxnSpPr>
            <a:cxnSpLocks/>
          </p:cNvCxnSpPr>
          <p:nvPr/>
        </p:nvCxnSpPr>
        <p:spPr>
          <a:xfrm>
            <a:off x="4369049" y="4814844"/>
            <a:ext cx="0" cy="80161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D240CD1-72FF-3BEF-DD93-300442249C39}"/>
                  </a:ext>
                </a:extLst>
              </p:cNvPr>
              <p:cNvSpPr txBox="1"/>
              <p:nvPr/>
            </p:nvSpPr>
            <p:spPr>
              <a:xfrm>
                <a:off x="2436881" y="4267960"/>
                <a:ext cx="5371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𝑇</m:t>
                          </m:r>
                        </m:e>
                        <m:sub>
                          <m:r>
                            <a:rPr lang="en-US" sz="2400" i="1" dirty="0" smtClean="0">
                              <a:latin typeface="Cambria Math" panose="02040503050406030204" pitchFamily="18" charset="0"/>
                            </a:rPr>
                            <m:t>1</m:t>
                          </m:r>
                        </m:sub>
                      </m:sSub>
                    </m:oMath>
                  </m:oMathPara>
                </a14:m>
                <a:endParaRPr/>
              </a:p>
            </p:txBody>
          </p:sp>
        </mc:Choice>
        <mc:Fallback xmlns="">
          <p:sp>
            <p:nvSpPr>
              <p:cNvPr id="49" name="TextBox 48">
                <a:extLst>
                  <a:ext uri="{FF2B5EF4-FFF2-40B4-BE49-F238E27FC236}">
                    <a16:creationId xmlns:a16="http://schemas.microsoft.com/office/drawing/2014/main" id="{CD240CD1-72FF-3BEF-DD93-300442249C39}"/>
                  </a:ext>
                </a:extLst>
              </p:cNvPr>
              <p:cNvSpPr txBox="1">
                <a:spLocks noRot="1" noChangeAspect="1" noMove="1" noResize="1" noEditPoints="1" noAdjustHandles="1" noChangeArrowheads="1" noChangeShapeType="1" noTextEdit="1"/>
              </p:cNvSpPr>
              <p:nvPr/>
            </p:nvSpPr>
            <p:spPr>
              <a:xfrm>
                <a:off x="2436881" y="4267960"/>
                <a:ext cx="537134" cy="461665"/>
              </a:xfrm>
              <a:prstGeom prst="rect">
                <a:avLst/>
              </a:prstGeom>
              <a:blipFill>
                <a:blip r:embed="rId10"/>
                <a:stretch>
                  <a:fillRect t="-10811" r="-23256"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EE9ADB7-2CC3-F1B0-10FB-E40F30B10A92}"/>
                  </a:ext>
                </a:extLst>
              </p:cNvPr>
              <p:cNvSpPr txBox="1"/>
              <p:nvPr/>
            </p:nvSpPr>
            <p:spPr>
              <a:xfrm>
                <a:off x="5471160" y="4261306"/>
                <a:ext cx="544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𝑇</m:t>
                          </m:r>
                        </m:e>
                        <m:sub>
                          <m:r>
                            <a:rPr lang="en-US" sz="2400" b="0" i="1" dirty="0" smtClean="0">
                              <a:latin typeface="Cambria Math" panose="02040503050406030204" pitchFamily="18" charset="0"/>
                            </a:rPr>
                            <m:t>2</m:t>
                          </m:r>
                        </m:sub>
                      </m:sSub>
                    </m:oMath>
                  </m:oMathPara>
                </a14:m>
                <a:endParaRPr/>
              </a:p>
            </p:txBody>
          </p:sp>
        </mc:Choice>
        <mc:Fallback xmlns="">
          <p:sp>
            <p:nvSpPr>
              <p:cNvPr id="50" name="TextBox 49">
                <a:extLst>
                  <a:ext uri="{FF2B5EF4-FFF2-40B4-BE49-F238E27FC236}">
                    <a16:creationId xmlns:a16="http://schemas.microsoft.com/office/drawing/2014/main" id="{DEE9ADB7-2CC3-F1B0-10FB-E40F30B10A92}"/>
                  </a:ext>
                </a:extLst>
              </p:cNvPr>
              <p:cNvSpPr txBox="1">
                <a:spLocks noRot="1" noChangeAspect="1" noMove="1" noResize="1" noEditPoints="1" noAdjustHandles="1" noChangeArrowheads="1" noChangeShapeType="1" noTextEdit="1"/>
              </p:cNvSpPr>
              <p:nvPr/>
            </p:nvSpPr>
            <p:spPr>
              <a:xfrm>
                <a:off x="5471160" y="4261306"/>
                <a:ext cx="544252" cy="461665"/>
              </a:xfrm>
              <a:prstGeom prst="rect">
                <a:avLst/>
              </a:prstGeom>
              <a:blipFill>
                <a:blip r:embed="rId11"/>
                <a:stretch>
                  <a:fillRect t="-10811" r="-23256" b="-29730"/>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485DB12C-E0EF-7DD0-2A13-95A8233B15F9}"/>
              </a:ext>
            </a:extLst>
          </p:cNvPr>
          <p:cNvCxnSpPr>
            <a:cxnSpLocks/>
          </p:cNvCxnSpPr>
          <p:nvPr/>
        </p:nvCxnSpPr>
        <p:spPr>
          <a:xfrm>
            <a:off x="4369049" y="3304673"/>
            <a:ext cx="20071" cy="86859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F5FAFD5-F669-FBB4-E0D0-0375DA64817E}"/>
              </a:ext>
            </a:extLst>
          </p:cNvPr>
          <p:cNvCxnSpPr>
            <a:cxnSpLocks/>
          </p:cNvCxnSpPr>
          <p:nvPr/>
        </p:nvCxnSpPr>
        <p:spPr>
          <a:xfrm>
            <a:off x="1382009" y="3349799"/>
            <a:ext cx="0" cy="89002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903EE9D-A086-23A6-E693-CE12B1CFC6B7}"/>
                  </a:ext>
                </a:extLst>
              </p:cNvPr>
              <p:cNvSpPr txBox="1"/>
              <p:nvPr/>
            </p:nvSpPr>
            <p:spPr>
              <a:xfrm>
                <a:off x="455575" y="6031210"/>
                <a:ext cx="208723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i="1" dirty="0" smtClean="0">
                              <a:solidFill>
                                <a:srgbClr val="C00000"/>
                              </a:solidFill>
                              <a:latin typeface="Cambria Math" panose="02040503050406030204" pitchFamily="18" charset="0"/>
                            </a:rPr>
                            <m:t>1</m:t>
                          </m:r>
                        </m:sub>
                      </m:sSub>
                      <m:d>
                        <m:dPr>
                          <m:begChr m:val="["/>
                          <m:endChr m:val="]"/>
                          <m:ctrlPr>
                            <a:rPr lang="en-US" sz="2400" b="0" i="1" dirty="0" smtClean="0">
                              <a:solidFill>
                                <a:srgbClr val="C00000"/>
                              </a:solidFill>
                              <a:latin typeface="Cambria Math" panose="02040503050406030204" pitchFamily="18" charset="0"/>
                            </a:rPr>
                          </m:ctrlPr>
                        </m:dPr>
                        <m:e>
                          <m:sSub>
                            <m:sSubPr>
                              <m:ctrlPr>
                                <a:rPr lang="en-US" sz="2400" b="0" i="1" dirty="0" smtClean="0">
                                  <a:solidFill>
                                    <a:srgbClr val="C00000"/>
                                  </a:solidFill>
                                  <a:latin typeface="Cambria Math" panose="02040503050406030204" pitchFamily="18" charset="0"/>
                                </a:rPr>
                              </m:ctrlPr>
                            </m:sSubPr>
                            <m:e>
                              <m:r>
                                <a:rPr lang="en-US" sz="2400" b="0" i="1" dirty="0" smtClean="0">
                                  <a:solidFill>
                                    <a:srgbClr val="C00000"/>
                                  </a:solidFill>
                                  <a:latin typeface="Cambria Math" panose="02040503050406030204" pitchFamily="18" charset="0"/>
                                </a:rPr>
                                <m:t>𝑓</m:t>
                              </m:r>
                            </m:e>
                            <m:sub>
                              <m:r>
                                <a:rPr lang="en-US" sz="2400" b="0" i="1" dirty="0" smtClean="0">
                                  <a:solidFill>
                                    <a:srgbClr val="C00000"/>
                                  </a:solidFill>
                                  <a:latin typeface="Cambria Math" panose="02040503050406030204" pitchFamily="18" charset="0"/>
                                </a:rPr>
                                <m:t>1</m:t>
                              </m:r>
                            </m:sub>
                          </m:sSub>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e>
                      </m:d>
                    </m:oMath>
                  </m:oMathPara>
                </a14:m>
                <a:endParaRPr/>
              </a:p>
            </p:txBody>
          </p:sp>
        </mc:Choice>
        <mc:Fallback xmlns="">
          <p:sp>
            <p:nvSpPr>
              <p:cNvPr id="55" name="TextBox 54">
                <a:extLst>
                  <a:ext uri="{FF2B5EF4-FFF2-40B4-BE49-F238E27FC236}">
                    <a16:creationId xmlns:a16="http://schemas.microsoft.com/office/drawing/2014/main" id="{A903EE9D-A086-23A6-E693-CE12B1CFC6B7}"/>
                  </a:ext>
                </a:extLst>
              </p:cNvPr>
              <p:cNvSpPr txBox="1">
                <a:spLocks noRot="1" noChangeAspect="1" noMove="1" noResize="1" noEditPoints="1" noAdjustHandles="1" noChangeArrowheads="1" noChangeShapeType="1" noTextEdit="1"/>
              </p:cNvSpPr>
              <p:nvPr/>
            </p:nvSpPr>
            <p:spPr>
              <a:xfrm>
                <a:off x="455575" y="6031210"/>
                <a:ext cx="2087238" cy="461665"/>
              </a:xfrm>
              <a:prstGeom prst="rect">
                <a:avLst/>
              </a:prstGeom>
              <a:blipFill>
                <a:blip r:embed="rId12"/>
                <a:stretch>
                  <a:fillRect t="-10526" r="-3636"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6DBF725-26AF-5793-B9FE-BFF8BBC62C47}"/>
                  </a:ext>
                </a:extLst>
              </p:cNvPr>
              <p:cNvSpPr txBox="1"/>
              <p:nvPr/>
            </p:nvSpPr>
            <p:spPr>
              <a:xfrm>
                <a:off x="2313621" y="5010081"/>
                <a:ext cx="20308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b="0" i="1" dirty="0" smtClean="0">
                              <a:solidFill>
                                <a:srgbClr val="C00000"/>
                              </a:solidFill>
                              <a:latin typeface="Cambria Math" panose="02040503050406030204" pitchFamily="18" charset="0"/>
                            </a:rPr>
                            <m:t>2</m:t>
                          </m:r>
                        </m:sub>
                      </m:sSub>
                      <m:d>
                        <m:dPr>
                          <m:begChr m:val="["/>
                          <m:endChr m:val="]"/>
                          <m:ctrlPr>
                            <a:rPr lang="en-US" sz="2400" b="0" i="1" dirty="0" smtClean="0">
                              <a:solidFill>
                                <a:srgbClr val="C00000"/>
                              </a:solidFill>
                              <a:latin typeface="Cambria Math" panose="02040503050406030204" pitchFamily="18" charset="0"/>
                            </a:rPr>
                          </m:ctrlPr>
                        </m:dPr>
                        <m:e>
                          <m:sSub>
                            <m:sSubPr>
                              <m:ctrlPr>
                                <a:rPr lang="en-US" sz="2400" b="0" i="1" dirty="0" smtClean="0">
                                  <a:solidFill>
                                    <a:srgbClr val="C00000"/>
                                  </a:solidFill>
                                  <a:latin typeface="Cambria Math" panose="02040503050406030204" pitchFamily="18" charset="0"/>
                                </a:rPr>
                              </m:ctrlPr>
                            </m:sSubPr>
                            <m:e>
                              <m:r>
                                <a:rPr lang="en-US" sz="2400" b="0" i="1" dirty="0" smtClean="0">
                                  <a:solidFill>
                                    <a:srgbClr val="C00000"/>
                                  </a:solidFill>
                                  <a:latin typeface="Cambria Math" panose="02040503050406030204" pitchFamily="18" charset="0"/>
                                </a:rPr>
                                <m:t>𝑓</m:t>
                              </m:r>
                            </m:e>
                            <m:sub>
                              <m:r>
                                <a:rPr lang="en-US" sz="2400" b="0" i="1" dirty="0" smtClean="0">
                                  <a:solidFill>
                                    <a:srgbClr val="C00000"/>
                                  </a:solidFill>
                                  <a:latin typeface="Cambria Math" panose="02040503050406030204" pitchFamily="18" charset="0"/>
                                </a:rPr>
                                <m:t>2</m:t>
                              </m:r>
                            </m:sub>
                          </m:sSub>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e>
                      </m:d>
                    </m:oMath>
                  </m:oMathPara>
                </a14:m>
                <a:endParaRPr/>
              </a:p>
            </p:txBody>
          </p:sp>
        </mc:Choice>
        <mc:Fallback xmlns="">
          <p:sp>
            <p:nvSpPr>
              <p:cNvPr id="56" name="TextBox 55">
                <a:extLst>
                  <a:ext uri="{FF2B5EF4-FFF2-40B4-BE49-F238E27FC236}">
                    <a16:creationId xmlns:a16="http://schemas.microsoft.com/office/drawing/2014/main" id="{F6DBF725-26AF-5793-B9FE-BFF8BBC62C47}"/>
                  </a:ext>
                </a:extLst>
              </p:cNvPr>
              <p:cNvSpPr txBox="1">
                <a:spLocks noRot="1" noChangeAspect="1" noMove="1" noResize="1" noEditPoints="1" noAdjustHandles="1" noChangeArrowheads="1" noChangeShapeType="1" noTextEdit="1"/>
              </p:cNvSpPr>
              <p:nvPr/>
            </p:nvSpPr>
            <p:spPr>
              <a:xfrm>
                <a:off x="2313621" y="5010081"/>
                <a:ext cx="2030876" cy="461665"/>
              </a:xfrm>
              <a:prstGeom prst="rect">
                <a:avLst/>
              </a:prstGeom>
              <a:blipFill>
                <a:blip r:embed="rId13"/>
                <a:stretch>
                  <a:fillRect t="-10526" r="-5590"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89E7216-F761-201C-AE15-D60582DE909C}"/>
                  </a:ext>
                </a:extLst>
              </p:cNvPr>
              <p:cNvSpPr txBox="1"/>
              <p:nvPr/>
            </p:nvSpPr>
            <p:spPr>
              <a:xfrm>
                <a:off x="5231957" y="5144114"/>
                <a:ext cx="14515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C00000"/>
                          </a:solidFill>
                          <a:latin typeface="Cambria Math" panose="02040503050406030204" pitchFamily="18" charset="0"/>
                        </a:rPr>
                        <m:t>𝑔</m:t>
                      </m:r>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oMath>
                  </m:oMathPara>
                </a14:m>
                <a:endParaRPr/>
              </a:p>
            </p:txBody>
          </p:sp>
        </mc:Choice>
        <mc:Fallback xmlns="">
          <p:sp>
            <p:nvSpPr>
              <p:cNvPr id="57" name="TextBox 56">
                <a:extLst>
                  <a:ext uri="{FF2B5EF4-FFF2-40B4-BE49-F238E27FC236}">
                    <a16:creationId xmlns:a16="http://schemas.microsoft.com/office/drawing/2014/main" id="{489E7216-F761-201C-AE15-D60582DE909C}"/>
                  </a:ext>
                </a:extLst>
              </p:cNvPr>
              <p:cNvSpPr txBox="1">
                <a:spLocks noRot="1" noChangeAspect="1" noMove="1" noResize="1" noEditPoints="1" noAdjustHandles="1" noChangeArrowheads="1" noChangeShapeType="1" noTextEdit="1"/>
              </p:cNvSpPr>
              <p:nvPr/>
            </p:nvSpPr>
            <p:spPr>
              <a:xfrm>
                <a:off x="5231957" y="5144114"/>
                <a:ext cx="1451551" cy="461665"/>
              </a:xfrm>
              <a:prstGeom prst="rect">
                <a:avLst/>
              </a:prstGeom>
              <a:blipFill>
                <a:blip r:embed="rId14"/>
                <a:stretch>
                  <a:fillRect t="-10811" r="-7759"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6F674E1-CF19-AAFE-6092-CFB08BC787E9}"/>
                  </a:ext>
                </a:extLst>
              </p:cNvPr>
              <p:cNvSpPr txBox="1"/>
              <p:nvPr/>
            </p:nvSpPr>
            <p:spPr>
              <a:xfrm>
                <a:off x="7864779" y="1561368"/>
                <a:ext cx="3923361" cy="1736646"/>
              </a:xfrm>
              <a:prstGeom prst="roundRect">
                <a:avLst/>
              </a:prstGeom>
              <a:solidFill>
                <a:schemeClr val="tx2">
                  <a:lumMod val="10000"/>
                  <a:lumOff val="90000"/>
                </a:schemeClr>
              </a:solidFill>
            </p:spPr>
            <p:txBody>
              <a:bodyPr wrap="square" rtlCol="0">
                <a:spAutoFit/>
              </a:bodyPr>
              <a:lstStyle/>
              <a:p>
                <a14:m>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𝑓</m:t>
                        </m:r>
                      </m:e>
                      <m:sub>
                        <m:r>
                          <a:rPr lang="en-US" sz="2400" i="1" dirty="0" smtClean="0">
                            <a:solidFill>
                              <a:srgbClr val="C00000"/>
                            </a:solidFill>
                            <a:latin typeface="Cambria Math" panose="02040503050406030204" pitchFamily="18" charset="0"/>
                          </a:rPr>
                          <m:t>1</m:t>
                        </m:r>
                      </m:sub>
                    </m:sSub>
                    <m:r>
                      <a:rPr lang="en-US" sz="2400" i="1" dirty="0" smtClean="0">
                        <a:solidFill>
                          <a:srgbClr val="C00000"/>
                        </a:solidFill>
                        <a:latin typeface="Cambria Math" panose="02040503050406030204" pitchFamily="18" charset="0"/>
                      </a:rPr>
                      <m:t>,</m:t>
                    </m:r>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𝑓</m:t>
                        </m:r>
                      </m:e>
                      <m:sub>
                        <m:r>
                          <a:rPr lang="en-US" sz="2400" i="1" dirty="0" smtClean="0">
                            <a:solidFill>
                              <a:srgbClr val="C00000"/>
                            </a:solidFill>
                            <a:latin typeface="Cambria Math" panose="02040503050406030204" pitchFamily="18" charset="0"/>
                          </a:rPr>
                          <m:t>2</m:t>
                        </m:r>
                      </m:sub>
                    </m:sSub>
                    <m:r>
                      <a:rPr lang="en-US" sz="2400" i="1" dirty="0" smtClean="0">
                        <a:solidFill>
                          <a:srgbClr val="C00000"/>
                        </a:solidFill>
                        <a:latin typeface="Cambria Math" panose="02040503050406030204" pitchFamily="18" charset="0"/>
                      </a:rPr>
                      <m:t>,</m:t>
                    </m:r>
                    <m:r>
                      <a:rPr lang="en-US" sz="2400" i="1" dirty="0" smtClean="0">
                        <a:solidFill>
                          <a:srgbClr val="C00000"/>
                        </a:solidFill>
                        <a:latin typeface="Cambria Math" panose="02040503050406030204" pitchFamily="18" charset="0"/>
                      </a:rPr>
                      <m:t>𝑔</m:t>
                    </m:r>
                    <m:r>
                      <a:rPr lang="en-US" sz="2400" i="1" dirty="0" smtClean="0">
                        <a:solidFill>
                          <a:srgbClr val="C00000"/>
                        </a:solidFill>
                        <a:latin typeface="Cambria Math" panose="02040503050406030204" pitchFamily="18" charset="0"/>
                      </a:rPr>
                      <m:t>:</m:t>
                    </m:r>
                  </m:oMath>
                </a14:m>
                <a:r>
                  <a:rPr lang="en-US" sz="2400" i="1" dirty="0">
                    <a:solidFill>
                      <a:srgbClr val="C00000"/>
                    </a:solidFill>
                    <a:latin typeface="Cambria Math" panose="02040503050406030204" pitchFamily="18" charset="0"/>
                  </a:rPr>
                  <a:t> </a:t>
                </a:r>
                <a14:m>
                  <m:oMath xmlns:m="http://schemas.openxmlformats.org/officeDocument/2006/math">
                    <m:r>
                      <m:rPr>
                        <m:sty m:val="p"/>
                      </m:rPr>
                      <a:rPr lang="en-US" sz="2400" b="0" i="1" dirty="0" smtClean="0">
                        <a:solidFill>
                          <a:srgbClr val="C00000"/>
                        </a:solidFill>
                        <a:latin typeface="Cambria Math" panose="02040503050406030204" pitchFamily="18" charset="0"/>
                      </a:rPr>
                      <m:t>Θ</m:t>
                    </m:r>
                    <m:r>
                      <a:rPr lang="en-US" sz="2400" b="0" i="1" dirty="0" smtClean="0">
                        <a:solidFill>
                          <a:srgbClr val="C00000"/>
                        </a:solidFill>
                        <a:latin typeface="Cambria Math" panose="02040503050406030204" pitchFamily="18" charset="0"/>
                      </a:rPr>
                      <m:t>(</m:t>
                    </m:r>
                    <m:r>
                      <m:rPr>
                        <m:sty m:val="p"/>
                      </m:rPr>
                      <a:rPr lang="en-US" sz="2400" b="0" i="1" dirty="0" smtClean="0">
                        <a:solidFill>
                          <a:srgbClr val="C00000"/>
                        </a:solidFill>
                        <a:latin typeface="Cambria Math" panose="02040503050406030204" pitchFamily="18" charset="0"/>
                      </a:rPr>
                      <m:t>λ</m:t>
                    </m:r>
                    <m:r>
                      <a:rPr lang="en-US" sz="2400" b="0" i="0" dirty="0" smtClean="0">
                        <a:solidFill>
                          <a:srgbClr val="C00000"/>
                        </a:solidFill>
                        <a:latin typeface="Cambria Math" panose="02040503050406030204" pitchFamily="18" charset="0"/>
                      </a:rPr>
                      <m:t>)</m:t>
                    </m:r>
                  </m:oMath>
                </a14:m>
                <a:r>
                  <a:rPr lang="en-US" sz="2400" dirty="0">
                    <a:solidFill>
                      <a:srgbClr val="C00000"/>
                    </a:solidFill>
                    <a:latin typeface="Candara" panose="020E0502030303020204" pitchFamily="34" charset="0"/>
                  </a:rPr>
                  <a:t>-degree polynomials</a:t>
                </a:r>
              </a:p>
              <a:p>
                <a14:m>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i="1" dirty="0" smtClean="0">
                            <a:solidFill>
                              <a:srgbClr val="C00000"/>
                            </a:solidFill>
                            <a:latin typeface="Cambria Math" panose="02040503050406030204" pitchFamily="18" charset="0"/>
                          </a:rPr>
                          <m:t>1</m:t>
                        </m:r>
                      </m:sub>
                    </m:sSub>
                    <m:r>
                      <a:rPr lang="en-US" sz="2400" i="1" dirty="0" smtClean="0">
                        <a:solidFill>
                          <a:srgbClr val="C00000"/>
                        </a:solidFill>
                        <a:latin typeface="Cambria Math" panose="02040503050406030204" pitchFamily="18" charset="0"/>
                      </a:rPr>
                      <m:t>,</m:t>
                    </m:r>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i="1" dirty="0">
                            <a:solidFill>
                              <a:srgbClr val="C00000"/>
                            </a:solidFill>
                            <a:latin typeface="Cambria Math" panose="02040503050406030204" pitchFamily="18" charset="0"/>
                          </a:rPr>
                          <m:t>2</m:t>
                        </m:r>
                      </m:sub>
                    </m:sSub>
                    <m:r>
                      <a:rPr lang="en-US" sz="2400" b="0" i="1" dirty="0" smtClean="0">
                        <a:solidFill>
                          <a:srgbClr val="C00000"/>
                        </a:solidFill>
                        <a:latin typeface="Cambria Math" panose="02040503050406030204" pitchFamily="18" charset="0"/>
                      </a:rPr>
                      <m:t>:</m:t>
                    </m:r>
                  </m:oMath>
                </a14:m>
                <a:r>
                  <a:rPr lang="en-US" sz="2400" b="0" dirty="0">
                    <a:solidFill>
                      <a:srgbClr val="C00000"/>
                    </a:solidFill>
                    <a:latin typeface="Cambria Math" panose="02040503050406030204" pitchFamily="18" charset="0"/>
                  </a:rPr>
                  <a:t> </a:t>
                </a:r>
                <a:r>
                  <a:rPr lang="en-US" sz="2400" b="0" dirty="0">
                    <a:solidFill>
                      <a:srgbClr val="C00000"/>
                    </a:solidFill>
                    <a:latin typeface="Candara" panose="020E0502030303020204" pitchFamily="34" charset="0"/>
                  </a:rPr>
                  <a:t>Random tables with entries in </a:t>
                </a:r>
                <a14:m>
                  <m:oMath xmlns:m="http://schemas.openxmlformats.org/officeDocument/2006/math">
                    <m:r>
                      <a:rPr lang="en-US" sz="2400" i="1" dirty="0">
                        <a:solidFill>
                          <a:srgbClr val="C00000"/>
                        </a:solidFill>
                        <a:latin typeface="Cambria Math" panose="02040503050406030204" pitchFamily="18" charset="0"/>
                        <a:ea typeface="Cambria Math" panose="02040503050406030204" pitchFamily="18" charset="0"/>
                      </a:rPr>
                      <m:t>ℛ</m:t>
                    </m:r>
                  </m:oMath>
                </a14:m>
                <a:r>
                  <a:rPr lang="en-US" sz="2400" b="0" dirty="0">
                    <a:solidFill>
                      <a:srgbClr val="C00000"/>
                    </a:solidFill>
                    <a:latin typeface="Candara" panose="020E0502030303020204" pitchFamily="34" charset="0"/>
                  </a:rPr>
                  <a:t> of size</a:t>
                </a:r>
                <a:r>
                  <a:rPr lang="en-US" sz="2400" b="0" i="1" dirty="0">
                    <a:solidFill>
                      <a:srgbClr val="C00000"/>
                    </a:solidFill>
                    <a:latin typeface="Candara" panose="020E0502030303020204" pitchFamily="34" charset="0"/>
                  </a:rPr>
                  <a:t> </a:t>
                </a:r>
                <a14:m>
                  <m:oMath xmlns:m="http://schemas.openxmlformats.org/officeDocument/2006/math">
                    <m:r>
                      <m:rPr>
                        <m:sty m:val="p"/>
                      </m:rPr>
                      <a:rPr lang="en-US" sz="2400" i="1" dirty="0">
                        <a:solidFill>
                          <a:srgbClr val="C00000"/>
                        </a:solidFill>
                        <a:latin typeface="Cambria Math" panose="02040503050406030204" pitchFamily="18" charset="0"/>
                      </a:rPr>
                      <m:t>Θ</m:t>
                    </m:r>
                    <m:r>
                      <a:rPr lang="en-US" sz="2400" i="1" dirty="0">
                        <a:solidFill>
                          <a:srgbClr val="C00000"/>
                        </a:solidFill>
                        <a:latin typeface="Cambria Math" panose="02040503050406030204" pitchFamily="18" charset="0"/>
                      </a:rPr>
                      <m:t>(</m:t>
                    </m:r>
                    <m:r>
                      <a:rPr lang="en-US" sz="2400" b="0" i="0" dirty="0" smtClean="0">
                        <a:solidFill>
                          <a:srgbClr val="C00000"/>
                        </a:solidFill>
                        <a:latin typeface="Cambria Math" panose="02040503050406030204" pitchFamily="18" charset="0"/>
                      </a:rPr>
                      <m:t>𝑘</m:t>
                    </m:r>
                    <m:r>
                      <a:rPr lang="en-US" sz="2400" dirty="0">
                        <a:solidFill>
                          <a:srgbClr val="C00000"/>
                        </a:solidFill>
                        <a:latin typeface="Cambria Math" panose="02040503050406030204" pitchFamily="18" charset="0"/>
                      </a:rPr>
                      <m:t>)</m:t>
                    </m:r>
                  </m:oMath>
                </a14:m>
                <a:endParaRPr lang="en-US" sz="2400" i="1" dirty="0">
                  <a:solidFill>
                    <a:srgbClr val="C00000"/>
                  </a:solidFill>
                  <a:latin typeface="Candara" panose="020E0502030303020204" pitchFamily="34" charset="0"/>
                </a:endParaRPr>
              </a:p>
            </p:txBody>
          </p:sp>
        </mc:Choice>
        <mc:Fallback xmlns="">
          <p:sp>
            <p:nvSpPr>
              <p:cNvPr id="58" name="TextBox 57">
                <a:extLst>
                  <a:ext uri="{FF2B5EF4-FFF2-40B4-BE49-F238E27FC236}">
                    <a16:creationId xmlns:a16="http://schemas.microsoft.com/office/drawing/2014/main" id="{96F674E1-CF19-AAFE-6092-CFB08BC787E9}"/>
                  </a:ext>
                </a:extLst>
              </p:cNvPr>
              <p:cNvSpPr txBox="1">
                <a:spLocks noRot="1" noChangeAspect="1" noMove="1" noResize="1" noEditPoints="1" noAdjustHandles="1" noChangeArrowheads="1" noChangeShapeType="1" noTextEdit="1"/>
              </p:cNvSpPr>
              <p:nvPr/>
            </p:nvSpPr>
            <p:spPr>
              <a:xfrm>
                <a:off x="7864779" y="1561368"/>
                <a:ext cx="3923361" cy="1736646"/>
              </a:xfrm>
              <a:prstGeom prst="roundRect">
                <a:avLst/>
              </a:prstGeom>
              <a:blipFill>
                <a:blip r:embed="rId15"/>
                <a:stretch>
                  <a:fillRect l="-323" b="-28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Rounded Rectangle 59">
                <a:extLst>
                  <a:ext uri="{FF2B5EF4-FFF2-40B4-BE49-F238E27FC236}">
                    <a16:creationId xmlns:a16="http://schemas.microsoft.com/office/drawing/2014/main" id="{747D793D-36E5-23F0-6CB5-A12844090304}"/>
                  </a:ext>
                </a:extLst>
              </p:cNvPr>
              <p:cNvSpPr/>
              <p:nvPr/>
            </p:nvSpPr>
            <p:spPr>
              <a:xfrm>
                <a:off x="6732984" y="4990203"/>
                <a:ext cx="5105302" cy="161638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err="1">
                    <a:solidFill>
                      <a:srgbClr val="C00000"/>
                    </a:solidFill>
                  </a:rPr>
                  <a:t>Thm</a:t>
                </a:r>
                <a:r>
                  <a:rPr lang="en-US" sz="2400" b="1" dirty="0">
                    <a:solidFill>
                      <a:srgbClr val="C00000"/>
                    </a:solidFill>
                  </a:rPr>
                  <a:t> [PP’08,</a:t>
                </a:r>
                <a:r>
                  <a:rPr lang="en-US" sz="2400" b="1" dirty="0">
                    <a:solidFill>
                      <a:srgbClr val="C00000"/>
                    </a:solidFill>
                    <a:latin typeface="Candara" panose="020E0502030303020204" pitchFamily="34" charset="0"/>
                  </a:rPr>
                  <a:t> BHNK’18</a:t>
                </a:r>
                <a:r>
                  <a:rPr lang="en-US" sz="2400" b="1" dirty="0">
                    <a:solidFill>
                      <a:srgbClr val="C00000"/>
                    </a:solidFill>
                  </a:rPr>
                  <a:t>]:</a:t>
                </a:r>
                <a:r>
                  <a:rPr lang="en-US" sz="2400" dirty="0">
                    <a:solidFill>
                      <a:srgbClr val="C00000"/>
                    </a:solidFill>
                  </a:rPr>
                  <a:t> </a:t>
                </a:r>
                <a:r>
                  <a:rPr lang="en-US" sz="2400" dirty="0" err="1">
                    <a:solidFill>
                      <a:srgbClr val="C00000"/>
                    </a:solidFill>
                  </a:rPr>
                  <a:t>Pseudorandomness</a:t>
                </a:r>
                <a:r>
                  <a:rPr lang="en-US" sz="2400" dirty="0">
                    <a:solidFill>
                      <a:srgbClr val="C00000"/>
                    </a:solidFill>
                  </a:rPr>
                  <a:t> against </a:t>
                </a:r>
                <a:r>
                  <a:rPr lang="en-US" sz="2400" u="sng" dirty="0">
                    <a:solidFill>
                      <a:srgbClr val="C00000"/>
                    </a:solidFill>
                  </a:rPr>
                  <a:t>unbounded adversaries</a:t>
                </a:r>
                <a:r>
                  <a:rPr lang="en-US" sz="2400" dirty="0">
                    <a:solidFill>
                      <a:srgbClr val="C00000"/>
                    </a:solidFill>
                  </a:rPr>
                  <a:t> with </a:t>
                </a:r>
                <a14:m>
                  <m:oMath xmlns:m="http://schemas.openxmlformats.org/officeDocument/2006/math">
                    <m:r>
                      <a:rPr lang="en-US" sz="2400" b="0" i="1" dirty="0" smtClean="0">
                        <a:solidFill>
                          <a:srgbClr val="C00000"/>
                        </a:solidFill>
                        <a:latin typeface="Cambria Math" panose="02040503050406030204" pitchFamily="18" charset="0"/>
                      </a:rPr>
                      <m:t>≤</m:t>
                    </m:r>
                    <m:r>
                      <a:rPr lang="en-US" sz="2400" dirty="0">
                        <a:solidFill>
                          <a:srgbClr val="C00000"/>
                        </a:solidFill>
                        <a:latin typeface="Cambria Math" panose="02040503050406030204" pitchFamily="18" charset="0"/>
                      </a:rPr>
                      <m:t>𝑘</m:t>
                    </m:r>
                  </m:oMath>
                </a14:m>
                <a:r>
                  <a:rPr lang="en-US" sz="2400" dirty="0">
                    <a:solidFill>
                      <a:srgbClr val="C00000"/>
                    </a:solidFill>
                  </a:rPr>
                  <a:t> </a:t>
                </a:r>
                <a:r>
                  <a:rPr lang="en-US" sz="2400" u="sng" dirty="0">
                    <a:solidFill>
                      <a:srgbClr val="C00000"/>
                    </a:solidFill>
                  </a:rPr>
                  <a:t>adaptive</a:t>
                </a:r>
                <a:r>
                  <a:rPr lang="en-US" sz="2400" dirty="0">
                    <a:solidFill>
                      <a:srgbClr val="C00000"/>
                    </a:solidFill>
                  </a:rPr>
                  <a:t> queries</a:t>
                </a:r>
              </a:p>
            </p:txBody>
          </p:sp>
        </mc:Choice>
        <mc:Fallback>
          <p:sp>
            <p:nvSpPr>
              <p:cNvPr id="60" name="Rounded Rectangle 59">
                <a:extLst>
                  <a:ext uri="{FF2B5EF4-FFF2-40B4-BE49-F238E27FC236}">
                    <a16:creationId xmlns:a16="http://schemas.microsoft.com/office/drawing/2014/main" id="{747D793D-36E5-23F0-6CB5-A12844090304}"/>
                  </a:ext>
                </a:extLst>
              </p:cNvPr>
              <p:cNvSpPr>
                <a:spLocks noRot="1" noChangeAspect="1" noMove="1" noResize="1" noEditPoints="1" noAdjustHandles="1" noChangeArrowheads="1" noChangeShapeType="1" noTextEdit="1"/>
              </p:cNvSpPr>
              <p:nvPr/>
            </p:nvSpPr>
            <p:spPr>
              <a:xfrm>
                <a:off x="6732984" y="4990203"/>
                <a:ext cx="5105302" cy="1616389"/>
              </a:xfrm>
              <a:prstGeom prst="roundRect">
                <a:avLst/>
              </a:prstGeom>
              <a:blipFill>
                <a:blip r:embed="rId16"/>
                <a:stretch>
                  <a:fillRect l="-248" t="-1563" b="-625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ounded Rectangle 2">
                <a:extLst>
                  <a:ext uri="{FF2B5EF4-FFF2-40B4-BE49-F238E27FC236}">
                    <a16:creationId xmlns:a16="http://schemas.microsoft.com/office/drawing/2014/main" id="{FFCB52B8-5DE1-96FD-EB83-1DFCB2F69BB0}"/>
                  </a:ext>
                </a:extLst>
              </p:cNvPr>
              <p:cNvSpPr/>
              <p:nvPr/>
            </p:nvSpPr>
            <p:spPr>
              <a:xfrm>
                <a:off x="6991700" y="3497914"/>
                <a:ext cx="4684308" cy="1258722"/>
              </a:xfrm>
              <a:prstGeom prst="roundRect">
                <a:avLst/>
              </a:prstGeom>
              <a:solidFill>
                <a:srgbClr val="F3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Assuming RAM Model: </a:t>
                </a:r>
                <a:br>
                  <a:rPr lang="en-US" sz="2400" dirty="0">
                    <a:solidFill>
                      <a:srgbClr val="C00000"/>
                    </a:solidFill>
                  </a:rPr>
                </a:br>
                <a:r>
                  <a:rPr lang="en-US" sz="2400" dirty="0">
                    <a:solidFill>
                      <a:srgbClr val="C00000"/>
                    </a:solidFill>
                  </a:rPr>
                  <a:t>(1) </a:t>
                </a:r>
                <a14:m>
                  <m:oMath xmlns:m="http://schemas.openxmlformats.org/officeDocument/2006/math">
                    <m:sSub>
                      <m:sSubPr>
                        <m:ctrlPr>
                          <a:rPr lang="en-US" sz="2400" i="1" dirty="0">
                            <a:solidFill>
                              <a:srgbClr val="C00000"/>
                            </a:solidFill>
                            <a:latin typeface="Cambria Math" panose="02040503050406030204" pitchFamily="18" charset="0"/>
                          </a:rPr>
                        </m:ctrlPr>
                      </m:sSubPr>
                      <m:e>
                        <m:r>
                          <a:rPr lang="en-US" sz="2400" i="1" dirty="0">
                            <a:solidFill>
                              <a:srgbClr val="C00000"/>
                            </a:solidFill>
                            <a:latin typeface="Cambria Math" panose="02040503050406030204" pitchFamily="18" charset="0"/>
                          </a:rPr>
                          <m:t>𝑓</m:t>
                        </m:r>
                      </m:e>
                      <m:sub>
                        <m:r>
                          <a:rPr lang="en-US" sz="2400" i="1" dirty="0">
                            <a:solidFill>
                              <a:srgbClr val="C00000"/>
                            </a:solidFill>
                            <a:latin typeface="Cambria Math" panose="02040503050406030204" pitchFamily="18" charset="0"/>
                          </a:rPr>
                          <m:t>1</m:t>
                        </m:r>
                      </m:sub>
                    </m:sSub>
                    <m:r>
                      <a:rPr lang="en-US" sz="2400" i="1" dirty="0">
                        <a:solidFill>
                          <a:srgbClr val="C00000"/>
                        </a:solidFill>
                        <a:latin typeface="Cambria Math" panose="02040503050406030204" pitchFamily="18" charset="0"/>
                      </a:rPr>
                      <m:t>,</m:t>
                    </m:r>
                    <m:sSub>
                      <m:sSubPr>
                        <m:ctrlPr>
                          <a:rPr lang="en-US" sz="2400" i="1" dirty="0">
                            <a:solidFill>
                              <a:srgbClr val="C00000"/>
                            </a:solidFill>
                            <a:latin typeface="Cambria Math" panose="02040503050406030204" pitchFamily="18" charset="0"/>
                          </a:rPr>
                        </m:ctrlPr>
                      </m:sSubPr>
                      <m:e>
                        <m:r>
                          <a:rPr lang="en-US" sz="2400" i="1" dirty="0">
                            <a:solidFill>
                              <a:srgbClr val="C00000"/>
                            </a:solidFill>
                            <a:latin typeface="Cambria Math" panose="02040503050406030204" pitchFamily="18" charset="0"/>
                          </a:rPr>
                          <m:t>𝑓</m:t>
                        </m:r>
                      </m:e>
                      <m:sub>
                        <m:r>
                          <a:rPr lang="en-US" sz="2400" i="1" dirty="0">
                            <a:solidFill>
                              <a:srgbClr val="C00000"/>
                            </a:solidFill>
                            <a:latin typeface="Cambria Math" panose="02040503050406030204" pitchFamily="18" charset="0"/>
                          </a:rPr>
                          <m:t>2</m:t>
                        </m:r>
                      </m:sub>
                    </m:sSub>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𝑔</m:t>
                    </m:r>
                  </m:oMath>
                </a14:m>
                <a:r>
                  <a:rPr lang="en-US" sz="2400" dirty="0">
                    <a:solidFill>
                      <a:srgbClr val="C00000"/>
                    </a:solidFill>
                  </a:rPr>
                  <a:t> low-deg =&gt; </a:t>
                </a:r>
                <a14:m>
                  <m:oMath xmlns:m="http://schemas.openxmlformats.org/officeDocument/2006/math">
                    <m:r>
                      <m:rPr>
                        <m:sty m:val="p"/>
                      </m:rPr>
                      <a:rPr lang="en-US" sz="2400" i="1" dirty="0">
                        <a:solidFill>
                          <a:srgbClr val="C00000"/>
                        </a:solidFill>
                        <a:latin typeface="Cambria Math" panose="02040503050406030204" pitchFamily="18" charset="0"/>
                      </a:rPr>
                      <m:t>Θ</m:t>
                    </m:r>
                    <m:r>
                      <a:rPr lang="en-US" sz="2400" i="1" dirty="0">
                        <a:solidFill>
                          <a:srgbClr val="C00000"/>
                        </a:solidFill>
                        <a:latin typeface="Cambria Math" panose="02040503050406030204" pitchFamily="18" charset="0"/>
                      </a:rPr>
                      <m:t>(</m:t>
                    </m:r>
                    <m:r>
                      <m:rPr>
                        <m:sty m:val="p"/>
                      </m:rPr>
                      <a:rPr lang="en-US" sz="2400" i="1" dirty="0">
                        <a:solidFill>
                          <a:srgbClr val="C00000"/>
                        </a:solidFill>
                        <a:latin typeface="Cambria Math" panose="02040503050406030204" pitchFamily="18" charset="0"/>
                      </a:rPr>
                      <m:t>λ</m:t>
                    </m:r>
                    <m:r>
                      <a:rPr lang="en-US" sz="2400" dirty="0">
                        <a:solidFill>
                          <a:srgbClr val="C00000"/>
                        </a:solidFill>
                        <a:latin typeface="Cambria Math" panose="02040503050406030204" pitchFamily="18" charset="0"/>
                      </a:rPr>
                      <m:t>)</m:t>
                    </m:r>
                  </m:oMath>
                </a14:m>
                <a:r>
                  <a:rPr lang="en-US" sz="2400" dirty="0">
                    <a:solidFill>
                      <a:srgbClr val="C00000"/>
                    </a:solidFill>
                  </a:rPr>
                  <a:t> time</a:t>
                </a:r>
                <a:br>
                  <a:rPr lang="en-US" sz="2400" dirty="0">
                    <a:solidFill>
                      <a:srgbClr val="C00000"/>
                    </a:solidFill>
                  </a:rPr>
                </a:br>
                <a:r>
                  <a:rPr lang="en-US" sz="2400" dirty="0">
                    <a:solidFill>
                      <a:srgbClr val="C00000"/>
                    </a:solidFill>
                  </a:rPr>
                  <a:t>(2) look-up is </a:t>
                </a:r>
                <a14:m>
                  <m:oMath xmlns:m="http://schemas.openxmlformats.org/officeDocument/2006/math">
                    <m:r>
                      <m:rPr>
                        <m:sty m:val="p"/>
                      </m:rPr>
                      <a:rPr lang="en-US" sz="2400" i="1" dirty="0">
                        <a:solidFill>
                          <a:srgbClr val="C00000"/>
                        </a:solidFill>
                        <a:latin typeface="Cambria Math" panose="02040503050406030204" pitchFamily="18" charset="0"/>
                      </a:rPr>
                      <m:t>Θ</m:t>
                    </m:r>
                    <m:r>
                      <a:rPr lang="en-US" sz="2400" i="1" dirty="0">
                        <a:solidFill>
                          <a:srgbClr val="C00000"/>
                        </a:solidFill>
                        <a:latin typeface="Cambria Math" panose="02040503050406030204" pitchFamily="18" charset="0"/>
                      </a:rPr>
                      <m:t>(</m:t>
                    </m:r>
                    <m:r>
                      <a:rPr lang="en-US" sz="2400" b="0" i="0" dirty="0" smtClean="0">
                        <a:solidFill>
                          <a:srgbClr val="C00000"/>
                        </a:solidFill>
                        <a:latin typeface="Cambria Math" panose="02040503050406030204" pitchFamily="18" charset="0"/>
                      </a:rPr>
                      <m:t>1</m:t>
                    </m:r>
                    <m:r>
                      <a:rPr lang="en-US" sz="2400" dirty="0">
                        <a:solidFill>
                          <a:srgbClr val="C00000"/>
                        </a:solidFill>
                        <a:latin typeface="Cambria Math" panose="02040503050406030204" pitchFamily="18" charset="0"/>
                      </a:rPr>
                      <m:t>)</m:t>
                    </m:r>
                  </m:oMath>
                </a14:m>
                <a:endParaRPr lang="en-US" sz="2400" dirty="0">
                  <a:solidFill>
                    <a:srgbClr val="C00000"/>
                  </a:solidFill>
                </a:endParaRPr>
              </a:p>
            </p:txBody>
          </p:sp>
        </mc:Choice>
        <mc:Fallback>
          <p:sp>
            <p:nvSpPr>
              <p:cNvPr id="3" name="Rounded Rectangle 2">
                <a:extLst>
                  <a:ext uri="{FF2B5EF4-FFF2-40B4-BE49-F238E27FC236}">
                    <a16:creationId xmlns:a16="http://schemas.microsoft.com/office/drawing/2014/main" id="{FFCB52B8-5DE1-96FD-EB83-1DFCB2F69BB0}"/>
                  </a:ext>
                </a:extLst>
              </p:cNvPr>
              <p:cNvSpPr>
                <a:spLocks noRot="1" noChangeAspect="1" noMove="1" noResize="1" noEditPoints="1" noAdjustHandles="1" noChangeArrowheads="1" noChangeShapeType="1" noTextEdit="1"/>
              </p:cNvSpPr>
              <p:nvPr/>
            </p:nvSpPr>
            <p:spPr>
              <a:xfrm>
                <a:off x="6991700" y="3497914"/>
                <a:ext cx="4684308" cy="1258722"/>
              </a:xfrm>
              <a:prstGeom prst="roundRect">
                <a:avLst/>
              </a:prstGeom>
              <a:blipFill>
                <a:blip r:embed="rId17"/>
                <a:stretch>
                  <a:fillRect l="-811" t="-1000" b="-8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8340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5" grpId="0" animBg="1"/>
      <p:bldP spid="46" grpId="0" animBg="1"/>
      <p:bldP spid="49" grpId="0"/>
      <p:bldP spid="50" grpId="0"/>
      <p:bldP spid="55" grpId="0"/>
      <p:bldP spid="56" grpId="0"/>
      <p:bldP spid="57" grpId="0"/>
      <p:bldP spid="58" grpId="0" animBg="1"/>
      <p:bldP spid="6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23323-0E4B-4234-FF68-1305575CB9AF}"/>
            </a:ext>
          </a:extLst>
        </p:cNvPr>
        <p:cNvGrpSpPr/>
        <p:nvPr/>
      </p:nvGrpSpPr>
      <p:grpSpPr>
        <a:xfrm>
          <a:off x="0" y="0"/>
          <a:ext cx="0" cy="0"/>
          <a:chOff x="0" y="0"/>
          <a:chExt cx="0" cy="0"/>
        </a:xfrm>
      </p:grpSpPr>
      <p:sp>
        <p:nvSpPr>
          <p:cNvPr id="77" name="Rounded Rectangle 76">
            <a:extLst>
              <a:ext uri="{FF2B5EF4-FFF2-40B4-BE49-F238E27FC236}">
                <a16:creationId xmlns:a16="http://schemas.microsoft.com/office/drawing/2014/main" id="{77AED4B3-C0A0-D0B3-B604-F38DA5A50FBA}"/>
              </a:ext>
            </a:extLst>
          </p:cNvPr>
          <p:cNvSpPr/>
          <p:nvPr/>
        </p:nvSpPr>
        <p:spPr>
          <a:xfrm>
            <a:off x="897437" y="3219554"/>
            <a:ext cx="3835209" cy="959310"/>
          </a:xfrm>
          <a:prstGeom prst="roundRect">
            <a:avLst/>
          </a:prstGeom>
          <a:solidFill>
            <a:srgbClr val="F3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1FA8B-2D86-8F31-23FE-3A0A768505A9}"/>
              </a:ext>
            </a:extLst>
          </p:cNvPr>
          <p:cNvSpPr>
            <a:spLocks noGrp="1"/>
          </p:cNvSpPr>
          <p:nvPr>
            <p:ph type="title"/>
          </p:nvPr>
        </p:nvSpPr>
        <p:spPr>
          <a:xfrm>
            <a:off x="812642" y="197312"/>
            <a:ext cx="7237664" cy="1325563"/>
          </a:xfrm>
        </p:spPr>
        <p:txBody>
          <a:bodyPr>
            <a:normAutofit/>
          </a:bodyPr>
          <a:lstStyle/>
          <a:p>
            <a:r>
              <a:rPr lang="en-US" sz="4000" dirty="0">
                <a:latin typeface="Candara" panose="020E0502030303020204" pitchFamily="34" charset="0"/>
              </a:rPr>
              <a:t>Modifications amenable to group-based techniques</a:t>
            </a:r>
            <a:endParaRPr lang="en-US" sz="4000" dirty="0">
              <a:solidFill>
                <a:srgbClr val="C00000"/>
              </a:solidFill>
              <a:latin typeface="Candara" panose="020E0502030303020204" pitchFamily="34" charset="0"/>
            </a:endParaRPr>
          </a:p>
        </p:txBody>
      </p:sp>
      <p:grpSp>
        <p:nvGrpSpPr>
          <p:cNvPr id="18" name="Group 17">
            <a:extLst>
              <a:ext uri="{FF2B5EF4-FFF2-40B4-BE49-F238E27FC236}">
                <a16:creationId xmlns:a16="http://schemas.microsoft.com/office/drawing/2014/main" id="{561DB07D-9D15-FB11-F028-4486FED37F81}"/>
              </a:ext>
            </a:extLst>
          </p:cNvPr>
          <p:cNvGrpSpPr/>
          <p:nvPr/>
        </p:nvGrpSpPr>
        <p:grpSpPr>
          <a:xfrm>
            <a:off x="281940" y="4284196"/>
            <a:ext cx="2080260" cy="472440"/>
            <a:chOff x="381000" y="4480560"/>
            <a:chExt cx="2080260" cy="472440"/>
          </a:xfrm>
        </p:grpSpPr>
        <p:sp>
          <p:nvSpPr>
            <p:cNvPr id="13" name="Rectangle 12">
              <a:extLst>
                <a:ext uri="{FF2B5EF4-FFF2-40B4-BE49-F238E27FC236}">
                  <a16:creationId xmlns:a16="http://schemas.microsoft.com/office/drawing/2014/main" id="{DEF89D09-956D-0B9C-8DAA-2063C53A722D}"/>
                </a:ext>
              </a:extLst>
            </p:cNvPr>
            <p:cNvSpPr/>
            <p:nvPr/>
          </p:nvSpPr>
          <p:spPr>
            <a:xfrm>
              <a:off x="3810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996557-DD07-A14D-3E00-0202B4260957}"/>
                </a:ext>
              </a:extLst>
            </p:cNvPr>
            <p:cNvSpPr/>
            <p:nvPr/>
          </p:nvSpPr>
          <p:spPr>
            <a:xfrm>
              <a:off x="90678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CA0B39-F91A-6F12-68C9-F15D1B22ACE4}"/>
                </a:ext>
              </a:extLst>
            </p:cNvPr>
            <p:cNvSpPr/>
            <p:nvPr/>
          </p:nvSpPr>
          <p:spPr>
            <a:xfrm>
              <a:off x="14478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222A4D-F248-B392-2458-71538C1E0ED8}"/>
                </a:ext>
              </a:extLst>
            </p:cNvPr>
            <p:cNvSpPr/>
            <p:nvPr/>
          </p:nvSpPr>
          <p:spPr>
            <a:xfrm>
              <a:off x="198882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63FD0877-1098-6E00-9598-086251CA79CF}"/>
              </a:ext>
            </a:extLst>
          </p:cNvPr>
          <p:cNvGrpSpPr/>
          <p:nvPr/>
        </p:nvGrpSpPr>
        <p:grpSpPr>
          <a:xfrm>
            <a:off x="3390900" y="4284196"/>
            <a:ext cx="2080260" cy="472440"/>
            <a:chOff x="381000" y="4480560"/>
            <a:chExt cx="2080260" cy="472440"/>
          </a:xfrm>
        </p:grpSpPr>
        <p:sp>
          <p:nvSpPr>
            <p:cNvPr id="20" name="Rectangle 19">
              <a:extLst>
                <a:ext uri="{FF2B5EF4-FFF2-40B4-BE49-F238E27FC236}">
                  <a16:creationId xmlns:a16="http://schemas.microsoft.com/office/drawing/2014/main" id="{42CB0BA6-4CCC-9CB0-DFA0-E5A9BDFDDCE6}"/>
                </a:ext>
              </a:extLst>
            </p:cNvPr>
            <p:cNvSpPr/>
            <p:nvPr/>
          </p:nvSpPr>
          <p:spPr>
            <a:xfrm>
              <a:off x="3810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362304-9D14-B868-F355-6FD52ACCBC6E}"/>
                </a:ext>
              </a:extLst>
            </p:cNvPr>
            <p:cNvSpPr/>
            <p:nvPr/>
          </p:nvSpPr>
          <p:spPr>
            <a:xfrm>
              <a:off x="90678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65F7C78-111E-8E0E-1B8D-2B48AF5975B0}"/>
                </a:ext>
              </a:extLst>
            </p:cNvPr>
            <p:cNvSpPr/>
            <p:nvPr/>
          </p:nvSpPr>
          <p:spPr>
            <a:xfrm>
              <a:off x="144780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DEFC516-3D3C-0389-93C9-EA973CDDC873}"/>
                </a:ext>
              </a:extLst>
            </p:cNvPr>
            <p:cNvSpPr/>
            <p:nvPr/>
          </p:nvSpPr>
          <p:spPr>
            <a:xfrm>
              <a:off x="1988820" y="4480560"/>
              <a:ext cx="472440" cy="4724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D21B355-0A35-C418-1D63-149C0E539E0F}"/>
                  </a:ext>
                </a:extLst>
              </p:cNvPr>
              <p:cNvSpPr txBox="1"/>
              <p:nvPr/>
            </p:nvSpPr>
            <p:spPr>
              <a:xfrm>
                <a:off x="3615201" y="1641561"/>
                <a:ext cx="1709122"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𝑖𝑛𝑝𝑢𝑡</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ℤ</m:t>
                          </m:r>
                        </m:e>
                        <m:sub>
                          <m:r>
                            <a:rPr lang="en-US" sz="2400" b="0" i="1" dirty="0" smtClean="0">
                              <a:latin typeface="Cambria Math" panose="02040503050406030204" pitchFamily="18" charset="0"/>
                              <a:ea typeface="Cambria Math" panose="02040503050406030204" pitchFamily="18" charset="0"/>
                            </a:rPr>
                            <m:t>𝑝</m:t>
                          </m:r>
                        </m:sub>
                      </m:sSub>
                    </m:oMath>
                  </m:oMathPara>
                </a14:m>
                <a:endParaRPr lang="en-US" sz="2400" dirty="0"/>
              </a:p>
            </p:txBody>
          </p:sp>
        </mc:Choice>
        <mc:Fallback xmlns="">
          <p:sp>
            <p:nvSpPr>
              <p:cNvPr id="24" name="TextBox 23">
                <a:extLst>
                  <a:ext uri="{FF2B5EF4-FFF2-40B4-BE49-F238E27FC236}">
                    <a16:creationId xmlns:a16="http://schemas.microsoft.com/office/drawing/2014/main" id="{CD21B355-0A35-C418-1D63-149C0E539E0F}"/>
                  </a:ext>
                </a:extLst>
              </p:cNvPr>
              <p:cNvSpPr txBox="1">
                <a:spLocks noRot="1" noChangeAspect="1" noMove="1" noResize="1" noEditPoints="1" noAdjustHandles="1" noChangeArrowheads="1" noChangeShapeType="1" noTextEdit="1"/>
              </p:cNvSpPr>
              <p:nvPr/>
            </p:nvSpPr>
            <p:spPr>
              <a:xfrm>
                <a:off x="3615201" y="1641561"/>
                <a:ext cx="1709122" cy="490199"/>
              </a:xfrm>
              <a:prstGeom prst="rect">
                <a:avLst/>
              </a:prstGeom>
              <a:blipFill>
                <a:blip r:embed="rId3"/>
                <a:stretch>
                  <a:fillRect b="-10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4735608-5BF9-EDB5-31BF-43CEFA641086}"/>
                  </a:ext>
                </a:extLst>
              </p:cNvPr>
              <p:cNvSpPr txBox="1"/>
              <p:nvPr/>
            </p:nvSpPr>
            <p:spPr>
              <a:xfrm>
                <a:off x="3477294" y="6302785"/>
                <a:ext cx="189667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𝑜𝑢𝑡𝑝𝑢𝑡</m:t>
                      </m:r>
                      <m:r>
                        <a:rPr lang="en-US" sz="2400" b="0" i="1" dirty="0" smtClean="0">
                          <a:latin typeface="Cambria Math" panose="02040503050406030204" pitchFamily="18" charset="0"/>
                        </a:rPr>
                        <m:t>∈</m:t>
                      </m:r>
                      <m:sSub>
                        <m:sSubPr>
                          <m:ctrlPr>
                            <a:rPr lang="en-US" sz="2400" i="1" dirty="0">
                              <a:latin typeface="Cambria Math" panose="02040503050406030204" pitchFamily="18" charset="0"/>
                              <a:ea typeface="Cambria Math" panose="02040503050406030204" pitchFamily="18" charset="0"/>
                            </a:rPr>
                          </m:ctrlPr>
                        </m:sSubPr>
                        <m:e>
                          <m:r>
                            <a:rPr lang="en-US" sz="2400" i="1" dirty="0">
                              <a:latin typeface="Cambria Math" panose="02040503050406030204" pitchFamily="18" charset="0"/>
                              <a:ea typeface="Cambria Math" panose="02040503050406030204" pitchFamily="18" charset="0"/>
                            </a:rPr>
                            <m:t>ℤ</m:t>
                          </m:r>
                        </m:e>
                        <m:sub>
                          <m:r>
                            <a:rPr lang="en-US" sz="2400" i="1" dirty="0">
                              <a:latin typeface="Cambria Math" panose="02040503050406030204" pitchFamily="18" charset="0"/>
                              <a:ea typeface="Cambria Math" panose="02040503050406030204" pitchFamily="18" charset="0"/>
                            </a:rPr>
                            <m:t>𝑝</m:t>
                          </m:r>
                        </m:sub>
                      </m:sSub>
                    </m:oMath>
                  </m:oMathPara>
                </a14:m>
                <a:endParaRPr lang="en-US" sz="2400" dirty="0"/>
              </a:p>
            </p:txBody>
          </p:sp>
        </mc:Choice>
        <mc:Fallback xmlns="">
          <p:sp>
            <p:nvSpPr>
              <p:cNvPr id="25" name="TextBox 24">
                <a:extLst>
                  <a:ext uri="{FF2B5EF4-FFF2-40B4-BE49-F238E27FC236}">
                    <a16:creationId xmlns:a16="http://schemas.microsoft.com/office/drawing/2014/main" id="{A4735608-5BF9-EDB5-31BF-43CEFA641086}"/>
                  </a:ext>
                </a:extLst>
              </p:cNvPr>
              <p:cNvSpPr txBox="1">
                <a:spLocks noRot="1" noChangeAspect="1" noMove="1" noResize="1" noEditPoints="1" noAdjustHandles="1" noChangeArrowheads="1" noChangeShapeType="1" noTextEdit="1"/>
              </p:cNvSpPr>
              <p:nvPr/>
            </p:nvSpPr>
            <p:spPr>
              <a:xfrm>
                <a:off x="3477294" y="6302785"/>
                <a:ext cx="1896673" cy="490199"/>
              </a:xfrm>
              <a:prstGeom prst="rect">
                <a:avLst/>
              </a:prstGeom>
              <a:blipFill>
                <a:blip r:embed="rId4"/>
                <a:stretch>
                  <a:fillRect b="-7692"/>
                </a:stretch>
              </a:blipFill>
            </p:spPr>
            <p:txBody>
              <a:bodyPr/>
              <a:lstStyle/>
              <a:p>
                <a:r>
                  <a:rPr lang="en-US">
                    <a:noFill/>
                  </a:rPr>
                  <a:t> </a:t>
                </a:r>
              </a:p>
            </p:txBody>
          </p:sp>
        </mc:Fallback>
      </mc:AlternateContent>
      <p:pic>
        <p:nvPicPr>
          <p:cNvPr id="27" name="Graphic 26" descr="Badge Follow with solid fill">
            <a:extLst>
              <a:ext uri="{FF2B5EF4-FFF2-40B4-BE49-F238E27FC236}">
                <a16:creationId xmlns:a16="http://schemas.microsoft.com/office/drawing/2014/main" id="{BC174EC7-8E59-EA64-1B90-6F31CCF1D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5423" y="5630826"/>
            <a:ext cx="727252" cy="727252"/>
          </a:xfrm>
          <a:prstGeom prst="rect">
            <a:avLst/>
          </a:prstGeom>
        </p:spPr>
      </p:pic>
      <p:grpSp>
        <p:nvGrpSpPr>
          <p:cNvPr id="30" name="Group 29">
            <a:extLst>
              <a:ext uri="{FF2B5EF4-FFF2-40B4-BE49-F238E27FC236}">
                <a16:creationId xmlns:a16="http://schemas.microsoft.com/office/drawing/2014/main" id="{E45A0A40-77BC-8655-2FEC-729D6B4E5DE8}"/>
              </a:ext>
            </a:extLst>
          </p:cNvPr>
          <p:cNvGrpSpPr/>
          <p:nvPr/>
        </p:nvGrpSpPr>
        <p:grpSpPr>
          <a:xfrm>
            <a:off x="3947160" y="2656339"/>
            <a:ext cx="868680" cy="642742"/>
            <a:chOff x="3947160" y="2656339"/>
            <a:chExt cx="868680" cy="642742"/>
          </a:xfrm>
        </p:grpSpPr>
        <p:sp>
          <p:nvSpPr>
            <p:cNvPr id="8" name="Trapezoid 7">
              <a:extLst>
                <a:ext uri="{FF2B5EF4-FFF2-40B4-BE49-F238E27FC236}">
                  <a16:creationId xmlns:a16="http://schemas.microsoft.com/office/drawing/2014/main" id="{9F36380C-D8F7-7AF9-32E8-6574B26937A8}"/>
                </a:ext>
              </a:extLst>
            </p:cNvPr>
            <p:cNvSpPr/>
            <p:nvPr/>
          </p:nvSpPr>
          <p:spPr>
            <a:xfrm flipV="1">
              <a:off x="3947160" y="2656339"/>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E609014-71BF-8E7C-9B1F-F1BDE3AB53D4}"/>
                    </a:ext>
                  </a:extLst>
                </p:cNvPr>
                <p:cNvSpPr txBox="1"/>
                <p:nvPr/>
              </p:nvSpPr>
              <p:spPr>
                <a:xfrm>
                  <a:off x="4152900" y="2782458"/>
                  <a:ext cx="5164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28" name="TextBox 27">
                  <a:extLst>
                    <a:ext uri="{FF2B5EF4-FFF2-40B4-BE49-F238E27FC236}">
                      <a16:creationId xmlns:a16="http://schemas.microsoft.com/office/drawing/2014/main" id="{BE609014-71BF-8E7C-9B1F-F1BDE3AB53D4}"/>
                    </a:ext>
                  </a:extLst>
                </p:cNvPr>
                <p:cNvSpPr txBox="1">
                  <a:spLocks noRot="1" noChangeAspect="1" noMove="1" noResize="1" noEditPoints="1" noAdjustHandles="1" noChangeArrowheads="1" noChangeShapeType="1" noTextEdit="1"/>
                </p:cNvSpPr>
                <p:nvPr/>
              </p:nvSpPr>
              <p:spPr>
                <a:xfrm>
                  <a:off x="4152900" y="2782458"/>
                  <a:ext cx="516423" cy="461665"/>
                </a:xfrm>
                <a:prstGeom prst="rect">
                  <a:avLst/>
                </a:prstGeom>
                <a:blipFill>
                  <a:blip r:embed="rId7"/>
                  <a:stretch>
                    <a:fillRect l="-2381" b="-18421"/>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92F1D42-7E38-572E-7478-67DC3E9C8C0C}"/>
              </a:ext>
            </a:extLst>
          </p:cNvPr>
          <p:cNvGrpSpPr/>
          <p:nvPr/>
        </p:nvGrpSpPr>
        <p:grpSpPr>
          <a:xfrm>
            <a:off x="1021080" y="2655272"/>
            <a:ext cx="868680" cy="642742"/>
            <a:chOff x="1021080" y="2655272"/>
            <a:chExt cx="868680" cy="642742"/>
          </a:xfrm>
        </p:grpSpPr>
        <p:sp>
          <p:nvSpPr>
            <p:cNvPr id="4" name="Trapezoid 3">
              <a:extLst>
                <a:ext uri="{FF2B5EF4-FFF2-40B4-BE49-F238E27FC236}">
                  <a16:creationId xmlns:a16="http://schemas.microsoft.com/office/drawing/2014/main" id="{EAAEAB64-068E-739C-2788-D97CD3A40808}"/>
                </a:ext>
              </a:extLst>
            </p:cNvPr>
            <p:cNvSpPr/>
            <p:nvPr/>
          </p:nvSpPr>
          <p:spPr>
            <a:xfrm flipV="1">
              <a:off x="1021080" y="2655272"/>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DE3FA56-1603-34BA-CFAD-7C04E4F92FC5}"/>
                    </a:ext>
                  </a:extLst>
                </p:cNvPr>
                <p:cNvSpPr txBox="1"/>
                <p:nvPr/>
              </p:nvSpPr>
              <p:spPr>
                <a:xfrm>
                  <a:off x="1249170" y="2791977"/>
                  <a:ext cx="50930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i="1" dirty="0">
                                <a:latin typeface="Cambria Math" panose="02040503050406030204" pitchFamily="18" charset="0"/>
                              </a:rPr>
                              <m:t>1</m:t>
                            </m:r>
                          </m:sub>
                        </m:sSub>
                      </m:oMath>
                    </m:oMathPara>
                  </a14:m>
                  <a:endParaRPr lang="en-US" sz="2400" dirty="0"/>
                </a:p>
              </p:txBody>
            </p:sp>
          </mc:Choice>
          <mc:Fallback xmlns="">
            <p:sp>
              <p:nvSpPr>
                <p:cNvPr id="29" name="TextBox 28">
                  <a:extLst>
                    <a:ext uri="{FF2B5EF4-FFF2-40B4-BE49-F238E27FC236}">
                      <a16:creationId xmlns:a16="http://schemas.microsoft.com/office/drawing/2014/main" id="{4DE3FA56-1603-34BA-CFAD-7C04E4F92FC5}"/>
                    </a:ext>
                  </a:extLst>
                </p:cNvPr>
                <p:cNvSpPr txBox="1">
                  <a:spLocks noRot="1" noChangeAspect="1" noMove="1" noResize="1" noEditPoints="1" noAdjustHandles="1" noChangeArrowheads="1" noChangeShapeType="1" noTextEdit="1"/>
                </p:cNvSpPr>
                <p:nvPr/>
              </p:nvSpPr>
              <p:spPr>
                <a:xfrm>
                  <a:off x="1249170" y="2791977"/>
                  <a:ext cx="509306" cy="461665"/>
                </a:xfrm>
                <a:prstGeom prst="rect">
                  <a:avLst/>
                </a:prstGeom>
                <a:blipFill>
                  <a:blip r:embed="rId8"/>
                  <a:stretch>
                    <a:fillRect l="-4878" b="-15789"/>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0FFC7172-49C7-C6C6-FEDD-933C1AC722B3}"/>
              </a:ext>
            </a:extLst>
          </p:cNvPr>
          <p:cNvGrpSpPr/>
          <p:nvPr/>
        </p:nvGrpSpPr>
        <p:grpSpPr>
          <a:xfrm>
            <a:off x="6873240" y="2645753"/>
            <a:ext cx="868680" cy="642742"/>
            <a:chOff x="1021080" y="2655272"/>
            <a:chExt cx="868680" cy="642742"/>
          </a:xfrm>
        </p:grpSpPr>
        <p:sp>
          <p:nvSpPr>
            <p:cNvPr id="33" name="Trapezoid 32">
              <a:extLst>
                <a:ext uri="{FF2B5EF4-FFF2-40B4-BE49-F238E27FC236}">
                  <a16:creationId xmlns:a16="http://schemas.microsoft.com/office/drawing/2014/main" id="{237337A1-E73F-E461-3CA2-253773230352}"/>
                </a:ext>
              </a:extLst>
            </p:cNvPr>
            <p:cNvSpPr/>
            <p:nvPr/>
          </p:nvSpPr>
          <p:spPr>
            <a:xfrm flipV="1">
              <a:off x="1021080" y="2655272"/>
              <a:ext cx="868680" cy="642742"/>
            </a:xfrm>
            <a:prstGeom prst="trapezoid">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0E2767B-42F2-222A-B02E-BDB3CECF07FB}"/>
                    </a:ext>
                  </a:extLst>
                </p:cNvPr>
                <p:cNvSpPr txBox="1"/>
                <p:nvPr/>
              </p:nvSpPr>
              <p:spPr>
                <a:xfrm>
                  <a:off x="1249170" y="2791977"/>
                  <a:ext cx="4448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𝑔</m:t>
                        </m:r>
                      </m:oMath>
                    </m:oMathPara>
                  </a14:m>
                  <a:endParaRPr lang="en-US" sz="2400" dirty="0"/>
                </a:p>
              </p:txBody>
            </p:sp>
          </mc:Choice>
          <mc:Fallback xmlns="">
            <p:sp>
              <p:nvSpPr>
                <p:cNvPr id="34" name="TextBox 33">
                  <a:extLst>
                    <a:ext uri="{FF2B5EF4-FFF2-40B4-BE49-F238E27FC236}">
                      <a16:creationId xmlns:a16="http://schemas.microsoft.com/office/drawing/2014/main" id="{70E2767B-42F2-222A-B02E-BDB3CECF07FB}"/>
                    </a:ext>
                  </a:extLst>
                </p:cNvPr>
                <p:cNvSpPr txBox="1">
                  <a:spLocks noRot="1" noChangeAspect="1" noMove="1" noResize="1" noEditPoints="1" noAdjustHandles="1" noChangeArrowheads="1" noChangeShapeType="1" noTextEdit="1"/>
                </p:cNvSpPr>
                <p:nvPr/>
              </p:nvSpPr>
              <p:spPr>
                <a:xfrm>
                  <a:off x="1249170" y="2791977"/>
                  <a:ext cx="444801" cy="461665"/>
                </a:xfrm>
                <a:prstGeom prst="rect">
                  <a:avLst/>
                </a:prstGeom>
                <a:blipFill>
                  <a:blip r:embed="rId9"/>
                  <a:stretch>
                    <a:fillRect b="-7895"/>
                  </a:stretch>
                </a:blipFill>
              </p:spPr>
              <p:txBody>
                <a:bodyPr/>
                <a:lstStyle/>
                <a:p>
                  <a:r>
                    <a:rPr lang="en-US">
                      <a:noFill/>
                    </a:rPr>
                    <a:t> </a:t>
                  </a:r>
                </a:p>
              </p:txBody>
            </p:sp>
          </mc:Fallback>
        </mc:AlternateContent>
      </p:grpSp>
      <p:cxnSp>
        <p:nvCxnSpPr>
          <p:cNvPr id="36" name="Straight Arrow Connector 35">
            <a:extLst>
              <a:ext uri="{FF2B5EF4-FFF2-40B4-BE49-F238E27FC236}">
                <a16:creationId xmlns:a16="http://schemas.microsoft.com/office/drawing/2014/main" id="{8351C9DD-64E5-8CB6-2F55-AF186A450233}"/>
              </a:ext>
            </a:extLst>
          </p:cNvPr>
          <p:cNvCxnSpPr>
            <a:endCxn id="4" idx="2"/>
          </p:cNvCxnSpPr>
          <p:nvPr/>
        </p:nvCxnSpPr>
        <p:spPr>
          <a:xfrm flipH="1">
            <a:off x="1455420" y="1996440"/>
            <a:ext cx="1935480" cy="65883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58119FB-DD0F-8765-15C0-3D2BDC8D4062}"/>
              </a:ext>
            </a:extLst>
          </p:cNvPr>
          <p:cNvCxnSpPr>
            <a:cxnSpLocks/>
            <a:endCxn id="33" idx="2"/>
          </p:cNvCxnSpPr>
          <p:nvPr/>
        </p:nvCxnSpPr>
        <p:spPr>
          <a:xfrm>
            <a:off x="5234940" y="1960485"/>
            <a:ext cx="2072640" cy="68526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0D988A9-F5BE-EAA3-F705-44892E8E0110}"/>
              </a:ext>
            </a:extLst>
          </p:cNvPr>
          <p:cNvCxnSpPr>
            <a:cxnSpLocks/>
            <a:stCxn id="24" idx="2"/>
            <a:endCxn id="8" idx="2"/>
          </p:cNvCxnSpPr>
          <p:nvPr/>
        </p:nvCxnSpPr>
        <p:spPr>
          <a:xfrm flipH="1">
            <a:off x="4381500" y="2131760"/>
            <a:ext cx="88262" cy="52457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45" name="Arc 44">
            <a:extLst>
              <a:ext uri="{FF2B5EF4-FFF2-40B4-BE49-F238E27FC236}">
                <a16:creationId xmlns:a16="http://schemas.microsoft.com/office/drawing/2014/main" id="{B6E6EDAE-4849-40E6-EE52-ACC9270880DC}"/>
              </a:ext>
            </a:extLst>
          </p:cNvPr>
          <p:cNvSpPr/>
          <p:nvPr/>
        </p:nvSpPr>
        <p:spPr>
          <a:xfrm rot="5189967">
            <a:off x="3356287" y="1930897"/>
            <a:ext cx="4076700" cy="3889497"/>
          </a:xfrm>
          <a:prstGeom prst="arc">
            <a:avLst>
              <a:gd name="adj1" fmla="val 15673076"/>
              <a:gd name="adj2" fmla="val 507315"/>
            </a:avLst>
          </a:prstGeom>
          <a:ln w="38100">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37F16C6A-5442-0091-3F10-0B888A625D8A}"/>
              </a:ext>
            </a:extLst>
          </p:cNvPr>
          <p:cNvSpPr/>
          <p:nvPr/>
        </p:nvSpPr>
        <p:spPr>
          <a:xfrm rot="4477798" flipV="1">
            <a:off x="1665533" y="3205293"/>
            <a:ext cx="2595669" cy="3219102"/>
          </a:xfrm>
          <a:prstGeom prst="arc">
            <a:avLst>
              <a:gd name="adj1" fmla="val 15673076"/>
              <a:gd name="adj2" fmla="val 507315"/>
            </a:avLst>
          </a:prstGeom>
          <a:ln w="38100">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AE6E35EE-3DA7-8095-1D61-7EF69C9C48FE}"/>
              </a:ext>
            </a:extLst>
          </p:cNvPr>
          <p:cNvCxnSpPr>
            <a:cxnSpLocks/>
          </p:cNvCxnSpPr>
          <p:nvPr/>
        </p:nvCxnSpPr>
        <p:spPr>
          <a:xfrm>
            <a:off x="4369049" y="4814844"/>
            <a:ext cx="0" cy="80161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68435A2-427D-66A1-A4AF-2CC73682AB4B}"/>
                  </a:ext>
                </a:extLst>
              </p:cNvPr>
              <p:cNvSpPr txBox="1"/>
              <p:nvPr/>
            </p:nvSpPr>
            <p:spPr>
              <a:xfrm>
                <a:off x="2436881" y="4267960"/>
                <a:ext cx="53713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𝑇</m:t>
                          </m:r>
                        </m:e>
                        <m:sub>
                          <m:r>
                            <a:rPr lang="en-US" sz="2400" i="1" dirty="0" smtClean="0">
                              <a:latin typeface="Cambria Math" panose="02040503050406030204" pitchFamily="18" charset="0"/>
                            </a:rPr>
                            <m:t>1</m:t>
                          </m:r>
                        </m:sub>
                      </m:sSub>
                    </m:oMath>
                  </m:oMathPara>
                </a14:m>
                <a:endParaRPr/>
              </a:p>
            </p:txBody>
          </p:sp>
        </mc:Choice>
        <mc:Fallback xmlns="">
          <p:sp>
            <p:nvSpPr>
              <p:cNvPr id="49" name="TextBox 48">
                <a:extLst>
                  <a:ext uri="{FF2B5EF4-FFF2-40B4-BE49-F238E27FC236}">
                    <a16:creationId xmlns:a16="http://schemas.microsoft.com/office/drawing/2014/main" id="{168435A2-427D-66A1-A4AF-2CC73682AB4B}"/>
                  </a:ext>
                </a:extLst>
              </p:cNvPr>
              <p:cNvSpPr txBox="1">
                <a:spLocks noRot="1" noChangeAspect="1" noMove="1" noResize="1" noEditPoints="1" noAdjustHandles="1" noChangeArrowheads="1" noChangeShapeType="1" noTextEdit="1"/>
              </p:cNvSpPr>
              <p:nvPr/>
            </p:nvSpPr>
            <p:spPr>
              <a:xfrm>
                <a:off x="2436881" y="4267960"/>
                <a:ext cx="537134" cy="461665"/>
              </a:xfrm>
              <a:prstGeom prst="rect">
                <a:avLst/>
              </a:prstGeom>
              <a:blipFill>
                <a:blip r:embed="rId10"/>
                <a:stretch>
                  <a:fillRect t="-10811" r="-23256"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7C3816E-0932-E00E-4E00-77ECF008084E}"/>
                  </a:ext>
                </a:extLst>
              </p:cNvPr>
              <p:cNvSpPr txBox="1"/>
              <p:nvPr/>
            </p:nvSpPr>
            <p:spPr>
              <a:xfrm>
                <a:off x="5471160" y="4261306"/>
                <a:ext cx="5442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𝑇</m:t>
                          </m:r>
                        </m:e>
                        <m:sub>
                          <m:r>
                            <a:rPr lang="en-US" sz="2400" b="0" i="1" dirty="0" smtClean="0">
                              <a:latin typeface="Cambria Math" panose="02040503050406030204" pitchFamily="18" charset="0"/>
                            </a:rPr>
                            <m:t>2</m:t>
                          </m:r>
                        </m:sub>
                      </m:sSub>
                    </m:oMath>
                  </m:oMathPara>
                </a14:m>
                <a:endParaRPr/>
              </a:p>
            </p:txBody>
          </p:sp>
        </mc:Choice>
        <mc:Fallback xmlns="">
          <p:sp>
            <p:nvSpPr>
              <p:cNvPr id="50" name="TextBox 49">
                <a:extLst>
                  <a:ext uri="{FF2B5EF4-FFF2-40B4-BE49-F238E27FC236}">
                    <a16:creationId xmlns:a16="http://schemas.microsoft.com/office/drawing/2014/main" id="{17C3816E-0932-E00E-4E00-77ECF008084E}"/>
                  </a:ext>
                </a:extLst>
              </p:cNvPr>
              <p:cNvSpPr txBox="1">
                <a:spLocks noRot="1" noChangeAspect="1" noMove="1" noResize="1" noEditPoints="1" noAdjustHandles="1" noChangeArrowheads="1" noChangeShapeType="1" noTextEdit="1"/>
              </p:cNvSpPr>
              <p:nvPr/>
            </p:nvSpPr>
            <p:spPr>
              <a:xfrm>
                <a:off x="5471160" y="4261306"/>
                <a:ext cx="544252" cy="461665"/>
              </a:xfrm>
              <a:prstGeom prst="rect">
                <a:avLst/>
              </a:prstGeom>
              <a:blipFill>
                <a:blip r:embed="rId11"/>
                <a:stretch>
                  <a:fillRect t="-10811" r="-23256" b="-29730"/>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F5592F5E-D282-3373-26B9-03A096C13183}"/>
              </a:ext>
            </a:extLst>
          </p:cNvPr>
          <p:cNvCxnSpPr>
            <a:cxnSpLocks/>
          </p:cNvCxnSpPr>
          <p:nvPr/>
        </p:nvCxnSpPr>
        <p:spPr>
          <a:xfrm>
            <a:off x="4369049" y="3304673"/>
            <a:ext cx="20071" cy="86859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5A9DC37-75FD-700E-7F58-FA3ED0913B82}"/>
              </a:ext>
            </a:extLst>
          </p:cNvPr>
          <p:cNvCxnSpPr>
            <a:cxnSpLocks/>
          </p:cNvCxnSpPr>
          <p:nvPr/>
        </p:nvCxnSpPr>
        <p:spPr>
          <a:xfrm>
            <a:off x="1382009" y="3349799"/>
            <a:ext cx="0" cy="89002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CF67166-9A64-D1AC-18D1-67A81FFC443F}"/>
                  </a:ext>
                </a:extLst>
              </p:cNvPr>
              <p:cNvSpPr txBox="1"/>
              <p:nvPr/>
            </p:nvSpPr>
            <p:spPr>
              <a:xfrm>
                <a:off x="200451" y="6141228"/>
                <a:ext cx="29992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i="1" dirty="0" smtClean="0">
                              <a:solidFill>
                                <a:srgbClr val="C00000"/>
                              </a:solidFill>
                              <a:latin typeface="Cambria Math" panose="02040503050406030204" pitchFamily="18" charset="0"/>
                            </a:rPr>
                            <m:t>1</m:t>
                          </m:r>
                        </m:sub>
                      </m:sSub>
                      <m:d>
                        <m:dPr>
                          <m:begChr m:val="["/>
                          <m:endChr m:val="]"/>
                          <m:ctrlPr>
                            <a:rPr lang="en-US" sz="2400" b="0" i="1" dirty="0" smtClean="0">
                              <a:solidFill>
                                <a:srgbClr val="C00000"/>
                              </a:solidFill>
                              <a:latin typeface="Cambria Math" panose="02040503050406030204" pitchFamily="18" charset="0"/>
                            </a:rPr>
                          </m:ctrlPr>
                        </m:dPr>
                        <m:e>
                          <m:sSub>
                            <m:sSubPr>
                              <m:ctrlPr>
                                <a:rPr lang="en-US" sz="2400" b="0" i="1" dirty="0" smtClean="0">
                                  <a:solidFill>
                                    <a:srgbClr val="C00000"/>
                                  </a:solidFill>
                                  <a:latin typeface="Cambria Math" panose="02040503050406030204" pitchFamily="18" charset="0"/>
                                </a:rPr>
                              </m:ctrlPr>
                            </m:sSubPr>
                            <m:e>
                              <m:r>
                                <a:rPr lang="en-US" sz="2400" b="0" i="1" dirty="0" smtClean="0">
                                  <a:solidFill>
                                    <a:srgbClr val="C00000"/>
                                  </a:solidFill>
                                  <a:latin typeface="Cambria Math" panose="02040503050406030204" pitchFamily="18" charset="0"/>
                                </a:rPr>
                                <m:t>𝑓</m:t>
                              </m:r>
                            </m:e>
                            <m:sub>
                              <m:r>
                                <a:rPr lang="en-US" sz="2400" b="0" i="1" dirty="0" smtClean="0">
                                  <a:solidFill>
                                    <a:srgbClr val="C00000"/>
                                  </a:solidFill>
                                  <a:latin typeface="Cambria Math" panose="02040503050406030204" pitchFamily="18" charset="0"/>
                                </a:rPr>
                                <m:t>1</m:t>
                              </m:r>
                            </m:sub>
                          </m:sSub>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r>
                            <a:rPr lang="en-US" sz="2400" b="0" i="1" dirty="0" smtClean="0">
                              <a:solidFill>
                                <a:srgbClr val="C00000"/>
                              </a:solidFill>
                              <a:latin typeface="Cambria Math" panose="02040503050406030204" pitchFamily="18" charset="0"/>
                            </a:rPr>
                            <m:t> </m:t>
                          </m:r>
                          <m:r>
                            <m:rPr>
                              <m:sty m:val="p"/>
                            </m:rPr>
                            <a:rPr lang="en-US" sz="2400" b="0" i="1" dirty="0" smtClean="0">
                              <a:solidFill>
                                <a:srgbClr val="C00000"/>
                              </a:solidFill>
                              <a:latin typeface="Cambria Math" panose="02040503050406030204" pitchFamily="18" charset="0"/>
                            </a:rPr>
                            <m:t>mod</m:t>
                          </m:r>
                          <m:r>
                            <a:rPr lang="en-US" sz="2400" b="0" i="1" dirty="0" smtClean="0">
                              <a:solidFill>
                                <a:srgbClr val="C00000"/>
                              </a:solidFill>
                              <a:latin typeface="Cambria Math" panose="02040503050406030204" pitchFamily="18" charset="0"/>
                            </a:rPr>
                            <m:t> </m:t>
                          </m:r>
                          <m:r>
                            <a:rPr lang="en-US" sz="2400" b="0" i="1" dirty="0" smtClean="0">
                              <a:solidFill>
                                <a:srgbClr val="C00000"/>
                              </a:solidFill>
                              <a:latin typeface="Cambria Math" panose="02040503050406030204" pitchFamily="18" charset="0"/>
                            </a:rPr>
                            <m:t>𝑚</m:t>
                          </m:r>
                        </m:e>
                      </m:d>
                    </m:oMath>
                  </m:oMathPara>
                </a14:m>
                <a:endParaRPr/>
              </a:p>
            </p:txBody>
          </p:sp>
        </mc:Choice>
        <mc:Fallback xmlns="">
          <p:sp>
            <p:nvSpPr>
              <p:cNvPr id="55" name="TextBox 54">
                <a:extLst>
                  <a:ext uri="{FF2B5EF4-FFF2-40B4-BE49-F238E27FC236}">
                    <a16:creationId xmlns:a16="http://schemas.microsoft.com/office/drawing/2014/main" id="{3CF67166-9A64-D1AC-18D1-67A81FFC443F}"/>
                  </a:ext>
                </a:extLst>
              </p:cNvPr>
              <p:cNvSpPr txBox="1">
                <a:spLocks noRot="1" noChangeAspect="1" noMove="1" noResize="1" noEditPoints="1" noAdjustHandles="1" noChangeArrowheads="1" noChangeShapeType="1" noTextEdit="1"/>
              </p:cNvSpPr>
              <p:nvPr/>
            </p:nvSpPr>
            <p:spPr>
              <a:xfrm>
                <a:off x="200451" y="6141228"/>
                <a:ext cx="2999283" cy="461665"/>
              </a:xfrm>
              <a:prstGeom prst="rect">
                <a:avLst/>
              </a:prstGeom>
              <a:blipFill>
                <a:blip r:embed="rId12"/>
                <a:stretch>
                  <a:fillRect t="-10811" r="-3782"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385441C-A7DF-4999-02F8-08F053FFA640}"/>
                  </a:ext>
                </a:extLst>
              </p:cNvPr>
              <p:cNvSpPr txBox="1"/>
              <p:nvPr/>
            </p:nvSpPr>
            <p:spPr>
              <a:xfrm>
                <a:off x="1491928" y="4935887"/>
                <a:ext cx="30203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C00000"/>
                              </a:solidFill>
                              <a:latin typeface="Cambria Math" panose="02040503050406030204" pitchFamily="18" charset="0"/>
                            </a:rPr>
                          </m:ctrlPr>
                        </m:sSubPr>
                        <m:e>
                          <m:r>
                            <a:rPr lang="en-US" sz="2400" i="1" dirty="0" smtClean="0">
                              <a:solidFill>
                                <a:srgbClr val="C00000"/>
                              </a:solidFill>
                              <a:latin typeface="Cambria Math" panose="02040503050406030204" pitchFamily="18" charset="0"/>
                            </a:rPr>
                            <m:t>𝑇</m:t>
                          </m:r>
                        </m:e>
                        <m:sub>
                          <m:r>
                            <a:rPr lang="en-US" sz="2400" b="0" i="1" dirty="0" smtClean="0">
                              <a:solidFill>
                                <a:srgbClr val="C00000"/>
                              </a:solidFill>
                              <a:latin typeface="Cambria Math" panose="02040503050406030204" pitchFamily="18" charset="0"/>
                            </a:rPr>
                            <m:t>2</m:t>
                          </m:r>
                        </m:sub>
                      </m:sSub>
                      <m:d>
                        <m:dPr>
                          <m:begChr m:val="["/>
                          <m:endChr m:val="]"/>
                          <m:ctrlPr>
                            <a:rPr lang="en-US" sz="2400" b="0" i="1" dirty="0" smtClean="0">
                              <a:solidFill>
                                <a:srgbClr val="C00000"/>
                              </a:solidFill>
                              <a:latin typeface="Cambria Math" panose="02040503050406030204" pitchFamily="18" charset="0"/>
                            </a:rPr>
                          </m:ctrlPr>
                        </m:dPr>
                        <m:e>
                          <m:sSub>
                            <m:sSubPr>
                              <m:ctrlPr>
                                <a:rPr lang="en-US" sz="2400" b="0" i="1" dirty="0" smtClean="0">
                                  <a:solidFill>
                                    <a:srgbClr val="C00000"/>
                                  </a:solidFill>
                                  <a:latin typeface="Cambria Math" panose="02040503050406030204" pitchFamily="18" charset="0"/>
                                </a:rPr>
                              </m:ctrlPr>
                            </m:sSubPr>
                            <m:e>
                              <m:r>
                                <a:rPr lang="en-US" sz="2400" b="0" i="1" dirty="0" smtClean="0">
                                  <a:solidFill>
                                    <a:srgbClr val="C00000"/>
                                  </a:solidFill>
                                  <a:latin typeface="Cambria Math" panose="02040503050406030204" pitchFamily="18" charset="0"/>
                                </a:rPr>
                                <m:t>𝑓</m:t>
                              </m:r>
                            </m:e>
                            <m:sub>
                              <m:r>
                                <a:rPr lang="en-US" sz="2400" b="0" i="1" dirty="0" smtClean="0">
                                  <a:solidFill>
                                    <a:srgbClr val="C00000"/>
                                  </a:solidFill>
                                  <a:latin typeface="Cambria Math" panose="02040503050406030204" pitchFamily="18" charset="0"/>
                                </a:rPr>
                                <m:t>2</m:t>
                              </m:r>
                            </m:sub>
                          </m:sSub>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r>
                            <a:rPr lang="en-US" sz="2400" b="0" i="1" dirty="0" smtClean="0">
                              <a:solidFill>
                                <a:srgbClr val="C00000"/>
                              </a:solidFill>
                              <a:latin typeface="Cambria Math" panose="02040503050406030204" pitchFamily="18" charset="0"/>
                            </a:rPr>
                            <m:t> </m:t>
                          </m:r>
                          <m:r>
                            <m:rPr>
                              <m:sty m:val="p"/>
                            </m:rPr>
                            <a:rPr lang="en-US" sz="2400" i="1" dirty="0">
                              <a:solidFill>
                                <a:srgbClr val="C00000"/>
                              </a:solidFill>
                              <a:latin typeface="Cambria Math" panose="02040503050406030204" pitchFamily="18" charset="0"/>
                            </a:rPr>
                            <m:t>mod</m:t>
                          </m:r>
                          <m:r>
                            <a:rPr lang="en-US" sz="2400" i="1" dirty="0">
                              <a:solidFill>
                                <a:srgbClr val="C00000"/>
                              </a:solidFill>
                              <a:latin typeface="Cambria Math" panose="02040503050406030204" pitchFamily="18" charset="0"/>
                            </a:rPr>
                            <m:t> </m:t>
                          </m:r>
                          <m:r>
                            <a:rPr lang="en-US" sz="2400" i="1" dirty="0">
                              <a:solidFill>
                                <a:srgbClr val="C00000"/>
                              </a:solidFill>
                              <a:latin typeface="Cambria Math" panose="02040503050406030204" pitchFamily="18" charset="0"/>
                            </a:rPr>
                            <m:t>𝑚</m:t>
                          </m:r>
                        </m:e>
                      </m:d>
                    </m:oMath>
                  </m:oMathPara>
                </a14:m>
                <a:endParaRPr/>
              </a:p>
            </p:txBody>
          </p:sp>
        </mc:Choice>
        <mc:Fallback xmlns="">
          <p:sp>
            <p:nvSpPr>
              <p:cNvPr id="56" name="TextBox 55">
                <a:extLst>
                  <a:ext uri="{FF2B5EF4-FFF2-40B4-BE49-F238E27FC236}">
                    <a16:creationId xmlns:a16="http://schemas.microsoft.com/office/drawing/2014/main" id="{5385441C-A7DF-4999-02F8-08F053FFA640}"/>
                  </a:ext>
                </a:extLst>
              </p:cNvPr>
              <p:cNvSpPr txBox="1">
                <a:spLocks noRot="1" noChangeAspect="1" noMove="1" noResize="1" noEditPoints="1" noAdjustHandles="1" noChangeArrowheads="1" noChangeShapeType="1" noTextEdit="1"/>
              </p:cNvSpPr>
              <p:nvPr/>
            </p:nvSpPr>
            <p:spPr>
              <a:xfrm>
                <a:off x="1491928" y="4935887"/>
                <a:ext cx="3020379" cy="461665"/>
              </a:xfrm>
              <a:prstGeom prst="rect">
                <a:avLst/>
              </a:prstGeom>
              <a:blipFill>
                <a:blip r:embed="rId13"/>
                <a:stretch>
                  <a:fillRect t="-10811" r="-3766"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F615DC4-072C-00FC-EFA1-D0F655ABB7FE}"/>
                  </a:ext>
                </a:extLst>
              </p:cNvPr>
              <p:cNvSpPr txBox="1"/>
              <p:nvPr/>
            </p:nvSpPr>
            <p:spPr>
              <a:xfrm>
                <a:off x="5231957" y="5144114"/>
                <a:ext cx="14515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C00000"/>
                          </a:solidFill>
                          <a:latin typeface="Cambria Math" panose="02040503050406030204" pitchFamily="18" charset="0"/>
                        </a:rPr>
                        <m:t>𝑔</m:t>
                      </m:r>
                      <m:d>
                        <m:dPr>
                          <m:ctrlPr>
                            <a:rPr lang="en-US" sz="2400" b="0" i="1" dirty="0" smtClean="0">
                              <a:solidFill>
                                <a:srgbClr val="C00000"/>
                              </a:solidFill>
                              <a:latin typeface="Cambria Math" panose="02040503050406030204" pitchFamily="18" charset="0"/>
                            </a:rPr>
                          </m:ctrlPr>
                        </m:dPr>
                        <m:e>
                          <m:r>
                            <a:rPr lang="en-US" sz="2400" b="0" i="1" dirty="0" smtClean="0">
                              <a:solidFill>
                                <a:srgbClr val="C00000"/>
                              </a:solidFill>
                              <a:latin typeface="Cambria Math" panose="02040503050406030204" pitchFamily="18" charset="0"/>
                            </a:rPr>
                            <m:t>𝑖𝑛𝑝𝑢𝑡</m:t>
                          </m:r>
                        </m:e>
                      </m:d>
                    </m:oMath>
                  </m:oMathPara>
                </a14:m>
                <a:endParaRPr/>
              </a:p>
            </p:txBody>
          </p:sp>
        </mc:Choice>
        <mc:Fallback xmlns="">
          <p:sp>
            <p:nvSpPr>
              <p:cNvPr id="57" name="TextBox 56">
                <a:extLst>
                  <a:ext uri="{FF2B5EF4-FFF2-40B4-BE49-F238E27FC236}">
                    <a16:creationId xmlns:a16="http://schemas.microsoft.com/office/drawing/2014/main" id="{0F615DC4-072C-00FC-EFA1-D0F655ABB7FE}"/>
                  </a:ext>
                </a:extLst>
              </p:cNvPr>
              <p:cNvSpPr txBox="1">
                <a:spLocks noRot="1" noChangeAspect="1" noMove="1" noResize="1" noEditPoints="1" noAdjustHandles="1" noChangeArrowheads="1" noChangeShapeType="1" noTextEdit="1"/>
              </p:cNvSpPr>
              <p:nvPr/>
            </p:nvSpPr>
            <p:spPr>
              <a:xfrm>
                <a:off x="5231957" y="5144114"/>
                <a:ext cx="1451551" cy="461665"/>
              </a:xfrm>
              <a:prstGeom prst="rect">
                <a:avLst/>
              </a:prstGeom>
              <a:blipFill>
                <a:blip r:embed="rId14"/>
                <a:stretch>
                  <a:fillRect t="-10811" r="-7759"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40D8FE7-C75E-791E-1DA9-9A65DD3DDCB7}"/>
                  </a:ext>
                </a:extLst>
              </p:cNvPr>
              <p:cNvSpPr txBox="1"/>
              <p:nvPr/>
            </p:nvSpPr>
            <p:spPr>
              <a:xfrm>
                <a:off x="6500365" y="4138296"/>
                <a:ext cx="5409695" cy="2013175"/>
              </a:xfrm>
              <a:prstGeom prst="wedgeRoundRectCallout">
                <a:avLst>
                  <a:gd name="adj1" fmla="val -59893"/>
                  <a:gd name="adj2" fmla="val -31797"/>
                  <a:gd name="adj3" fmla="val 16667"/>
                </a:avLst>
              </a:prstGeom>
              <a:solidFill>
                <a:schemeClr val="accent6">
                  <a:lumMod val="20000"/>
                  <a:lumOff val="80000"/>
                </a:schemeClr>
              </a:solidFill>
            </p:spPr>
            <p:txBody>
              <a:bodyPr wrap="square" rtlCol="0">
                <a:spAutoFit/>
              </a:bodyPr>
              <a:lstStyle/>
              <a:p>
                <a14:m>
                  <m:oMath xmlns:m="http://schemas.openxmlformats.org/officeDocument/2006/math">
                    <m:sSub>
                      <m:sSubPr>
                        <m:ctrlPr>
                          <a:rPr lang="en-US" sz="2200" i="1" dirty="0" smtClean="0">
                            <a:solidFill>
                              <a:srgbClr val="C00000"/>
                            </a:solidFill>
                            <a:latin typeface="Cambria Math" panose="02040503050406030204" pitchFamily="18" charset="0"/>
                          </a:rPr>
                        </m:ctrlPr>
                      </m:sSubPr>
                      <m:e>
                        <m:r>
                          <a:rPr lang="en-US" sz="2200" i="1" dirty="0" smtClean="0">
                            <a:solidFill>
                              <a:srgbClr val="C00000"/>
                            </a:solidFill>
                            <a:latin typeface="Cambria Math" panose="02040503050406030204" pitchFamily="18" charset="0"/>
                          </a:rPr>
                          <m:t>𝑇</m:t>
                        </m:r>
                      </m:e>
                      <m:sub>
                        <m:r>
                          <a:rPr lang="en-US" sz="2200" i="1" dirty="0" smtClean="0">
                            <a:solidFill>
                              <a:srgbClr val="C00000"/>
                            </a:solidFill>
                            <a:latin typeface="Cambria Math" panose="02040503050406030204" pitchFamily="18" charset="0"/>
                          </a:rPr>
                          <m:t>1</m:t>
                        </m:r>
                      </m:sub>
                    </m:sSub>
                    <m:r>
                      <a:rPr lang="en-US" sz="2200" i="1" dirty="0" smtClean="0">
                        <a:solidFill>
                          <a:srgbClr val="C00000"/>
                        </a:solidFill>
                        <a:latin typeface="Cambria Math" panose="02040503050406030204" pitchFamily="18" charset="0"/>
                      </a:rPr>
                      <m:t>,</m:t>
                    </m:r>
                    <m:sSub>
                      <m:sSubPr>
                        <m:ctrlPr>
                          <a:rPr lang="en-US" sz="2200" i="1" dirty="0" smtClean="0">
                            <a:solidFill>
                              <a:srgbClr val="C00000"/>
                            </a:solidFill>
                            <a:latin typeface="Cambria Math" panose="02040503050406030204" pitchFamily="18" charset="0"/>
                          </a:rPr>
                        </m:ctrlPr>
                      </m:sSubPr>
                      <m:e>
                        <m:r>
                          <a:rPr lang="en-US" sz="2200" i="1" dirty="0" smtClean="0">
                            <a:solidFill>
                              <a:srgbClr val="C00000"/>
                            </a:solidFill>
                            <a:latin typeface="Cambria Math" panose="02040503050406030204" pitchFamily="18" charset="0"/>
                          </a:rPr>
                          <m:t>𝑇</m:t>
                        </m:r>
                      </m:e>
                      <m:sub>
                        <m:r>
                          <a:rPr lang="en-US" sz="2200" i="1" dirty="0">
                            <a:solidFill>
                              <a:srgbClr val="C00000"/>
                            </a:solidFill>
                            <a:latin typeface="Cambria Math" panose="02040503050406030204" pitchFamily="18" charset="0"/>
                          </a:rPr>
                          <m:t>2</m:t>
                        </m:r>
                      </m:sub>
                    </m:sSub>
                    <m:r>
                      <a:rPr lang="en-US" sz="2200" b="0" i="1" dirty="0" smtClean="0">
                        <a:solidFill>
                          <a:srgbClr val="C00000"/>
                        </a:solidFill>
                        <a:latin typeface="Cambria Math" panose="02040503050406030204" pitchFamily="18" charset="0"/>
                      </a:rPr>
                      <m:t>:</m:t>
                    </m:r>
                  </m:oMath>
                </a14:m>
                <a:r>
                  <a:rPr lang="en-US" sz="2200" b="0" dirty="0">
                    <a:solidFill>
                      <a:srgbClr val="C00000"/>
                    </a:solidFill>
                    <a:latin typeface="Cambria Math" panose="02040503050406030204" pitchFamily="18" charset="0"/>
                  </a:rPr>
                  <a:t> Random tables </a:t>
                </a:r>
                <a14:m>
                  <m:oMath xmlns:m="http://schemas.openxmlformats.org/officeDocument/2006/math">
                    <m:sSubSup>
                      <m:sSubSupPr>
                        <m:ctrlPr>
                          <a:rPr lang="en-US" sz="2200" i="1" dirty="0">
                            <a:solidFill>
                              <a:srgbClr val="C00000"/>
                            </a:solidFill>
                            <a:latin typeface="Cambria Math" panose="02040503050406030204" pitchFamily="18" charset="0"/>
                          </a:rPr>
                        </m:ctrlPr>
                      </m:sSubSupPr>
                      <m:e>
                        <m:r>
                          <a:rPr lang="en-US" sz="2200" i="1" dirty="0">
                            <a:solidFill>
                              <a:srgbClr val="C00000"/>
                            </a:solidFill>
                            <a:latin typeface="Cambria Math" panose="02040503050406030204" pitchFamily="18" charset="0"/>
                            <a:ea typeface="Cambria Math" panose="02040503050406030204" pitchFamily="18" charset="0"/>
                          </a:rPr>
                          <m:t>ℤ</m:t>
                        </m:r>
                      </m:e>
                      <m:sub>
                        <m:r>
                          <a:rPr lang="en-US" sz="2200" i="1" dirty="0">
                            <a:solidFill>
                              <a:srgbClr val="C00000"/>
                            </a:solidFill>
                            <a:latin typeface="Cambria Math" panose="02040503050406030204" pitchFamily="18" charset="0"/>
                          </a:rPr>
                          <m:t>𝑝</m:t>
                        </m:r>
                      </m:sub>
                      <m:sup>
                        <m:r>
                          <a:rPr lang="en-US" sz="2200" i="1" dirty="0">
                            <a:solidFill>
                              <a:srgbClr val="C00000"/>
                            </a:solidFill>
                            <a:latin typeface="Cambria Math" panose="02040503050406030204" pitchFamily="18" charset="0"/>
                          </a:rPr>
                          <m:t>𝑚</m:t>
                        </m:r>
                      </m:sup>
                    </m:sSubSup>
                  </m:oMath>
                </a14:m>
                <a:r>
                  <a:rPr lang="en-US" sz="2200" b="0" dirty="0">
                    <a:solidFill>
                      <a:srgbClr val="C00000"/>
                    </a:solidFill>
                    <a:latin typeface="Cambria Math" panose="02040503050406030204" pitchFamily="18" charset="0"/>
                  </a:rPr>
                  <a:t> </a:t>
                </a:r>
                <a:r>
                  <a:rPr lang="en-US" sz="2200" b="0" dirty="0">
                    <a:solidFill>
                      <a:srgbClr val="C00000"/>
                    </a:solidFill>
                    <a:latin typeface="Candara" panose="020E0502030303020204" pitchFamily="34" charset="0"/>
                  </a:rPr>
                  <a:t>with </a:t>
                </a:r>
                <a14:m>
                  <m:oMath xmlns:m="http://schemas.openxmlformats.org/officeDocument/2006/math">
                    <m:r>
                      <a:rPr lang="en-US" sz="2200" i="1" dirty="0">
                        <a:solidFill>
                          <a:srgbClr val="C00000"/>
                        </a:solidFill>
                        <a:latin typeface="Cambria Math" panose="02040503050406030204" pitchFamily="18" charset="0"/>
                      </a:rPr>
                      <m:t>𝑚</m:t>
                    </m:r>
                    <m:r>
                      <a:rPr lang="en-US" sz="2200" b="0" i="1" dirty="0" smtClean="0">
                        <a:solidFill>
                          <a:srgbClr val="C00000"/>
                        </a:solidFill>
                        <a:latin typeface="Cambria Math" panose="02040503050406030204" pitchFamily="18" charset="0"/>
                      </a:rPr>
                      <m:t>=</m:t>
                    </m:r>
                    <m:r>
                      <m:rPr>
                        <m:sty m:val="p"/>
                      </m:rPr>
                      <a:rPr lang="en-US" sz="2200" i="1" dirty="0">
                        <a:solidFill>
                          <a:srgbClr val="C00000"/>
                        </a:solidFill>
                        <a:latin typeface="Cambria Math" panose="02040503050406030204" pitchFamily="18" charset="0"/>
                      </a:rPr>
                      <m:t>Θ</m:t>
                    </m:r>
                    <m:r>
                      <a:rPr lang="en-US" sz="2200" i="1" dirty="0">
                        <a:solidFill>
                          <a:srgbClr val="C00000"/>
                        </a:solidFill>
                        <a:latin typeface="Cambria Math" panose="02040503050406030204" pitchFamily="18" charset="0"/>
                      </a:rPr>
                      <m:t>(</m:t>
                    </m:r>
                    <m:r>
                      <a:rPr lang="en-US" sz="2200" b="0" i="0" dirty="0" smtClean="0">
                        <a:solidFill>
                          <a:srgbClr val="C00000"/>
                        </a:solidFill>
                        <a:latin typeface="Cambria Math" panose="02040503050406030204" pitchFamily="18" charset="0"/>
                      </a:rPr>
                      <m:t>𝑘</m:t>
                    </m:r>
                    <m:r>
                      <a:rPr lang="en-US" sz="2200" dirty="0">
                        <a:solidFill>
                          <a:srgbClr val="C00000"/>
                        </a:solidFill>
                        <a:latin typeface="Cambria Math" panose="02040503050406030204" pitchFamily="18" charset="0"/>
                      </a:rPr>
                      <m:t>)</m:t>
                    </m:r>
                  </m:oMath>
                </a14:m>
                <a:r>
                  <a:rPr lang="en-US" sz="2200" i="1" dirty="0">
                    <a:solidFill>
                      <a:srgbClr val="C00000"/>
                    </a:solidFill>
                    <a:latin typeface="Cambria Math" panose="02040503050406030204" pitchFamily="18" charset="0"/>
                  </a:rPr>
                  <a:t>. </a:t>
                </a:r>
              </a:p>
              <a:p>
                <a:pPr marL="342900" indent="-342900">
                  <a:buFont typeface="Arial" panose="020B0604020202020204" pitchFamily="34" charset="0"/>
                  <a:buChar char="•"/>
                </a:pPr>
                <a:r>
                  <a:rPr lang="en-US" sz="2200" dirty="0">
                    <a:solidFill>
                      <a:srgbClr val="C00000"/>
                    </a:solidFill>
                    <a:latin typeface="Candara" panose="020E0502030303020204" pitchFamily="34" charset="0"/>
                  </a:rPr>
                  <a:t>KZG commit to polynomial </a:t>
                </a:r>
                <a14:m>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panose="02040503050406030204" pitchFamily="18" charset="0"/>
                          </a:rPr>
                          <m:t>𝑡</m:t>
                        </m:r>
                      </m:e>
                      <m:sub>
                        <m:r>
                          <a:rPr lang="en-US" sz="2200" b="0" i="1" smtClean="0">
                            <a:solidFill>
                              <a:srgbClr val="C00000"/>
                            </a:solidFill>
                            <a:latin typeface="Cambria Math" panose="02040503050406030204" pitchFamily="18" charset="0"/>
                          </a:rPr>
                          <m:t>𝑖</m:t>
                        </m:r>
                      </m:sub>
                    </m:sSub>
                    <m:d>
                      <m:dPr>
                        <m:ctrlPr>
                          <a:rPr lang="en-US" sz="2200" b="0" i="1" smtClean="0">
                            <a:solidFill>
                              <a:srgbClr val="C00000"/>
                            </a:solidFill>
                            <a:latin typeface="Cambria Math" panose="02040503050406030204" pitchFamily="18" charset="0"/>
                          </a:rPr>
                        </m:ctrlPr>
                      </m:dPr>
                      <m:e>
                        <m:r>
                          <a:rPr lang="en-US" sz="2200" b="0" i="1" smtClean="0">
                            <a:solidFill>
                              <a:srgbClr val="C00000"/>
                            </a:solidFill>
                            <a:latin typeface="Cambria Math" panose="02040503050406030204" pitchFamily="18" charset="0"/>
                          </a:rPr>
                          <m:t>𝑗</m:t>
                        </m:r>
                      </m:e>
                    </m:d>
                    <m:r>
                      <a:rPr lang="en-US" sz="2200" b="0" i="1" smtClean="0">
                        <a:solidFill>
                          <a:srgbClr val="C00000"/>
                        </a:solidFill>
                        <a:latin typeface="Cambria Math" panose="02040503050406030204" pitchFamily="18" charset="0"/>
                      </a:rPr>
                      <m:t>=</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panose="02040503050406030204" pitchFamily="18" charset="0"/>
                          </a:rPr>
                          <m:t>𝑇</m:t>
                        </m:r>
                      </m:e>
                      <m:sub>
                        <m:r>
                          <a:rPr lang="en-US" sz="2200" b="0" i="1" smtClean="0">
                            <a:solidFill>
                              <a:srgbClr val="C00000"/>
                            </a:solidFill>
                            <a:latin typeface="Cambria Math" panose="02040503050406030204" pitchFamily="18" charset="0"/>
                          </a:rPr>
                          <m:t>𝑖</m:t>
                        </m:r>
                      </m:sub>
                    </m:sSub>
                    <m:d>
                      <m:dPr>
                        <m:begChr m:val="["/>
                        <m:endChr m:val="]"/>
                        <m:ctrlPr>
                          <a:rPr lang="en-US" sz="2200" b="0" i="1" smtClean="0">
                            <a:solidFill>
                              <a:srgbClr val="C00000"/>
                            </a:solidFill>
                            <a:latin typeface="Cambria Math" panose="02040503050406030204" pitchFamily="18" charset="0"/>
                          </a:rPr>
                        </m:ctrlPr>
                      </m:dPr>
                      <m:e>
                        <m:r>
                          <a:rPr lang="en-US" sz="2200" b="0" i="1" smtClean="0">
                            <a:solidFill>
                              <a:srgbClr val="C00000"/>
                            </a:solidFill>
                            <a:latin typeface="Cambria Math" panose="02040503050406030204" pitchFamily="18" charset="0"/>
                          </a:rPr>
                          <m:t>𝑗</m:t>
                        </m:r>
                      </m:e>
                    </m:d>
                  </m:oMath>
                </a14:m>
                <a:r>
                  <a:rPr lang="en-US" sz="2200" dirty="0">
                    <a:solidFill>
                      <a:srgbClr val="C00000"/>
                    </a:solidFill>
                    <a:latin typeface="Candara" panose="020E0502030303020204" pitchFamily="34" charset="0"/>
                  </a:rPr>
                  <a:t> for </a:t>
                </a:r>
                <a14:m>
                  <m:oMath xmlns:m="http://schemas.openxmlformats.org/officeDocument/2006/math">
                    <m:r>
                      <a:rPr lang="en-US" sz="2200" b="0" i="1" smtClean="0">
                        <a:solidFill>
                          <a:srgbClr val="C00000"/>
                        </a:solidFill>
                        <a:latin typeface="Cambria Math" panose="02040503050406030204" pitchFamily="18" charset="0"/>
                      </a:rPr>
                      <m:t>𝑗</m:t>
                    </m:r>
                    <m:r>
                      <a:rPr lang="en-US" sz="2200" b="0" i="1" smtClean="0">
                        <a:solidFill>
                          <a:srgbClr val="C00000"/>
                        </a:solidFill>
                        <a:latin typeface="Cambria Math" panose="02040503050406030204" pitchFamily="18" charset="0"/>
                      </a:rPr>
                      <m:t>∈</m:t>
                    </m:r>
                    <m:d>
                      <m:dPr>
                        <m:begChr m:val="["/>
                        <m:endChr m:val="]"/>
                        <m:ctrlPr>
                          <a:rPr lang="en-US" sz="2200" b="0" i="1" smtClean="0">
                            <a:solidFill>
                              <a:srgbClr val="C00000"/>
                            </a:solidFill>
                            <a:latin typeface="Cambria Math" panose="02040503050406030204" pitchFamily="18" charset="0"/>
                          </a:rPr>
                        </m:ctrlPr>
                      </m:dPr>
                      <m:e>
                        <m:r>
                          <a:rPr lang="en-US" sz="2200" b="0" i="1" smtClean="0">
                            <a:solidFill>
                              <a:srgbClr val="C00000"/>
                            </a:solidFill>
                            <a:latin typeface="Cambria Math" panose="02040503050406030204" pitchFamily="18" charset="0"/>
                          </a:rPr>
                          <m:t>𝑚</m:t>
                        </m:r>
                      </m:e>
                    </m:d>
                    <m:r>
                      <a:rPr lang="en-US" sz="2200" b="0" i="1" smtClean="0">
                        <a:solidFill>
                          <a:srgbClr val="C00000"/>
                        </a:solidFill>
                        <a:latin typeface="Cambria Math" panose="02040503050406030204" pitchFamily="18" charset="0"/>
                      </a:rPr>
                      <m:t>, </m:t>
                    </m:r>
                    <m:r>
                      <a:rPr lang="en-US" sz="2200" b="0" i="1" smtClean="0">
                        <a:solidFill>
                          <a:srgbClr val="C00000"/>
                        </a:solidFill>
                        <a:latin typeface="Cambria Math" panose="02040503050406030204" pitchFamily="18" charset="0"/>
                      </a:rPr>
                      <m:t>𝑖</m:t>
                    </m:r>
                    <m:r>
                      <a:rPr lang="en-US" sz="2200" b="0" i="1" smtClean="0">
                        <a:solidFill>
                          <a:srgbClr val="C00000"/>
                        </a:solidFill>
                        <a:latin typeface="Cambria Math" panose="02040503050406030204" pitchFamily="18" charset="0"/>
                      </a:rPr>
                      <m:t>=1,2</m:t>
                    </m:r>
                  </m:oMath>
                </a14:m>
                <a:r>
                  <a:rPr lang="en-US" sz="2200" dirty="0">
                    <a:solidFill>
                      <a:srgbClr val="C00000"/>
                    </a:solidFill>
                    <a:latin typeface="Candara" panose="020E0502030303020204" pitchFamily="34" charset="0"/>
                  </a:rPr>
                  <a:t>.</a:t>
                </a:r>
              </a:p>
              <a:p>
                <a:pPr marL="342900" indent="-342900">
                  <a:buFont typeface="Arial" panose="020B0604020202020204" pitchFamily="34" charset="0"/>
                  <a:buChar char="•"/>
                </a:pPr>
                <a:r>
                  <a:rPr lang="en-US" sz="2200" dirty="0">
                    <a:solidFill>
                      <a:srgbClr val="C00000"/>
                    </a:solidFill>
                    <a:latin typeface="Candara" panose="020E0502030303020204" pitchFamily="34" charset="0"/>
                  </a:rPr>
                  <a:t>Precompute openings in time </a:t>
                </a:r>
                <a14:m>
                  <m:oMath xmlns:m="http://schemas.openxmlformats.org/officeDocument/2006/math">
                    <m:acc>
                      <m:accPr>
                        <m:chr m:val="̃"/>
                        <m:ctrlPr>
                          <a:rPr lang="en-US" sz="2200" b="0" i="1" smtClean="0">
                            <a:solidFill>
                              <a:srgbClr val="C00000"/>
                            </a:solidFill>
                            <a:latin typeface="Cambria Math" panose="02040503050406030204" pitchFamily="18" charset="0"/>
                          </a:rPr>
                        </m:ctrlPr>
                      </m:accPr>
                      <m:e>
                        <m:r>
                          <a:rPr lang="en-US" sz="2200" b="0" i="0" smtClean="0">
                            <a:solidFill>
                              <a:srgbClr val="C00000"/>
                            </a:solidFill>
                            <a:latin typeface="Cambria Math" panose="02040503050406030204" pitchFamily="18" charset="0"/>
                          </a:rPr>
                          <m:t>𝑂</m:t>
                        </m:r>
                      </m:e>
                    </m:acc>
                    <m:d>
                      <m:dPr>
                        <m:ctrlPr>
                          <a:rPr lang="en-US" sz="2200" b="0" i="1" smtClean="0">
                            <a:solidFill>
                              <a:srgbClr val="C00000"/>
                            </a:solidFill>
                            <a:latin typeface="Cambria Math" panose="02040503050406030204" pitchFamily="18" charset="0"/>
                          </a:rPr>
                        </m:ctrlPr>
                      </m:dPr>
                      <m:e>
                        <m:r>
                          <a:rPr lang="en-US" sz="2200" i="1">
                            <a:solidFill>
                              <a:srgbClr val="C00000"/>
                            </a:solidFill>
                            <a:latin typeface="Cambria Math" panose="02040503050406030204" pitchFamily="18" charset="0"/>
                          </a:rPr>
                          <m:t>𝑚</m:t>
                        </m:r>
                      </m:e>
                    </m:d>
                  </m:oMath>
                </a14:m>
                <a:r>
                  <a:rPr lang="en-US" sz="2200" dirty="0">
                    <a:solidFill>
                      <a:srgbClr val="C00000"/>
                    </a:solidFill>
                    <a:latin typeface="Candara" panose="020E0502030303020204" pitchFamily="34" charset="0"/>
                  </a:rPr>
                  <a:t> [GHO20,FK23]</a:t>
                </a:r>
              </a:p>
            </p:txBody>
          </p:sp>
        </mc:Choice>
        <mc:Fallback xmlns="">
          <p:sp>
            <p:nvSpPr>
              <p:cNvPr id="58" name="TextBox 57">
                <a:extLst>
                  <a:ext uri="{FF2B5EF4-FFF2-40B4-BE49-F238E27FC236}">
                    <a16:creationId xmlns:a16="http://schemas.microsoft.com/office/drawing/2014/main" id="{740D8FE7-C75E-791E-1DA9-9A65DD3DDCB7}"/>
                  </a:ext>
                </a:extLst>
              </p:cNvPr>
              <p:cNvSpPr txBox="1">
                <a:spLocks noRot="1" noChangeAspect="1" noMove="1" noResize="1" noEditPoints="1" noAdjustHandles="1" noChangeArrowheads="1" noChangeShapeType="1" noTextEdit="1"/>
              </p:cNvSpPr>
              <p:nvPr/>
            </p:nvSpPr>
            <p:spPr>
              <a:xfrm>
                <a:off x="6500365" y="4138296"/>
                <a:ext cx="5409695" cy="2013175"/>
              </a:xfrm>
              <a:prstGeom prst="wedgeRoundRectCallout">
                <a:avLst>
                  <a:gd name="adj1" fmla="val -59893"/>
                  <a:gd name="adj2" fmla="val -31797"/>
                  <a:gd name="adj3" fmla="val 16667"/>
                </a:avLst>
              </a:prstGeom>
              <a:blipFill>
                <a:blip r:embed="rId15"/>
                <a:stretch>
                  <a:fillRect b="-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038822-4BDB-F258-7564-E87C313B1706}"/>
                  </a:ext>
                </a:extLst>
              </p:cNvPr>
              <p:cNvSpPr txBox="1"/>
              <p:nvPr/>
            </p:nvSpPr>
            <p:spPr>
              <a:xfrm>
                <a:off x="1455132" y="3498561"/>
                <a:ext cx="99920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1" dirty="0" smtClean="0">
                          <a:solidFill>
                            <a:srgbClr val="C00000"/>
                          </a:solidFill>
                          <a:latin typeface="Cambria Math" panose="02040503050406030204" pitchFamily="18" charset="0"/>
                        </a:rPr>
                        <m:t>mod</m:t>
                      </m:r>
                      <m:r>
                        <a:rPr lang="en-US" sz="2400" b="0" i="1" dirty="0" smtClean="0">
                          <a:solidFill>
                            <a:srgbClr val="C00000"/>
                          </a:solidFill>
                          <a:latin typeface="Cambria Math" panose="02040503050406030204" pitchFamily="18" charset="0"/>
                        </a:rPr>
                        <m:t> </m:t>
                      </m:r>
                      <m:r>
                        <a:rPr lang="en-US" sz="2400" b="0" i="1" dirty="0" smtClean="0">
                          <a:solidFill>
                            <a:srgbClr val="C00000"/>
                          </a:solidFill>
                          <a:latin typeface="Cambria Math" panose="02040503050406030204" pitchFamily="18" charset="0"/>
                        </a:rPr>
                        <m:t>𝑚</m:t>
                      </m:r>
                    </m:oMath>
                  </m:oMathPara>
                </a14:m>
                <a:endParaRPr lang="en-US" sz="2400" dirty="0"/>
              </a:p>
            </p:txBody>
          </p:sp>
        </mc:Choice>
        <mc:Fallback xmlns="">
          <p:sp>
            <p:nvSpPr>
              <p:cNvPr id="5" name="TextBox 4">
                <a:extLst>
                  <a:ext uri="{FF2B5EF4-FFF2-40B4-BE49-F238E27FC236}">
                    <a16:creationId xmlns:a16="http://schemas.microsoft.com/office/drawing/2014/main" id="{87038822-4BDB-F258-7564-E87C313B1706}"/>
                  </a:ext>
                </a:extLst>
              </p:cNvPr>
              <p:cNvSpPr txBox="1">
                <a:spLocks noRot="1" noChangeAspect="1" noMove="1" noResize="1" noEditPoints="1" noAdjustHandles="1" noChangeArrowheads="1" noChangeShapeType="1" noTextEdit="1"/>
              </p:cNvSpPr>
              <p:nvPr/>
            </p:nvSpPr>
            <p:spPr>
              <a:xfrm>
                <a:off x="1455132" y="3498561"/>
                <a:ext cx="999201" cy="461665"/>
              </a:xfrm>
              <a:prstGeom prst="rect">
                <a:avLst/>
              </a:prstGeom>
              <a:blipFill>
                <a:blip r:embed="rId16"/>
                <a:stretch>
                  <a:fillRect l="-2500" r="-7500"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63A4FF-6C94-56CE-F0EB-793B67C92632}"/>
                  </a:ext>
                </a:extLst>
              </p:cNvPr>
              <p:cNvSpPr txBox="1"/>
              <p:nvPr/>
            </p:nvSpPr>
            <p:spPr>
              <a:xfrm>
                <a:off x="3215233" y="3498561"/>
                <a:ext cx="99920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1" dirty="0" smtClean="0">
                          <a:solidFill>
                            <a:srgbClr val="C00000"/>
                          </a:solidFill>
                          <a:latin typeface="Cambria Math" panose="02040503050406030204" pitchFamily="18" charset="0"/>
                        </a:rPr>
                        <m:t>mod</m:t>
                      </m:r>
                      <m:r>
                        <a:rPr lang="en-US" sz="2400" b="0" i="1" dirty="0" smtClean="0">
                          <a:solidFill>
                            <a:srgbClr val="C00000"/>
                          </a:solidFill>
                          <a:latin typeface="Cambria Math" panose="02040503050406030204" pitchFamily="18" charset="0"/>
                        </a:rPr>
                        <m:t> </m:t>
                      </m:r>
                      <m:r>
                        <a:rPr lang="en-US" sz="2400" b="0" i="1" dirty="0" smtClean="0">
                          <a:solidFill>
                            <a:srgbClr val="C00000"/>
                          </a:solidFill>
                          <a:latin typeface="Cambria Math" panose="02040503050406030204" pitchFamily="18" charset="0"/>
                        </a:rPr>
                        <m:t>𝑚</m:t>
                      </m:r>
                    </m:oMath>
                  </m:oMathPara>
                </a14:m>
                <a:endParaRPr lang="en-US" sz="2400" dirty="0"/>
              </a:p>
            </p:txBody>
          </p:sp>
        </mc:Choice>
        <mc:Fallback xmlns="">
          <p:sp>
            <p:nvSpPr>
              <p:cNvPr id="6" name="TextBox 5">
                <a:extLst>
                  <a:ext uri="{FF2B5EF4-FFF2-40B4-BE49-F238E27FC236}">
                    <a16:creationId xmlns:a16="http://schemas.microsoft.com/office/drawing/2014/main" id="{3463A4FF-6C94-56CE-F0EB-793B67C92632}"/>
                  </a:ext>
                </a:extLst>
              </p:cNvPr>
              <p:cNvSpPr txBox="1">
                <a:spLocks noRot="1" noChangeAspect="1" noMove="1" noResize="1" noEditPoints="1" noAdjustHandles="1" noChangeArrowheads="1" noChangeShapeType="1" noTextEdit="1"/>
              </p:cNvSpPr>
              <p:nvPr/>
            </p:nvSpPr>
            <p:spPr>
              <a:xfrm>
                <a:off x="3215233" y="3498561"/>
                <a:ext cx="999201" cy="461665"/>
              </a:xfrm>
              <a:prstGeom prst="rect">
                <a:avLst/>
              </a:prstGeom>
              <a:blipFill>
                <a:blip r:embed="rId17"/>
                <a:stretch>
                  <a:fillRect l="-1250" r="-7500"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223E1C-20C9-86C0-7618-29D0EE37B20D}"/>
                  </a:ext>
                </a:extLst>
              </p:cNvPr>
              <p:cNvSpPr txBox="1"/>
              <p:nvPr/>
            </p:nvSpPr>
            <p:spPr>
              <a:xfrm>
                <a:off x="7460215" y="406090"/>
                <a:ext cx="4479842" cy="1629312"/>
              </a:xfrm>
              <a:prstGeom prst="roundRect">
                <a:avLst/>
              </a:prstGeom>
              <a:solidFill>
                <a:schemeClr val="tx2">
                  <a:lumMod val="10000"/>
                  <a:lumOff val="90000"/>
                </a:schemeClr>
              </a:solidFill>
            </p:spPr>
            <p:txBody>
              <a:bodyPr wrap="square">
                <a:spAutoFit/>
              </a:bodyPr>
              <a:lstStyle/>
              <a:p>
                <a14:m>
                  <m:oMath xmlns:m="http://schemas.openxmlformats.org/officeDocument/2006/math">
                    <m:sSub>
                      <m:sSubPr>
                        <m:ctrlPr>
                          <a:rPr lang="en-US" sz="2200" i="1" dirty="0" smtClean="0">
                            <a:solidFill>
                              <a:srgbClr val="C00000"/>
                            </a:solidFill>
                            <a:latin typeface="Cambria Math" panose="02040503050406030204" pitchFamily="18" charset="0"/>
                          </a:rPr>
                        </m:ctrlPr>
                      </m:sSubPr>
                      <m:e>
                        <m:r>
                          <a:rPr lang="en-US" sz="2200" i="1" dirty="0" smtClean="0">
                            <a:solidFill>
                              <a:srgbClr val="C00000"/>
                            </a:solidFill>
                            <a:latin typeface="Cambria Math" panose="02040503050406030204" pitchFamily="18" charset="0"/>
                          </a:rPr>
                          <m:t>𝑓</m:t>
                        </m:r>
                      </m:e>
                      <m:sub>
                        <m:r>
                          <a:rPr lang="en-US" sz="2200" i="1" dirty="0" smtClean="0">
                            <a:solidFill>
                              <a:srgbClr val="C00000"/>
                            </a:solidFill>
                            <a:latin typeface="Cambria Math" panose="02040503050406030204" pitchFamily="18" charset="0"/>
                          </a:rPr>
                          <m:t>1</m:t>
                        </m:r>
                      </m:sub>
                    </m:sSub>
                    <m:r>
                      <a:rPr lang="en-US" sz="2200" i="1" dirty="0" smtClean="0">
                        <a:solidFill>
                          <a:srgbClr val="C00000"/>
                        </a:solidFill>
                        <a:latin typeface="Cambria Math" panose="02040503050406030204" pitchFamily="18" charset="0"/>
                      </a:rPr>
                      <m:t>,</m:t>
                    </m:r>
                    <m:sSub>
                      <m:sSubPr>
                        <m:ctrlPr>
                          <a:rPr lang="en-US" sz="2200" i="1" dirty="0" smtClean="0">
                            <a:solidFill>
                              <a:srgbClr val="C00000"/>
                            </a:solidFill>
                            <a:latin typeface="Cambria Math" panose="02040503050406030204" pitchFamily="18" charset="0"/>
                          </a:rPr>
                        </m:ctrlPr>
                      </m:sSubPr>
                      <m:e>
                        <m:r>
                          <a:rPr lang="en-US" sz="2200" i="1" dirty="0" smtClean="0">
                            <a:solidFill>
                              <a:srgbClr val="C00000"/>
                            </a:solidFill>
                            <a:latin typeface="Cambria Math" panose="02040503050406030204" pitchFamily="18" charset="0"/>
                          </a:rPr>
                          <m:t>𝑓</m:t>
                        </m:r>
                      </m:e>
                      <m:sub>
                        <m:r>
                          <a:rPr lang="en-US" sz="2200" i="1" dirty="0" smtClean="0">
                            <a:solidFill>
                              <a:srgbClr val="C00000"/>
                            </a:solidFill>
                            <a:latin typeface="Cambria Math" panose="02040503050406030204" pitchFamily="18" charset="0"/>
                          </a:rPr>
                          <m:t>2</m:t>
                        </m:r>
                      </m:sub>
                    </m:sSub>
                    <m:r>
                      <a:rPr lang="en-US" sz="2200" i="1" dirty="0" smtClean="0">
                        <a:solidFill>
                          <a:srgbClr val="C00000"/>
                        </a:solidFill>
                        <a:latin typeface="Cambria Math" panose="02040503050406030204" pitchFamily="18" charset="0"/>
                      </a:rPr>
                      <m:t>,</m:t>
                    </m:r>
                    <m:r>
                      <a:rPr lang="en-US" sz="2200" i="1" dirty="0" smtClean="0">
                        <a:solidFill>
                          <a:srgbClr val="C00000"/>
                        </a:solidFill>
                        <a:latin typeface="Cambria Math" panose="02040503050406030204" pitchFamily="18" charset="0"/>
                      </a:rPr>
                      <m:t>𝑔</m:t>
                    </m:r>
                    <m:r>
                      <a:rPr lang="en-US" sz="2200" i="1" dirty="0" smtClean="0">
                        <a:solidFill>
                          <a:srgbClr val="C00000"/>
                        </a:solidFill>
                        <a:latin typeface="Cambria Math" panose="02040503050406030204" pitchFamily="18" charset="0"/>
                      </a:rPr>
                      <m:t>:</m:t>
                    </m:r>
                  </m:oMath>
                </a14:m>
                <a:r>
                  <a:rPr lang="en-US" sz="2200" i="1" dirty="0">
                    <a:solidFill>
                      <a:srgbClr val="C00000"/>
                    </a:solidFill>
                    <a:latin typeface="Cambria Math" panose="02040503050406030204" pitchFamily="18" charset="0"/>
                  </a:rPr>
                  <a:t> </a:t>
                </a:r>
                <a14:m>
                  <m:oMath xmlns:m="http://schemas.openxmlformats.org/officeDocument/2006/math">
                    <m:r>
                      <m:rPr>
                        <m:sty m:val="p"/>
                      </m:rPr>
                      <a:rPr lang="en-US" sz="2200" b="0" i="1" dirty="0" smtClean="0">
                        <a:solidFill>
                          <a:srgbClr val="C00000"/>
                        </a:solidFill>
                        <a:latin typeface="Cambria Math" panose="02040503050406030204" pitchFamily="18" charset="0"/>
                      </a:rPr>
                      <m:t>Θ</m:t>
                    </m:r>
                    <m:r>
                      <a:rPr lang="en-US" sz="2200" b="0" i="1" dirty="0" smtClean="0">
                        <a:solidFill>
                          <a:srgbClr val="C00000"/>
                        </a:solidFill>
                        <a:latin typeface="Cambria Math" panose="02040503050406030204" pitchFamily="18" charset="0"/>
                      </a:rPr>
                      <m:t>(</m:t>
                    </m:r>
                    <m:r>
                      <m:rPr>
                        <m:sty m:val="p"/>
                      </m:rPr>
                      <a:rPr lang="en-US" sz="2200" b="0" i="1" dirty="0" smtClean="0">
                        <a:solidFill>
                          <a:srgbClr val="C00000"/>
                        </a:solidFill>
                        <a:latin typeface="Cambria Math" panose="02040503050406030204" pitchFamily="18" charset="0"/>
                      </a:rPr>
                      <m:t>λ</m:t>
                    </m:r>
                    <m:r>
                      <a:rPr lang="en-US" sz="2200" b="0" i="0" dirty="0" smtClean="0">
                        <a:solidFill>
                          <a:srgbClr val="C00000"/>
                        </a:solidFill>
                        <a:latin typeface="Cambria Math" panose="02040503050406030204" pitchFamily="18" charset="0"/>
                      </a:rPr>
                      <m:t>)</m:t>
                    </m:r>
                  </m:oMath>
                </a14:m>
                <a:r>
                  <a:rPr lang="en-US" sz="2200" dirty="0">
                    <a:solidFill>
                      <a:srgbClr val="C00000"/>
                    </a:solidFill>
                    <a:latin typeface="Candara" panose="020E0502030303020204" pitchFamily="34" charset="0"/>
                  </a:rPr>
                  <a:t>-degree </a:t>
                </a:r>
                <a14:m>
                  <m:oMath xmlns:m="http://schemas.openxmlformats.org/officeDocument/2006/math">
                    <m:sSub>
                      <m:sSubPr>
                        <m:ctrlPr>
                          <a:rPr lang="en-US" sz="2200" i="1" dirty="0" smtClean="0">
                            <a:solidFill>
                              <a:srgbClr val="C00000"/>
                            </a:solidFill>
                            <a:latin typeface="Cambria Math" panose="02040503050406030204" pitchFamily="18" charset="0"/>
                            <a:ea typeface="Cambria Math" panose="02040503050406030204" pitchFamily="18" charset="0"/>
                          </a:rPr>
                        </m:ctrlPr>
                      </m:sSubPr>
                      <m:e>
                        <m:r>
                          <a:rPr lang="en-US" sz="2200" i="1" dirty="0">
                            <a:solidFill>
                              <a:srgbClr val="C00000"/>
                            </a:solidFill>
                            <a:latin typeface="Cambria Math" panose="02040503050406030204" pitchFamily="18" charset="0"/>
                            <a:ea typeface="Cambria Math" panose="02040503050406030204" pitchFamily="18" charset="0"/>
                          </a:rPr>
                          <m:t>ℤ</m:t>
                        </m:r>
                      </m:e>
                      <m:sub>
                        <m:r>
                          <a:rPr lang="en-US" sz="2200" i="1" dirty="0">
                            <a:solidFill>
                              <a:srgbClr val="C00000"/>
                            </a:solidFill>
                            <a:latin typeface="Cambria Math" panose="02040503050406030204" pitchFamily="18" charset="0"/>
                            <a:ea typeface="Cambria Math" panose="02040503050406030204" pitchFamily="18" charset="0"/>
                          </a:rPr>
                          <m:t>𝑝</m:t>
                        </m:r>
                      </m:sub>
                    </m:sSub>
                  </m:oMath>
                </a14:m>
                <a:r>
                  <a:rPr lang="en-US" sz="2200" dirty="0">
                    <a:solidFill>
                      <a:srgbClr val="C00000"/>
                    </a:solidFill>
                    <a:latin typeface="Candara" panose="020E0502030303020204" pitchFamily="34" charset="0"/>
                  </a:rPr>
                  <a:t>-polynomials. </a:t>
                </a:r>
              </a:p>
              <a:p>
                <a:pPr marL="342900" indent="-342900">
                  <a:buFont typeface="Arial" panose="020B0604020202020204" pitchFamily="34" charset="0"/>
                  <a:buChar char="•"/>
                </a:pPr>
                <a:r>
                  <a:rPr lang="en-US" sz="2200" dirty="0">
                    <a:solidFill>
                      <a:srgbClr val="C00000"/>
                    </a:solidFill>
                    <a:latin typeface="Candara" panose="020E0502030303020204" pitchFamily="34" charset="0"/>
                  </a:rPr>
                  <a:t>Committed to using KZG</a:t>
                </a:r>
              </a:p>
              <a:p>
                <a:pPr marL="342900" indent="-342900">
                  <a:buFont typeface="Arial" panose="020B0604020202020204" pitchFamily="34" charset="0"/>
                  <a:buChar char="•"/>
                </a:pPr>
                <a:r>
                  <a:rPr lang="en-US" sz="2200" dirty="0">
                    <a:solidFill>
                      <a:srgbClr val="C00000"/>
                    </a:solidFill>
                    <a:latin typeface="Candara" panose="020E0502030303020204" pitchFamily="34" charset="0"/>
                  </a:rPr>
                  <a:t>Compute openings in time </a:t>
                </a:r>
                <a14:m>
                  <m:oMath xmlns:m="http://schemas.openxmlformats.org/officeDocument/2006/math">
                    <m:r>
                      <m:rPr>
                        <m:sty m:val="p"/>
                      </m:rPr>
                      <a:rPr lang="en-US" sz="2200" i="1" dirty="0">
                        <a:solidFill>
                          <a:srgbClr val="C00000"/>
                        </a:solidFill>
                        <a:latin typeface="Cambria Math" panose="02040503050406030204" pitchFamily="18" charset="0"/>
                      </a:rPr>
                      <m:t>Θ</m:t>
                    </m:r>
                    <m:r>
                      <a:rPr lang="en-US" sz="2200" i="1" dirty="0">
                        <a:solidFill>
                          <a:srgbClr val="C00000"/>
                        </a:solidFill>
                        <a:latin typeface="Cambria Math" panose="02040503050406030204" pitchFamily="18" charset="0"/>
                      </a:rPr>
                      <m:t>(</m:t>
                    </m:r>
                    <m:r>
                      <m:rPr>
                        <m:sty m:val="p"/>
                      </m:rPr>
                      <a:rPr lang="en-US" sz="2200" i="1" dirty="0">
                        <a:solidFill>
                          <a:srgbClr val="C00000"/>
                        </a:solidFill>
                        <a:latin typeface="Cambria Math" panose="02040503050406030204" pitchFamily="18" charset="0"/>
                      </a:rPr>
                      <m:t>λ</m:t>
                    </m:r>
                    <m:r>
                      <a:rPr lang="en-US" sz="2200" dirty="0">
                        <a:solidFill>
                          <a:srgbClr val="C00000"/>
                        </a:solidFill>
                        <a:latin typeface="Cambria Math" panose="02040503050406030204" pitchFamily="18" charset="0"/>
                      </a:rPr>
                      <m:t>)</m:t>
                    </m:r>
                  </m:oMath>
                </a14:m>
                <a:r>
                  <a:rPr lang="en-US" sz="2200" dirty="0">
                    <a:solidFill>
                      <a:srgbClr val="C00000"/>
                    </a:solidFill>
                    <a:latin typeface="Candara" panose="020E0502030303020204" pitchFamily="34" charset="0"/>
                  </a:rPr>
                  <a:t> </a:t>
                </a:r>
                <a:endParaRPr lang="en-US" sz="2200" dirty="0"/>
              </a:p>
            </p:txBody>
          </p:sp>
        </mc:Choice>
        <mc:Fallback xmlns="">
          <p:sp>
            <p:nvSpPr>
              <p:cNvPr id="10" name="TextBox 9">
                <a:extLst>
                  <a:ext uri="{FF2B5EF4-FFF2-40B4-BE49-F238E27FC236}">
                    <a16:creationId xmlns:a16="http://schemas.microsoft.com/office/drawing/2014/main" id="{2A223E1C-20C9-86C0-7618-29D0EE37B20D}"/>
                  </a:ext>
                </a:extLst>
              </p:cNvPr>
              <p:cNvSpPr txBox="1">
                <a:spLocks noRot="1" noChangeAspect="1" noMove="1" noResize="1" noEditPoints="1" noAdjustHandles="1" noChangeArrowheads="1" noChangeShapeType="1" noTextEdit="1"/>
              </p:cNvSpPr>
              <p:nvPr/>
            </p:nvSpPr>
            <p:spPr>
              <a:xfrm>
                <a:off x="7460215" y="406090"/>
                <a:ext cx="4479842" cy="1629312"/>
              </a:xfrm>
              <a:prstGeom prst="roundRect">
                <a:avLst/>
              </a:prstGeom>
              <a:blipFill>
                <a:blip r:embed="rId18"/>
                <a:stretch>
                  <a:fillRect b="-232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9C5E5C87-9F85-B4E3-429D-9793FB126032}"/>
              </a:ext>
            </a:extLst>
          </p:cNvPr>
          <p:cNvCxnSpPr>
            <a:cxnSpLocks/>
            <a:stCxn id="4" idx="3"/>
            <a:endCxn id="10" idx="1"/>
          </p:cNvCxnSpPr>
          <p:nvPr/>
        </p:nvCxnSpPr>
        <p:spPr>
          <a:xfrm flipV="1">
            <a:off x="1809417" y="1220746"/>
            <a:ext cx="5650798" cy="175589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1C45C7D-17A7-6518-F0CB-DA37B3EDD59E}"/>
              </a:ext>
            </a:extLst>
          </p:cNvPr>
          <p:cNvCxnSpPr>
            <a:cxnSpLocks/>
            <a:stCxn id="28" idx="3"/>
            <a:endCxn id="10" idx="1"/>
          </p:cNvCxnSpPr>
          <p:nvPr/>
        </p:nvCxnSpPr>
        <p:spPr>
          <a:xfrm flipV="1">
            <a:off x="4669323" y="1220746"/>
            <a:ext cx="2790892" cy="179254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413AD6C-2F01-9A91-2242-9F19B6D7F73D}"/>
              </a:ext>
            </a:extLst>
          </p:cNvPr>
          <p:cNvCxnSpPr>
            <a:cxnSpLocks/>
            <a:stCxn id="33" idx="2"/>
            <a:endCxn id="10" idx="1"/>
          </p:cNvCxnSpPr>
          <p:nvPr/>
        </p:nvCxnSpPr>
        <p:spPr>
          <a:xfrm flipV="1">
            <a:off x="7307580" y="1220746"/>
            <a:ext cx="152635" cy="142500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8" name="Rounded Rectangular Callout 77">
            <a:extLst>
              <a:ext uri="{FF2B5EF4-FFF2-40B4-BE49-F238E27FC236}">
                <a16:creationId xmlns:a16="http://schemas.microsoft.com/office/drawing/2014/main" id="{044EF65E-C451-8595-8F69-B1179C58D936}"/>
              </a:ext>
            </a:extLst>
          </p:cNvPr>
          <p:cNvSpPr/>
          <p:nvPr/>
        </p:nvSpPr>
        <p:spPr>
          <a:xfrm>
            <a:off x="7812443" y="2547928"/>
            <a:ext cx="4127614" cy="1177769"/>
          </a:xfrm>
          <a:prstGeom prst="wedgeRoundRectCallout">
            <a:avLst>
              <a:gd name="adj1" fmla="val -119388"/>
              <a:gd name="adj2" fmla="val 45631"/>
              <a:gd name="adj3" fmla="val 16667"/>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Proved via Inner-Product Argument (e.g., bulletproof)</a:t>
            </a:r>
          </a:p>
        </p:txBody>
      </p:sp>
    </p:spTree>
    <p:extLst>
      <p:ext uri="{BB962C8B-B14F-4D97-AF65-F5344CB8AC3E}">
        <p14:creationId xmlns:p14="http://schemas.microsoft.com/office/powerpoint/2010/main" val="233851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8" grpId="0" animBg="1"/>
      <p:bldP spid="10"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C70B6CF-D650-4782-1209-90EDFAC5A12F}"/>
              </a:ext>
            </a:extLst>
          </p:cNvPr>
          <p:cNvPicPr>
            <a:picLocks noChangeAspect="1"/>
          </p:cNvPicPr>
          <p:nvPr/>
        </p:nvPicPr>
        <p:blipFill>
          <a:blip r:embed="rId3"/>
          <a:srcRect l="6991" t="2543" r="27626" b="10149"/>
          <a:stretch>
            <a:fillRect/>
          </a:stretch>
        </p:blipFill>
        <p:spPr>
          <a:xfrm>
            <a:off x="7301912" y="2055612"/>
            <a:ext cx="1494847" cy="1330742"/>
          </a:xfrm>
          <a:prstGeom prst="rect">
            <a:avLst/>
          </a:prstGeom>
        </p:spPr>
      </p:pic>
      <p:pic>
        <p:nvPicPr>
          <p:cNvPr id="22" name="Picture 21">
            <a:extLst>
              <a:ext uri="{FF2B5EF4-FFF2-40B4-BE49-F238E27FC236}">
                <a16:creationId xmlns:a16="http://schemas.microsoft.com/office/drawing/2014/main" id="{73750C1C-B576-5340-C158-E5A1E9B3BDF7}"/>
              </a:ext>
            </a:extLst>
          </p:cNvPr>
          <p:cNvPicPr>
            <a:picLocks noChangeAspect="1"/>
          </p:cNvPicPr>
          <p:nvPr/>
        </p:nvPicPr>
        <p:blipFill>
          <a:blip r:embed="rId4"/>
          <a:srcRect l="9703" t="-583" r="22448"/>
          <a:stretch>
            <a:fillRect/>
          </a:stretch>
        </p:blipFill>
        <p:spPr>
          <a:xfrm>
            <a:off x="5130670" y="4268130"/>
            <a:ext cx="1240277" cy="1225760"/>
          </a:xfrm>
          <a:prstGeom prst="rect">
            <a:avLst/>
          </a:prstGeom>
        </p:spPr>
      </p:pic>
      <p:pic>
        <p:nvPicPr>
          <p:cNvPr id="21" name="Picture 20" descr="A cartoon kangaroo holding a computer&#10;&#10;AI-generated content may be incorrect.">
            <a:extLst>
              <a:ext uri="{FF2B5EF4-FFF2-40B4-BE49-F238E27FC236}">
                <a16:creationId xmlns:a16="http://schemas.microsoft.com/office/drawing/2014/main" id="{96407B7F-6B79-7455-902F-F893D34EE8B1}"/>
              </a:ext>
            </a:extLst>
          </p:cNvPr>
          <p:cNvPicPr>
            <a:picLocks noChangeAspect="1"/>
          </p:cNvPicPr>
          <p:nvPr/>
        </p:nvPicPr>
        <p:blipFill>
          <a:blip r:embed="rId5"/>
          <a:srcRect t="13448" b="12471"/>
          <a:stretch>
            <a:fillRect/>
          </a:stretch>
        </p:blipFill>
        <p:spPr>
          <a:xfrm>
            <a:off x="2794736" y="2125891"/>
            <a:ext cx="1435832" cy="1595507"/>
          </a:xfrm>
          <a:prstGeom prst="rect">
            <a:avLst/>
          </a:prstGeom>
        </p:spPr>
      </p:pic>
      <p:sp>
        <p:nvSpPr>
          <p:cNvPr id="2" name="Title 1">
            <a:extLst>
              <a:ext uri="{FF2B5EF4-FFF2-40B4-BE49-F238E27FC236}">
                <a16:creationId xmlns:a16="http://schemas.microsoft.com/office/drawing/2014/main" id="{C947B0FD-ADFD-D9BF-F603-AB5EA2A5B439}"/>
              </a:ext>
            </a:extLst>
          </p:cNvPr>
          <p:cNvSpPr>
            <a:spLocks noGrp="1"/>
          </p:cNvSpPr>
          <p:nvPr>
            <p:ph type="title"/>
          </p:nvPr>
        </p:nvSpPr>
        <p:spPr/>
        <p:txBody>
          <a:bodyPr/>
          <a:lstStyle/>
          <a:p>
            <a:r>
              <a:rPr lang="en-US" dirty="0">
                <a:latin typeface="Candara" panose="020E0502030303020204" pitchFamily="34" charset="0"/>
              </a:rPr>
              <a:t>Anonymous Tokens</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E1A61CB-6793-34F0-9E46-63F5EC0CE32B}"/>
                  </a:ext>
                </a:extLst>
              </p:cNvPr>
              <p:cNvSpPr/>
              <p:nvPr/>
            </p:nvSpPr>
            <p:spPr>
              <a:xfrm>
                <a:off x="5726222" y="5911375"/>
                <a:ext cx="2885660" cy="66448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Candara" panose="020E0502030303020204" pitchFamily="34" charset="0"/>
                  </a:rPr>
                  <a:t>Token generator </a:t>
                </a:r>
                <a14:m>
                  <m:oMath xmlns:m="http://schemas.openxmlformats.org/officeDocument/2006/math">
                    <m:r>
                      <a:rPr lang="en-US" sz="2400" b="0" i="1" smtClean="0">
                        <a:solidFill>
                          <a:srgbClr val="C00000"/>
                        </a:solidFill>
                        <a:latin typeface="Cambria Math" panose="02040503050406030204" pitchFamily="18" charset="0"/>
                      </a:rPr>
                      <m:t>𝜎</m:t>
                    </m:r>
                  </m:oMath>
                </a14:m>
                <a:endParaRPr lang="en-US" sz="2400" dirty="0">
                  <a:solidFill>
                    <a:srgbClr val="C00000"/>
                  </a:solidFill>
                  <a:latin typeface="Candara" panose="020E0502030303020204" pitchFamily="34" charset="0"/>
                </a:endParaRPr>
              </a:p>
            </p:txBody>
          </p:sp>
        </mc:Choice>
        <mc:Fallback xmlns="">
          <p:sp>
            <p:nvSpPr>
              <p:cNvPr id="4" name="Rounded Rectangle 3">
                <a:extLst>
                  <a:ext uri="{FF2B5EF4-FFF2-40B4-BE49-F238E27FC236}">
                    <a16:creationId xmlns:a16="http://schemas.microsoft.com/office/drawing/2014/main" id="{CE1A61CB-6793-34F0-9E46-63F5EC0CE32B}"/>
                  </a:ext>
                </a:extLst>
              </p:cNvPr>
              <p:cNvSpPr>
                <a:spLocks noRot="1" noChangeAspect="1" noMove="1" noResize="1" noEditPoints="1" noAdjustHandles="1" noChangeArrowheads="1" noChangeShapeType="1" noTextEdit="1"/>
              </p:cNvSpPr>
              <p:nvPr/>
            </p:nvSpPr>
            <p:spPr>
              <a:xfrm>
                <a:off x="5726222" y="5911375"/>
                <a:ext cx="2885660" cy="664485"/>
              </a:xfrm>
              <a:prstGeom prst="roundRect">
                <a:avLst/>
              </a:prstGeom>
              <a:blipFill>
                <a:blip r:embed="rId6"/>
                <a:stretch>
                  <a:fillRect b="-5660"/>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E1D9F25D-DD4F-16A2-9030-0C3460162679}"/>
              </a:ext>
            </a:extLst>
          </p:cNvPr>
          <p:cNvSpPr txBox="1"/>
          <p:nvPr/>
        </p:nvSpPr>
        <p:spPr>
          <a:xfrm>
            <a:off x="5330120" y="5426375"/>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sp>
        <p:nvSpPr>
          <p:cNvPr id="9" name="TextBox 8">
            <a:extLst>
              <a:ext uri="{FF2B5EF4-FFF2-40B4-BE49-F238E27FC236}">
                <a16:creationId xmlns:a16="http://schemas.microsoft.com/office/drawing/2014/main" id="{9061F35E-8DC2-E4ED-C1F5-FCECE57AE8E3}"/>
              </a:ext>
            </a:extLst>
          </p:cNvPr>
          <p:cNvSpPr txBox="1"/>
          <p:nvPr/>
        </p:nvSpPr>
        <p:spPr>
          <a:xfrm>
            <a:off x="3073976" y="1581190"/>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p:sp>
        <p:nvSpPr>
          <p:cNvPr id="10" name="TextBox 9">
            <a:extLst>
              <a:ext uri="{FF2B5EF4-FFF2-40B4-BE49-F238E27FC236}">
                <a16:creationId xmlns:a16="http://schemas.microsoft.com/office/drawing/2014/main" id="{5461DB80-794F-C9CC-C243-B8B9B39D4AB7}"/>
              </a:ext>
            </a:extLst>
          </p:cNvPr>
          <p:cNvSpPr txBox="1"/>
          <p:nvPr/>
        </p:nvSpPr>
        <p:spPr>
          <a:xfrm>
            <a:off x="7463245" y="1596832"/>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cxnSp>
        <p:nvCxnSpPr>
          <p:cNvPr id="11" name="Straight Arrow Connector 10">
            <a:extLst>
              <a:ext uri="{FF2B5EF4-FFF2-40B4-BE49-F238E27FC236}">
                <a16:creationId xmlns:a16="http://schemas.microsoft.com/office/drawing/2014/main" id="{6727046C-0F8E-50F9-21A0-CD4629F23094}"/>
              </a:ext>
            </a:extLst>
          </p:cNvPr>
          <p:cNvCxnSpPr>
            <a:cxnSpLocks/>
          </p:cNvCxnSpPr>
          <p:nvPr/>
        </p:nvCxnSpPr>
        <p:spPr>
          <a:xfrm>
            <a:off x="3965298" y="3632584"/>
            <a:ext cx="1111827" cy="11118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Oval Callout 12">
                <a:extLst>
                  <a:ext uri="{FF2B5EF4-FFF2-40B4-BE49-F238E27FC236}">
                    <a16:creationId xmlns:a16="http://schemas.microsoft.com/office/drawing/2014/main" id="{C25DE185-2F24-55A7-9F37-351509CBF262}"/>
                  </a:ext>
                </a:extLst>
              </p:cNvPr>
              <p:cNvSpPr/>
              <p:nvPr/>
            </p:nvSpPr>
            <p:spPr>
              <a:xfrm>
                <a:off x="9225367" y="1647242"/>
                <a:ext cx="3172091" cy="1251136"/>
              </a:xfrm>
              <a:prstGeom prst="wedgeEllipseCallout">
                <a:avLst>
                  <a:gd name="adj1" fmla="val -62541"/>
                  <a:gd name="adj2" fmla="val 165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Candara" panose="020E0502030303020204" pitchFamily="34" charset="0"/>
                  </a:rPr>
                  <a:t>I want to verify that you are authorized </a:t>
                </a:r>
                <a:r>
                  <a:rPr lang="en-US" dirty="0" err="1">
                    <a:solidFill>
                      <a:srgbClr val="C00000"/>
                    </a:solidFill>
                    <a:latin typeface="Candara" panose="020E0502030303020204" pitchFamily="34" charset="0"/>
                  </a:rPr>
                  <a:t>w.r.t.</a:t>
                </a:r>
                <a:r>
                  <a:rPr lang="en-US" dirty="0">
                    <a:solidFill>
                      <a:srgbClr val="C00000"/>
                    </a:solidFill>
                    <a:latin typeface="Candara" panose="020E0502030303020204" pitchFamily="34" charset="0"/>
                  </a:rPr>
                  <a:t> </a:t>
                </a:r>
                <a14:m>
                  <m:oMath xmlns:m="http://schemas.openxmlformats.org/officeDocument/2006/math">
                    <m:r>
                      <a:rPr lang="en-US" i="1">
                        <a:solidFill>
                          <a:srgbClr val="C00000"/>
                        </a:solidFill>
                        <a:latin typeface="Cambria Math" panose="02040503050406030204" pitchFamily="18" charset="0"/>
                      </a:rPr>
                      <m:t>𝑝</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𝑘</m:t>
                        </m:r>
                      </m:e>
                      <m:sub>
                        <m:r>
                          <a:rPr lang="en-US" i="1">
                            <a:solidFill>
                              <a:srgbClr val="C00000"/>
                            </a:solidFill>
                            <a:latin typeface="Cambria Math" panose="02040503050406030204" pitchFamily="18" charset="0"/>
                          </a:rPr>
                          <m:t>𝐼</m:t>
                        </m:r>
                      </m:sub>
                    </m:sSub>
                  </m:oMath>
                </a14:m>
                <a:r>
                  <a:rPr lang="en-US" dirty="0">
                    <a:solidFill>
                      <a:srgbClr val="C00000"/>
                    </a:solidFill>
                    <a:latin typeface="Candara" panose="020E0502030303020204" pitchFamily="34" charset="0"/>
                  </a:rPr>
                  <a:t>. </a:t>
                </a:r>
              </a:p>
            </p:txBody>
          </p:sp>
        </mc:Choice>
        <mc:Fallback xmlns="">
          <p:sp>
            <p:nvSpPr>
              <p:cNvPr id="13" name="Oval Callout 12">
                <a:extLst>
                  <a:ext uri="{FF2B5EF4-FFF2-40B4-BE49-F238E27FC236}">
                    <a16:creationId xmlns:a16="http://schemas.microsoft.com/office/drawing/2014/main" id="{C25DE185-2F24-55A7-9F37-351509CBF262}"/>
                  </a:ext>
                </a:extLst>
              </p:cNvPr>
              <p:cNvSpPr>
                <a:spLocks noRot="1" noChangeAspect="1" noMove="1" noResize="1" noEditPoints="1" noAdjustHandles="1" noChangeArrowheads="1" noChangeShapeType="1" noTextEdit="1"/>
              </p:cNvSpPr>
              <p:nvPr/>
            </p:nvSpPr>
            <p:spPr>
              <a:xfrm>
                <a:off x="9225367" y="1647242"/>
                <a:ext cx="3172091" cy="1251136"/>
              </a:xfrm>
              <a:prstGeom prst="wedgeEllipseCallout">
                <a:avLst>
                  <a:gd name="adj1" fmla="val -62541"/>
                  <a:gd name="adj2" fmla="val 1653"/>
                </a:avLst>
              </a:prstGeom>
              <a:blipFill>
                <a:blip r:embed="rId10"/>
                <a:stretch>
                  <a:fillRect/>
                </a:stretch>
              </a:blipFill>
              <a:ln>
                <a:no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20928815-9C50-9A5C-562E-CB156E2E8865}"/>
              </a:ext>
            </a:extLst>
          </p:cNvPr>
          <p:cNvCxnSpPr>
            <a:cxnSpLocks/>
          </p:cNvCxnSpPr>
          <p:nvPr/>
        </p:nvCxnSpPr>
        <p:spPr>
          <a:xfrm flipH="1" flipV="1">
            <a:off x="4198059" y="3486722"/>
            <a:ext cx="1066854" cy="10668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99AE12F8-9B19-1587-B864-5193E035E0BB}"/>
                  </a:ext>
                </a:extLst>
              </p:cNvPr>
              <p:cNvSpPr/>
              <p:nvPr/>
            </p:nvSpPr>
            <p:spPr>
              <a:xfrm>
                <a:off x="2626024" y="5344961"/>
                <a:ext cx="2467491" cy="57204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C00000"/>
                    </a:solidFill>
                    <a:latin typeface="Candara" panose="020E0502030303020204" pitchFamily="34" charset="0"/>
                  </a:rPr>
                  <a:t>User Identity </a:t>
                </a:r>
                <a14:m>
                  <m:oMath xmlns:m="http://schemas.openxmlformats.org/officeDocument/2006/math">
                    <m:r>
                      <a:rPr lang="en-US" sz="2000" i="1" smtClean="0">
                        <a:solidFill>
                          <a:srgbClr val="C00000"/>
                        </a:solidFill>
                        <a:latin typeface="Cambria Math" panose="02040503050406030204" pitchFamily="18" charset="0"/>
                      </a:rPr>
                      <m:t>𝑝</m:t>
                    </m:r>
                    <m:sSub>
                      <m:sSubPr>
                        <m:ctrlPr>
                          <a:rPr lang="en-US" sz="2000" b="0" i="1" smtClean="0">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𝑘</m:t>
                        </m:r>
                      </m:e>
                      <m:sub>
                        <m:r>
                          <a:rPr lang="en-US" sz="2000" b="0" i="1" smtClean="0">
                            <a:solidFill>
                              <a:srgbClr val="C00000"/>
                            </a:solidFill>
                            <a:latin typeface="Cambria Math" panose="02040503050406030204" pitchFamily="18" charset="0"/>
                          </a:rPr>
                          <m:t>𝑈</m:t>
                        </m:r>
                      </m:sub>
                    </m:sSub>
                  </m:oMath>
                </a14:m>
                <a:r>
                  <a:rPr lang="en-US" sz="2200" dirty="0">
                    <a:solidFill>
                      <a:srgbClr val="C00000"/>
                    </a:solidFill>
                    <a:latin typeface="Candara" panose="020E0502030303020204" pitchFamily="34" charset="0"/>
                  </a:rPr>
                  <a:t> </a:t>
                </a:r>
              </a:p>
            </p:txBody>
          </p:sp>
        </mc:Choice>
        <mc:Fallback xmlns="">
          <p:sp>
            <p:nvSpPr>
              <p:cNvPr id="16" name="Rounded Rectangle 15">
                <a:extLst>
                  <a:ext uri="{FF2B5EF4-FFF2-40B4-BE49-F238E27FC236}">
                    <a16:creationId xmlns:a16="http://schemas.microsoft.com/office/drawing/2014/main" id="{99AE12F8-9B19-1587-B864-5193E035E0BB}"/>
                  </a:ext>
                </a:extLst>
              </p:cNvPr>
              <p:cNvSpPr>
                <a:spLocks noRot="1" noChangeAspect="1" noMove="1" noResize="1" noEditPoints="1" noAdjustHandles="1" noChangeArrowheads="1" noChangeShapeType="1" noTextEdit="1"/>
              </p:cNvSpPr>
              <p:nvPr/>
            </p:nvSpPr>
            <p:spPr>
              <a:xfrm>
                <a:off x="2626024" y="5344961"/>
                <a:ext cx="2467491" cy="572045"/>
              </a:xfrm>
              <a:prstGeom prst="roundRect">
                <a:avLst/>
              </a:prstGeom>
              <a:blipFill>
                <a:blip r:embed="rId11"/>
                <a:stretch>
                  <a:fillRect b="-85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4575E93-AF79-34A4-CE38-96348D7E1BE9}"/>
                  </a:ext>
                </a:extLst>
              </p:cNvPr>
              <p:cNvSpPr txBox="1"/>
              <p:nvPr/>
            </p:nvSpPr>
            <p:spPr>
              <a:xfrm>
                <a:off x="2265332" y="2564883"/>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8" name="TextBox 17">
                <a:extLst>
                  <a:ext uri="{FF2B5EF4-FFF2-40B4-BE49-F238E27FC236}">
                    <a16:creationId xmlns:a16="http://schemas.microsoft.com/office/drawing/2014/main" id="{B4575E93-AF79-34A4-CE38-96348D7E1BE9}"/>
                  </a:ext>
                </a:extLst>
              </p:cNvPr>
              <p:cNvSpPr txBox="1">
                <a:spLocks noRot="1" noChangeAspect="1" noMove="1" noResize="1" noEditPoints="1" noAdjustHandles="1" noChangeArrowheads="1" noChangeShapeType="1" noTextEdit="1"/>
              </p:cNvSpPr>
              <p:nvPr/>
            </p:nvSpPr>
            <p:spPr>
              <a:xfrm>
                <a:off x="2265332" y="2564883"/>
                <a:ext cx="674094" cy="461665"/>
              </a:xfrm>
              <a:prstGeom prst="rect">
                <a:avLst/>
              </a:prstGeom>
              <a:blipFill>
                <a:blip r:embed="rId12"/>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E137645-5509-AAAE-BEAC-20F8F59FC405}"/>
                  </a:ext>
                </a:extLst>
              </p:cNvPr>
              <p:cNvSpPr txBox="1"/>
              <p:nvPr/>
            </p:nvSpPr>
            <p:spPr>
              <a:xfrm>
                <a:off x="4732456" y="5931582"/>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9" name="TextBox 18">
                <a:extLst>
                  <a:ext uri="{FF2B5EF4-FFF2-40B4-BE49-F238E27FC236}">
                    <a16:creationId xmlns:a16="http://schemas.microsoft.com/office/drawing/2014/main" id="{0E137645-5509-AAAE-BEAC-20F8F59FC405}"/>
                  </a:ext>
                </a:extLst>
              </p:cNvPr>
              <p:cNvSpPr txBox="1">
                <a:spLocks noRot="1" noChangeAspect="1" noMove="1" noResize="1" noEditPoints="1" noAdjustHandles="1" noChangeArrowheads="1" noChangeShapeType="1" noTextEdit="1"/>
              </p:cNvSpPr>
              <p:nvPr/>
            </p:nvSpPr>
            <p:spPr>
              <a:xfrm>
                <a:off x="4732456" y="5931582"/>
                <a:ext cx="700448" cy="461665"/>
              </a:xfrm>
              <a:prstGeom prst="rect">
                <a:avLst/>
              </a:prstGeom>
              <a:blipFill>
                <a:blip r:embed="rId13"/>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564ED35-0A60-F63C-0A4F-745EB8064B50}"/>
                  </a:ext>
                </a:extLst>
              </p:cNvPr>
              <p:cNvSpPr txBox="1"/>
              <p:nvPr/>
            </p:nvSpPr>
            <p:spPr>
              <a:xfrm>
                <a:off x="8738281" y="2563753"/>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20" name="TextBox 19">
                <a:extLst>
                  <a:ext uri="{FF2B5EF4-FFF2-40B4-BE49-F238E27FC236}">
                    <a16:creationId xmlns:a16="http://schemas.microsoft.com/office/drawing/2014/main" id="{7564ED35-0A60-F63C-0A4F-745EB8064B50}"/>
                  </a:ext>
                </a:extLst>
              </p:cNvPr>
              <p:cNvSpPr txBox="1">
                <a:spLocks noRot="1" noChangeAspect="1" noMove="1" noResize="1" noEditPoints="1" noAdjustHandles="1" noChangeArrowheads="1" noChangeShapeType="1" noTextEdit="1"/>
              </p:cNvSpPr>
              <p:nvPr/>
            </p:nvSpPr>
            <p:spPr>
              <a:xfrm>
                <a:off x="8738281" y="2563753"/>
                <a:ext cx="700448" cy="461665"/>
              </a:xfrm>
              <a:prstGeom prst="rect">
                <a:avLst/>
              </a:prstGeom>
              <a:blipFill>
                <a:blip r:embed="rId14"/>
                <a:stretch>
                  <a:fillRect b="-8108"/>
                </a:stretch>
              </a:blipFill>
            </p:spPr>
            <p:txBody>
              <a:bodyPr/>
              <a:lstStyle/>
              <a:p>
                <a:r>
                  <a:rPr lang="en-US">
                    <a:noFill/>
                  </a:rPr>
                  <a:t> </a:t>
                </a:r>
              </a:p>
            </p:txBody>
          </p:sp>
        </mc:Fallback>
      </mc:AlternateContent>
      <p:sp>
        <p:nvSpPr>
          <p:cNvPr id="23" name="Rounded Rectangle 22">
            <a:extLst>
              <a:ext uri="{FF2B5EF4-FFF2-40B4-BE49-F238E27FC236}">
                <a16:creationId xmlns:a16="http://schemas.microsoft.com/office/drawing/2014/main" id="{05509D25-FCFC-0299-D44C-F1C948446ADB}"/>
              </a:ext>
            </a:extLst>
          </p:cNvPr>
          <p:cNvSpPr/>
          <p:nvPr/>
        </p:nvSpPr>
        <p:spPr>
          <a:xfrm>
            <a:off x="7797611" y="3216626"/>
            <a:ext cx="4292453" cy="1365247"/>
          </a:xfrm>
          <a:prstGeom prst="roundRect">
            <a:avLst/>
          </a:prstGeom>
          <a:solidFill>
            <a:schemeClr val="tx2">
              <a:lumMod val="10000"/>
              <a:lumOff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rgbClr val="C00000"/>
                </a:solidFill>
                <a:latin typeface="Candara" panose="020E0502030303020204" pitchFamily="34" charset="0"/>
              </a:rPr>
              <a:t>Anonymity:</a:t>
            </a:r>
            <a:r>
              <a:rPr lang="en-US" sz="2200" dirty="0">
                <a:solidFill>
                  <a:srgbClr val="C00000"/>
                </a:solidFill>
                <a:latin typeface="Candara" panose="020E0502030303020204" pitchFamily="34" charset="0"/>
              </a:rPr>
              <a:t> Even if issuer and verifier collude, cannot link/track the user.</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5D96485-85E7-044D-D252-5D97EC120330}"/>
                  </a:ext>
                </a:extLst>
              </p:cNvPr>
              <p:cNvSpPr txBox="1"/>
              <p:nvPr/>
            </p:nvSpPr>
            <p:spPr>
              <a:xfrm>
                <a:off x="6788535" y="3964178"/>
                <a:ext cx="10668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𝑠𝑛</m:t>
                      </m:r>
                      <m:r>
                        <a:rPr lang="en-US" sz="2400" i="1">
                          <a:solidFill>
                            <a:srgbClr val="C00000"/>
                          </a:solidFill>
                          <a:latin typeface="Cambria Math" panose="02040503050406030204" pitchFamily="18" charset="0"/>
                        </a:rPr>
                        <m:t>, </m:t>
                      </m:r>
                      <m:r>
                        <a:rPr lang="en-US" sz="2400" i="1">
                          <a:solidFill>
                            <a:srgbClr val="C00000"/>
                          </a:solidFill>
                          <a:latin typeface="Cambria Math" panose="02040503050406030204" pitchFamily="18" charset="0"/>
                        </a:rPr>
                        <m:t>𝜋</m:t>
                      </m:r>
                    </m:oMath>
                  </m:oMathPara>
                </a14:m>
                <a:endParaRPr lang="en-US" sz="2400" dirty="0">
                  <a:solidFill>
                    <a:srgbClr val="C00000"/>
                  </a:solidFill>
                  <a:latin typeface="Candara" panose="020E0502030303020204" pitchFamily="34" charset="0"/>
                </a:endParaRPr>
              </a:p>
            </p:txBody>
          </p:sp>
        </mc:Choice>
        <mc:Fallback xmlns="">
          <p:sp>
            <p:nvSpPr>
              <p:cNvPr id="24" name="TextBox 23">
                <a:extLst>
                  <a:ext uri="{FF2B5EF4-FFF2-40B4-BE49-F238E27FC236}">
                    <a16:creationId xmlns:a16="http://schemas.microsoft.com/office/drawing/2014/main" id="{B5D96485-85E7-044D-D252-5D97EC120330}"/>
                  </a:ext>
                </a:extLst>
              </p:cNvPr>
              <p:cNvSpPr txBox="1">
                <a:spLocks noRot="1" noChangeAspect="1" noMove="1" noResize="1" noEditPoints="1" noAdjustHandles="1" noChangeArrowheads="1" noChangeShapeType="1" noTextEdit="1"/>
              </p:cNvSpPr>
              <p:nvPr/>
            </p:nvSpPr>
            <p:spPr>
              <a:xfrm>
                <a:off x="6788535" y="3964178"/>
                <a:ext cx="1066855" cy="461665"/>
              </a:xfrm>
              <a:prstGeom prst="rect">
                <a:avLst/>
              </a:prstGeom>
              <a:blipFill>
                <a:blip r:embed="rId15"/>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F6CB16AD-2CAB-FF59-BB32-110DD42E04A2}"/>
              </a:ext>
            </a:extLst>
          </p:cNvPr>
          <p:cNvCxnSpPr>
            <a:cxnSpLocks/>
          </p:cNvCxnSpPr>
          <p:nvPr/>
        </p:nvCxnSpPr>
        <p:spPr>
          <a:xfrm>
            <a:off x="4603917" y="2509808"/>
            <a:ext cx="2640851" cy="0"/>
          </a:xfrm>
          <a:prstGeom prst="straightConnector1">
            <a:avLst/>
          </a:prstGeom>
          <a:ln w="57150">
            <a:solidFill>
              <a:srgbClr val="C00000"/>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 name="Graphic 25" descr="Exclamation mark with solid fill">
            <a:extLst>
              <a:ext uri="{FF2B5EF4-FFF2-40B4-BE49-F238E27FC236}">
                <a16:creationId xmlns:a16="http://schemas.microsoft.com/office/drawing/2014/main" id="{A63BCAE1-4E0A-D61E-4265-BCCAF90068F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53800" y="3966610"/>
            <a:ext cx="914400" cy="914400"/>
          </a:xfrm>
          <a:prstGeom prst="rect">
            <a:avLst/>
          </a:prstGeom>
        </p:spPr>
      </p:pic>
      <mc:AlternateContent xmlns:mc="http://schemas.openxmlformats.org/markup-compatibility/2006" xmlns:a14="http://schemas.microsoft.com/office/drawing/2010/main">
        <mc:Choice Requires="a14">
          <p:sp>
            <p:nvSpPr>
              <p:cNvPr id="27" name="Oval Callout 26">
                <a:extLst>
                  <a:ext uri="{FF2B5EF4-FFF2-40B4-BE49-F238E27FC236}">
                    <a16:creationId xmlns:a16="http://schemas.microsoft.com/office/drawing/2014/main" id="{0B60BD39-381D-C5B9-E16E-5DF23E07DA79}"/>
                  </a:ext>
                </a:extLst>
              </p:cNvPr>
              <p:cNvSpPr/>
              <p:nvPr/>
            </p:nvSpPr>
            <p:spPr>
              <a:xfrm>
                <a:off x="7688460" y="4459390"/>
                <a:ext cx="4625249" cy="1634837"/>
              </a:xfrm>
              <a:prstGeom prst="wedgeEllipseCallout">
                <a:avLst>
                  <a:gd name="adj1" fmla="val -51473"/>
                  <a:gd name="adj2" fmla="val -5646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Candara" panose="020E0502030303020204" pitchFamily="34" charset="0"/>
                  </a:rPr>
                  <a:t>Here is a proof/token that I am authorized by </a:t>
                </a:r>
                <a14:m>
                  <m:oMath xmlns:m="http://schemas.openxmlformats.org/officeDocument/2006/math">
                    <m:r>
                      <a:rPr lang="en-US" sz="2000" i="1">
                        <a:solidFill>
                          <a:srgbClr val="C00000"/>
                        </a:solidFill>
                        <a:latin typeface="Cambria Math" panose="02040503050406030204" pitchFamily="18" charset="0"/>
                      </a:rPr>
                      <m:t>𝑠</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𝑘</m:t>
                        </m:r>
                      </m:e>
                      <m:sub>
                        <m:r>
                          <a:rPr lang="en-US" sz="2000" i="1">
                            <a:solidFill>
                              <a:srgbClr val="C00000"/>
                            </a:solidFill>
                            <a:latin typeface="Cambria Math" panose="02040503050406030204" pitchFamily="18" charset="0"/>
                          </a:rPr>
                          <m:t>𝐼</m:t>
                        </m:r>
                      </m:sub>
                    </m:sSub>
                  </m:oMath>
                </a14:m>
                <a:r>
                  <a:rPr lang="en-US" sz="2000" dirty="0">
                    <a:solidFill>
                      <a:srgbClr val="C00000"/>
                    </a:solidFill>
                    <a:latin typeface="Candara" panose="020E0502030303020204" pitchFamily="34" charset="0"/>
                  </a:rPr>
                  <a:t>. </a:t>
                </a:r>
              </a:p>
            </p:txBody>
          </p:sp>
        </mc:Choice>
        <mc:Fallback xmlns="">
          <p:sp>
            <p:nvSpPr>
              <p:cNvPr id="27" name="Oval Callout 26">
                <a:extLst>
                  <a:ext uri="{FF2B5EF4-FFF2-40B4-BE49-F238E27FC236}">
                    <a16:creationId xmlns:a16="http://schemas.microsoft.com/office/drawing/2014/main" id="{0B60BD39-381D-C5B9-E16E-5DF23E07DA79}"/>
                  </a:ext>
                </a:extLst>
              </p:cNvPr>
              <p:cNvSpPr>
                <a:spLocks noRot="1" noChangeAspect="1" noMove="1" noResize="1" noEditPoints="1" noAdjustHandles="1" noChangeArrowheads="1" noChangeShapeType="1" noTextEdit="1"/>
              </p:cNvSpPr>
              <p:nvPr/>
            </p:nvSpPr>
            <p:spPr>
              <a:xfrm>
                <a:off x="7688460" y="4459390"/>
                <a:ext cx="4625249" cy="1634837"/>
              </a:xfrm>
              <a:prstGeom prst="wedgeEllipseCallout">
                <a:avLst>
                  <a:gd name="adj1" fmla="val -51473"/>
                  <a:gd name="adj2" fmla="val -56466"/>
                </a:avLst>
              </a:prstGeom>
              <a:blipFill>
                <a:blip r:embed="rId18"/>
                <a:stretch>
                  <a:fillRect/>
                </a:stretch>
              </a:blipFill>
              <a:ln>
                <a:no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F8384E34-D124-09CA-F7C1-56C6CDFAA44B}"/>
              </a:ext>
            </a:extLst>
          </p:cNvPr>
          <p:cNvGrpSpPr/>
          <p:nvPr/>
        </p:nvGrpSpPr>
        <p:grpSpPr>
          <a:xfrm rot="16200000">
            <a:off x="6201442" y="3414997"/>
            <a:ext cx="1299615" cy="1257689"/>
            <a:chOff x="5387410" y="3205778"/>
            <a:chExt cx="1299615" cy="1257689"/>
          </a:xfrm>
        </p:grpSpPr>
        <p:cxnSp>
          <p:nvCxnSpPr>
            <p:cNvPr id="14" name="Straight Arrow Connector 13">
              <a:extLst>
                <a:ext uri="{FF2B5EF4-FFF2-40B4-BE49-F238E27FC236}">
                  <a16:creationId xmlns:a16="http://schemas.microsoft.com/office/drawing/2014/main" id="{11BF5EEF-F398-BBE9-1857-A795C6B5C4AC}"/>
                </a:ext>
              </a:extLst>
            </p:cNvPr>
            <p:cNvCxnSpPr>
              <a:cxnSpLocks/>
            </p:cNvCxnSpPr>
            <p:nvPr/>
          </p:nvCxnSpPr>
          <p:spPr>
            <a:xfrm>
              <a:off x="5387410" y="3351640"/>
              <a:ext cx="1111827" cy="11118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03AD3D3-A673-187F-AD9A-6A022A94628C}"/>
                </a:ext>
              </a:extLst>
            </p:cNvPr>
            <p:cNvCxnSpPr>
              <a:cxnSpLocks/>
            </p:cNvCxnSpPr>
            <p:nvPr/>
          </p:nvCxnSpPr>
          <p:spPr>
            <a:xfrm flipH="1" flipV="1">
              <a:off x="5620171" y="3205778"/>
              <a:ext cx="1066854" cy="10668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pic>
        <p:nvPicPr>
          <p:cNvPr id="1028" name="Picture 4" descr="Cloudflare supports Privacy Pass">
            <a:extLst>
              <a:ext uri="{FF2B5EF4-FFF2-40B4-BE49-F238E27FC236}">
                <a16:creationId xmlns:a16="http://schemas.microsoft.com/office/drawing/2014/main" id="{1DD4D9C6-2EF0-C3A9-24DE-9665997D8AC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71" t="27271" r="571" b="26964"/>
          <a:stretch>
            <a:fillRect/>
          </a:stretch>
        </p:blipFill>
        <p:spPr bwMode="auto">
          <a:xfrm>
            <a:off x="8878745" y="341583"/>
            <a:ext cx="2963014" cy="86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8" grpId="0"/>
      <p:bldP spid="19" grpId="0"/>
      <p:bldP spid="20" grpId="0"/>
      <p:bldP spid="23" grpId="0" animBg="1"/>
      <p:bldP spid="24"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7A74-2CFB-B3F6-D803-54837C8BC82F}"/>
              </a:ext>
            </a:extLst>
          </p:cNvPr>
          <p:cNvSpPr>
            <a:spLocks noGrp="1"/>
          </p:cNvSpPr>
          <p:nvPr>
            <p:ph type="title"/>
          </p:nvPr>
        </p:nvSpPr>
        <p:spPr/>
        <p:txBody>
          <a:bodyPr/>
          <a:lstStyle/>
          <a:p>
            <a:r>
              <a:rPr lang="en-US" dirty="0"/>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AA0C6F-A311-FEFD-BC73-5975AD94153C}"/>
                  </a:ext>
                </a:extLst>
              </p:cNvPr>
              <p:cNvSpPr>
                <a:spLocks noGrp="1"/>
              </p:cNvSpPr>
              <p:nvPr>
                <p:ph idx="1"/>
              </p:nvPr>
            </p:nvSpPr>
            <p:spPr>
              <a:xfrm>
                <a:off x="838200" y="1690688"/>
                <a:ext cx="10515600" cy="4802187"/>
              </a:xfrm>
            </p:spPr>
            <p:txBody>
              <a:bodyPr>
                <a:normAutofit fontScale="92500" lnSpcReduction="10000"/>
              </a:bodyPr>
              <a:lstStyle/>
              <a:p>
                <a:r>
                  <a:rPr lang="en-US" sz="3200" dirty="0"/>
                  <a:t>Asymptotic efficiencies in </a:t>
                </a:r>
                <a14:m>
                  <m:oMath xmlns:m="http://schemas.openxmlformats.org/officeDocument/2006/math">
                    <m:r>
                      <a:rPr lang="en-US" sz="3200" i="1" dirty="0">
                        <a:latin typeface="Cambria Math" panose="02040503050406030204" pitchFamily="18" charset="0"/>
                      </a:rPr>
                      <m:t>𝑘</m:t>
                    </m:r>
                    <m:r>
                      <a:rPr lang="en-US" sz="3200" i="1" dirty="0">
                        <a:latin typeface="Cambria Math" panose="02040503050406030204" pitchFamily="18" charset="0"/>
                      </a:rPr>
                      <m:t>≫</m:t>
                    </m:r>
                    <m:r>
                      <a:rPr lang="en-US" sz="3200" i="1" dirty="0">
                        <a:latin typeface="Cambria Math" panose="02040503050406030204" pitchFamily="18" charset="0"/>
                      </a:rPr>
                      <m:t>𝑁</m:t>
                    </m:r>
                  </m:oMath>
                </a14:m>
                <a:r>
                  <a:rPr lang="en-US" sz="3200" dirty="0"/>
                  <a:t> (e.g., </a:t>
                </a:r>
                <a14:m>
                  <m:oMath xmlns:m="http://schemas.openxmlformats.org/officeDocument/2006/math">
                    <m:r>
                      <a:rPr lang="en-US" sz="3200" i="1" dirty="0">
                        <a:latin typeface="Cambria Math" panose="02040503050406030204" pitchFamily="18" charset="0"/>
                      </a:rPr>
                      <m:t>𝑘</m:t>
                    </m:r>
                    <m:r>
                      <a:rPr lang="en-US" sz="3200" b="0" i="1" dirty="0" smtClean="0">
                        <a:latin typeface="Cambria Math" panose="02040503050406030204" pitchFamily="18" charset="0"/>
                      </a:rPr>
                      <m:t>=</m:t>
                    </m:r>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2</m:t>
                        </m:r>
                      </m:e>
                      <m:sup>
                        <m:r>
                          <a:rPr lang="en-US" sz="3200" b="0" i="1" dirty="0" smtClean="0">
                            <a:latin typeface="Cambria Math" panose="02040503050406030204" pitchFamily="18" charset="0"/>
                          </a:rPr>
                          <m:t>20</m:t>
                        </m:r>
                      </m:sup>
                    </m:sSup>
                    <m:r>
                      <a:rPr lang="en-US" sz="3200" b="0" i="1" dirty="0" smtClean="0">
                        <a:latin typeface="Cambria Math" panose="02040503050406030204" pitchFamily="18" charset="0"/>
                      </a:rPr>
                      <m:t>,</m:t>
                    </m:r>
                  </m:oMath>
                </a14:m>
                <a:r>
                  <a:rPr lang="en-US" sz="3200" dirty="0"/>
                  <a:t> </a:t>
                </a:r>
                <a14:m>
                  <m:oMath xmlns:m="http://schemas.openxmlformats.org/officeDocument/2006/math">
                    <m:r>
                      <a:rPr lang="en-US" sz="3200" i="1" dirty="0">
                        <a:latin typeface="Cambria Math" panose="02040503050406030204" pitchFamily="18" charset="0"/>
                      </a:rPr>
                      <m:t>𝑁</m:t>
                    </m:r>
                    <m:r>
                      <a:rPr lang="en-US" sz="3200" b="0" i="1" dirty="0" smtClean="0">
                        <a:latin typeface="Cambria Math" panose="02040503050406030204" pitchFamily="18" charset="0"/>
                      </a:rPr>
                      <m:t>=</m:t>
                    </m:r>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2</m:t>
                        </m:r>
                      </m:e>
                      <m:sup>
                        <m:r>
                          <a:rPr lang="en-US" sz="3200" b="0" i="1" dirty="0" smtClean="0">
                            <a:latin typeface="Cambria Math" panose="02040503050406030204" pitchFamily="18" charset="0"/>
                          </a:rPr>
                          <m:t>10</m:t>
                        </m:r>
                      </m:sup>
                    </m:sSup>
                  </m:oMath>
                </a14:m>
                <a:r>
                  <a:rPr lang="en-US" sz="3200" dirty="0"/>
                  <a:t>)</a:t>
                </a:r>
                <a:br>
                  <a:rPr lang="en-US" sz="3200" dirty="0"/>
                </a:br>
                <a:endParaRPr lang="en-US" sz="3200" dirty="0"/>
              </a:p>
              <a:p>
                <a:endParaRPr lang="en-US" sz="3200" dirty="0"/>
              </a:p>
              <a:p>
                <a:endParaRPr lang="en-US" sz="3200" dirty="0"/>
              </a:p>
              <a:p>
                <a:endParaRPr lang="en-US" sz="3200" dirty="0"/>
              </a:p>
              <a:p>
                <a:endParaRPr lang="en-US" sz="3200" dirty="0"/>
              </a:p>
              <a:p>
                <a:r>
                  <a:rPr lang="en-US" sz="3200" dirty="0"/>
                  <a:t>Omitted properties:</a:t>
                </a:r>
              </a:p>
              <a:p>
                <a:pPr lvl="1"/>
                <a:r>
                  <a:rPr lang="en-US" sz="2800" b="1" dirty="0" err="1">
                    <a:solidFill>
                      <a:srgbClr val="C00000"/>
                    </a:solidFill>
                    <a:latin typeface="Candara" panose="020E0502030303020204" pitchFamily="34" charset="0"/>
                  </a:rPr>
                  <a:t>Linkability</a:t>
                </a:r>
                <a:r>
                  <a:rPr lang="en-US" sz="2800" b="1" dirty="0">
                    <a:solidFill>
                      <a:srgbClr val="C00000"/>
                    </a:solidFill>
                    <a:latin typeface="Candara" panose="020E0502030303020204" pitchFamily="34" charset="0"/>
                  </a:rPr>
                  <a:t>:</a:t>
                </a:r>
                <a:r>
                  <a:rPr lang="en-US" sz="2800" dirty="0">
                    <a:latin typeface="Candara" panose="020E0502030303020204" pitchFamily="34" charset="0"/>
                  </a:rPr>
                  <a:t> Double-spender can be identified</a:t>
                </a:r>
              </a:p>
              <a:p>
                <a:pPr lvl="1"/>
                <a:r>
                  <a:rPr lang="en-US" sz="2800" b="1" dirty="0" err="1">
                    <a:solidFill>
                      <a:srgbClr val="C00000"/>
                    </a:solidFill>
                    <a:latin typeface="Candara" panose="020E0502030303020204" pitchFamily="34" charset="0"/>
                  </a:rPr>
                  <a:t>Exculpability</a:t>
                </a:r>
                <a:r>
                  <a:rPr lang="en-US" sz="2800" b="1" dirty="0">
                    <a:solidFill>
                      <a:srgbClr val="C00000"/>
                    </a:solidFill>
                    <a:latin typeface="Candara" panose="020E0502030303020204" pitchFamily="34" charset="0"/>
                  </a:rPr>
                  <a:t>:</a:t>
                </a:r>
                <a:r>
                  <a:rPr lang="en-US" sz="2800" dirty="0">
                    <a:latin typeface="Candara" panose="020E0502030303020204" pitchFamily="34" charset="0"/>
                  </a:rPr>
                  <a:t> Malicious users (even when colluding with issuer) cannot frame honest users of double spending</a:t>
                </a:r>
              </a:p>
            </p:txBody>
          </p:sp>
        </mc:Choice>
        <mc:Fallback xmlns="">
          <p:sp>
            <p:nvSpPr>
              <p:cNvPr id="3" name="Content Placeholder 2">
                <a:extLst>
                  <a:ext uri="{FF2B5EF4-FFF2-40B4-BE49-F238E27FC236}">
                    <a16:creationId xmlns:a16="http://schemas.microsoft.com/office/drawing/2014/main" id="{78AA0C6F-A311-FEFD-BC73-5975AD94153C}"/>
                  </a:ext>
                </a:extLst>
              </p:cNvPr>
              <p:cNvSpPr>
                <a:spLocks noGrp="1" noRot="1" noChangeAspect="1" noMove="1" noResize="1" noEditPoints="1" noAdjustHandles="1" noChangeArrowheads="1" noChangeShapeType="1" noTextEdit="1"/>
              </p:cNvSpPr>
              <p:nvPr>
                <p:ph idx="1"/>
              </p:nvPr>
            </p:nvSpPr>
            <p:spPr>
              <a:xfrm>
                <a:off x="838200" y="1690688"/>
                <a:ext cx="10515600" cy="4802187"/>
              </a:xfrm>
              <a:blipFill>
                <a:blip r:embed="rId3"/>
                <a:stretch>
                  <a:fillRect l="-1206" t="-2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2DC67F67-0A5E-7794-5459-AC682836470F}"/>
                  </a:ext>
                </a:extLst>
              </p:cNvPr>
              <p:cNvGraphicFramePr>
                <a:graphicFrameLocks noGrp="1"/>
              </p:cNvGraphicFramePr>
              <p:nvPr>
                <p:extLst>
                  <p:ext uri="{D42A27DB-BD31-4B8C-83A1-F6EECF244321}">
                    <p14:modId xmlns:p14="http://schemas.microsoft.com/office/powerpoint/2010/main" val="2945491376"/>
                  </p:ext>
                </p:extLst>
              </p:nvPr>
            </p:nvGraphicFramePr>
            <p:xfrm>
              <a:off x="1098476" y="2491410"/>
              <a:ext cx="9995048" cy="1676400"/>
            </p:xfrm>
            <a:graphic>
              <a:graphicData uri="http://schemas.openxmlformats.org/drawingml/2006/table">
                <a:tbl>
                  <a:tblPr firstRow="1" bandRow="1">
                    <a:tableStyleId>{5C22544A-7EE6-4342-B048-85BDC9FD1C3A}</a:tableStyleId>
                  </a:tblPr>
                  <a:tblGrid>
                    <a:gridCol w="1573006">
                      <a:extLst>
                        <a:ext uri="{9D8B030D-6E8A-4147-A177-3AD203B41FA5}">
                          <a16:colId xmlns:a16="http://schemas.microsoft.com/office/drawing/2014/main" val="3543970758"/>
                        </a:ext>
                      </a:extLst>
                    </a:gridCol>
                    <a:gridCol w="1972236">
                      <a:extLst>
                        <a:ext uri="{9D8B030D-6E8A-4147-A177-3AD203B41FA5}">
                          <a16:colId xmlns:a16="http://schemas.microsoft.com/office/drawing/2014/main" val="1653726759"/>
                        </a:ext>
                      </a:extLst>
                    </a:gridCol>
                    <a:gridCol w="1004047">
                      <a:extLst>
                        <a:ext uri="{9D8B030D-6E8A-4147-A177-3AD203B41FA5}">
                          <a16:colId xmlns:a16="http://schemas.microsoft.com/office/drawing/2014/main" val="1929803119"/>
                        </a:ext>
                      </a:extLst>
                    </a:gridCol>
                    <a:gridCol w="1764432">
                      <a:extLst>
                        <a:ext uri="{9D8B030D-6E8A-4147-A177-3AD203B41FA5}">
                          <a16:colId xmlns:a16="http://schemas.microsoft.com/office/drawing/2014/main" val="747075043"/>
                        </a:ext>
                      </a:extLst>
                    </a:gridCol>
                    <a:gridCol w="1785591">
                      <a:extLst>
                        <a:ext uri="{9D8B030D-6E8A-4147-A177-3AD203B41FA5}">
                          <a16:colId xmlns:a16="http://schemas.microsoft.com/office/drawing/2014/main" val="1928312539"/>
                        </a:ext>
                      </a:extLst>
                    </a:gridCol>
                    <a:gridCol w="1895736">
                      <a:extLst>
                        <a:ext uri="{9D8B030D-6E8A-4147-A177-3AD203B41FA5}">
                          <a16:colId xmlns:a16="http://schemas.microsoft.com/office/drawing/2014/main" val="2343454477"/>
                        </a:ext>
                      </a:extLst>
                    </a:gridCol>
                  </a:tblGrid>
                  <a:tr h="37311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Construction</a:t>
                          </a: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Runtime</a:t>
                          </a:r>
                        </a:p>
                      </a:txBody>
                      <a:tcPr anchor="ctr"/>
                    </a:tc>
                    <a:tc hMerge="1">
                      <a:txBody>
                        <a:bodyPr/>
                        <a:lstStyle/>
                        <a:p>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gridSpan="2">
                      <a:txBody>
                        <a:bodyPr/>
                        <a:lstStyle/>
                        <a:p>
                          <a:pPr algn="ctr"/>
                          <a:r>
                            <a:rPr lang="en-US" sz="1900" dirty="0"/>
                            <a:t>Size (in group elements &amp; scalars)</a:t>
                          </a:r>
                        </a:p>
                      </a:txBody>
                      <a:tcPr anchor="ctr"/>
                    </a:tc>
                    <a:tc hMerge="1">
                      <a:txBody>
                        <a:bodyPr/>
                        <a:lstStyle/>
                        <a:p>
                          <a:endParaRPr lang="en-US" sz="1800" dirty="0"/>
                        </a:p>
                      </a:txBody>
                      <a:tcPr/>
                    </a:tc>
                    <a:extLst>
                      <a:ext uri="{0D108BD9-81ED-4DB2-BD59-A6C34878D82A}">
                        <a16:rowId xmlns:a16="http://schemas.microsoft.com/office/drawing/2014/main" val="1699897538"/>
                      </a:ext>
                    </a:extLst>
                  </a:tr>
                  <a:tr h="37311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U @ Issuance</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Issuer</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User @ Token</a:t>
                          </a:r>
                        </a:p>
                      </a:txBody>
                      <a:tcPr anchor="ctr">
                        <a:solidFill>
                          <a:schemeClr val="accent1"/>
                        </a:solidFill>
                      </a:tcPr>
                    </a:tc>
                    <a:tc>
                      <a:txBody>
                        <a:bodyPr/>
                        <a:lstStyle/>
                        <a:p>
                          <a:pPr algn="ctr"/>
                          <a:r>
                            <a:rPr lang="en-US" sz="1900" dirty="0">
                              <a:solidFill>
                                <a:schemeClr val="bg1"/>
                              </a:solidFill>
                            </a:rPr>
                            <a:t>Dispenser</a:t>
                          </a:r>
                        </a:p>
                      </a:txBody>
                      <a:tcPr anchor="ctr">
                        <a:solidFill>
                          <a:schemeClr val="accent1"/>
                        </a:solidFill>
                      </a:tcPr>
                    </a:tc>
                    <a:tc>
                      <a:txBody>
                        <a:bodyPr/>
                        <a:lstStyle/>
                        <a:p>
                          <a:pPr algn="ctr"/>
                          <a:r>
                            <a:rPr lang="en-US" sz="1900" dirty="0">
                              <a:solidFill>
                                <a:schemeClr val="bg1"/>
                              </a:solidFill>
                            </a:rPr>
                            <a:t>Token</a:t>
                          </a:r>
                        </a:p>
                      </a:txBody>
                      <a:tcPr anchor="ctr">
                        <a:solidFill>
                          <a:schemeClr val="accent1"/>
                        </a:solidFill>
                      </a:tcPr>
                    </a:tc>
                    <a:extLst>
                      <a:ext uri="{0D108BD9-81ED-4DB2-BD59-A6C34878D82A}">
                        <a16:rowId xmlns:a16="http://schemas.microsoft.com/office/drawing/2014/main" val="2711318175"/>
                      </a:ext>
                    </a:extLst>
                  </a:tr>
                  <a:tr h="373114">
                    <a:tc>
                      <a:txBody>
                        <a:bodyPr/>
                        <a:lstStyle/>
                        <a:p>
                          <a:r>
                            <a:rPr lang="en-US" sz="2400" dirty="0"/>
                            <a:t>Strawman</a:t>
                          </a:r>
                        </a:p>
                      </a:txBody>
                      <a:tcPr anchor="ctr"/>
                    </a:tc>
                    <a:tc>
                      <a:txBody>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𝑘</m:t>
                                </m:r>
                                <m:r>
                                  <a:rPr lang="en-US" sz="1900" b="0" i="1" smtClean="0">
                                    <a:latin typeface="Cambria Math" panose="02040503050406030204" pitchFamily="18" charset="0"/>
                                  </a:rPr>
                                  <m:t>⋅</m:t>
                                </m:r>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tc>
                    <a:tc>
                      <a:txBody>
                        <a:bodyPr/>
                        <a:lstStyle/>
                        <a:p>
                          <a:pPr/>
                          <a14:m>
                            <m:oMathPara xmlns:m="http://schemas.openxmlformats.org/officeDocument/2006/math">
                              <m:oMathParaPr>
                                <m:jc m:val="centerGroup"/>
                              </m:oMathParaPr>
                              <m:oMath xmlns:m="http://schemas.openxmlformats.org/officeDocument/2006/math">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𝑘</m:t>
                                </m:r>
                                <m:r>
                                  <a:rPr lang="en-US" sz="1900" b="0" i="1" smtClean="0">
                                    <a:latin typeface="Cambria Math" panose="02040503050406030204" pitchFamily="18" charset="0"/>
                                  </a:rPr>
                                  <m:t>⋅</m:t>
                                </m:r>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solidFill>
                          <a:srgbClr val="F3E7E7">
                            <a:alpha val="80000"/>
                          </a:srgbClr>
                        </a:solidFill>
                      </a:tcPr>
                    </a:tc>
                    <a:tc>
                      <a:txBody>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𝑂</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𝑘</m:t>
                                    </m:r>
                                  </m:e>
                                </m:d>
                              </m:oMath>
                            </m:oMathPara>
                          </a14:m>
                          <a:endParaRPr lang="en-US" sz="1900" dirty="0"/>
                        </a:p>
                      </a:txBody>
                      <a:tcPr anchor="ctr"/>
                    </a:tc>
                    <a:tc>
                      <a:txBody>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𝑂</m:t>
                                </m:r>
                                <m:d>
                                  <m:dPr>
                                    <m:ctrlPr>
                                      <a:rPr lang="en-US" sz="1900" b="0" i="1" smtClean="0">
                                        <a:latin typeface="Cambria Math" panose="02040503050406030204" pitchFamily="18" charset="0"/>
                                      </a:rPr>
                                    </m:ctrlPr>
                                  </m:dPr>
                                  <m:e>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log</m:t>
                                        </m:r>
                                      </m:fName>
                                      <m:e>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log</m:t>
                                            </m:r>
                                          </m:fName>
                                          <m:e>
                                            <m:r>
                                              <a:rPr lang="en-US" sz="1900" b="0" i="1" smtClean="0">
                                                <a:latin typeface="Cambria Math" panose="02040503050406030204" pitchFamily="18" charset="0"/>
                                              </a:rPr>
                                              <m:t>𝑁</m:t>
                                            </m:r>
                                          </m:e>
                                        </m:func>
                                      </m:e>
                                    </m:func>
                                  </m:e>
                                </m:d>
                              </m:oMath>
                            </m:oMathPara>
                          </a14:m>
                          <a:endParaRPr lang="en-US" sz="1900" dirty="0"/>
                        </a:p>
                      </a:txBody>
                      <a:tcPr anchor="ctr"/>
                    </a:tc>
                    <a:extLst>
                      <a:ext uri="{0D108BD9-81ED-4DB2-BD59-A6C34878D82A}">
                        <a16:rowId xmlns:a16="http://schemas.microsoft.com/office/drawing/2014/main" val="4249803019"/>
                      </a:ext>
                    </a:extLst>
                  </a:tr>
                  <a:tr h="373114">
                    <a:tc>
                      <a:txBody>
                        <a:bodyPr/>
                        <a:lstStyle/>
                        <a:p>
                          <a:r>
                            <a:rPr lang="en-US" sz="2400" b="1" dirty="0">
                              <a:solidFill>
                                <a:srgbClr val="C00000"/>
                              </a:solidFill>
                            </a:rPr>
                            <a:t>Ours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𝑘</m:t>
                                </m:r>
                                <m:func>
                                  <m:funcPr>
                                    <m:ctrlPr>
                                      <a:rPr lang="en-US" sz="1900" b="0" i="1" smtClean="0">
                                        <a:latin typeface="Cambria Math" panose="02040503050406030204" pitchFamily="18" charset="0"/>
                                      </a:rPr>
                                    </m:ctrlPr>
                                  </m:funcPr>
                                  <m:fName>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log</m:t>
                                        </m:r>
                                      </m:e>
                                      <m:sup>
                                        <m:r>
                                          <a:rPr lang="en-US" sz="1900" b="0" i="1" smtClean="0">
                                            <a:latin typeface="Cambria Math" panose="02040503050406030204" pitchFamily="18" charset="0"/>
                                          </a:rPr>
                                          <m:t>2</m:t>
                                        </m:r>
                                      </m:sup>
                                    </m:sSup>
                                  </m:fName>
                                  <m:e>
                                    <m:r>
                                      <a:rPr lang="en-US" sz="1900" b="0" i="1" smtClean="0">
                                        <a:latin typeface="Cambria Math" panose="02040503050406030204" pitchFamily="18" charset="0"/>
                                      </a:rPr>
                                      <m:t>𝑘</m:t>
                                    </m:r>
                                  </m:e>
                                </m:func>
                                <m:r>
                                  <a:rPr lang="en-US" sz="1900" b="0" i="1" smtClean="0">
                                    <a:latin typeface="Cambria Math" panose="02040503050406030204" pitchFamily="18" charset="0"/>
                                  </a:rPr>
                                  <m:t>⋅</m:t>
                                </m:r>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solidFill>
                          <a:schemeClr val="accent2">
                            <a:lumMod val="20000"/>
                            <a:lumOff val="80000"/>
                          </a:schemeClr>
                        </a:solidFill>
                      </a:tcPr>
                    </a:tc>
                    <a:tc>
                      <a:txBody>
                        <a:bodyPr/>
                        <a:lstStyle/>
                        <a:p>
                          <a:pPr/>
                          <a14:m>
                            <m:oMathPara xmlns:m="http://schemas.openxmlformats.org/officeDocument/2006/math">
                              <m:oMathParaPr>
                                <m:jc m:val="centerGroup"/>
                              </m:oMathParaPr>
                              <m:oMath xmlns:m="http://schemas.openxmlformats.org/officeDocument/2006/math">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tc>
                    <a:tc>
                      <a:txBody>
                        <a:bodyPr/>
                        <a:lstStyle/>
                        <a:p>
                          <a:pPr/>
                          <a14:m>
                            <m:oMathPara xmlns:m="http://schemas.openxmlformats.org/officeDocument/2006/math">
                              <m:oMathParaPr>
                                <m:jc m:val="centerGroup"/>
                              </m:oMathParaPr>
                              <m:oMath xmlns:m="http://schemas.openxmlformats.org/officeDocument/2006/math">
                                <m:r>
                                  <m:rPr>
                                    <m:sty m:val="p"/>
                                  </m:rPr>
                                  <a:rPr lang="en-US" sz="1900" b="0" i="1" smtClean="0">
                                    <a:latin typeface="Cambria Math" panose="02040503050406030204" pitchFamily="18" charset="0"/>
                                  </a:rPr>
                                  <m:t>log</m:t>
                                </m:r>
                                <m:r>
                                  <a:rPr lang="en-US" sz="1900" b="0" i="1" smtClean="0">
                                    <a:latin typeface="Cambria Math" panose="02040503050406030204" pitchFamily="18" charset="0"/>
                                  </a:rPr>
                                  <m:t>⁡</m:t>
                                </m:r>
                                <m:r>
                                  <a:rPr lang="en-US" sz="1900" b="0" i="1" smtClean="0">
                                    <a:latin typeface="Cambria Math" panose="02040503050406030204" pitchFamily="18" charset="0"/>
                                  </a:rPr>
                                  <m:t>𝑁</m:t>
                                </m:r>
                                <m:r>
                                  <a:rPr lang="en-US" sz="1900" b="0" i="1" smtClean="0">
                                    <a:latin typeface="Cambria Math" panose="02040503050406030204" pitchFamily="18" charset="0"/>
                                  </a:rPr>
                                  <m:t>⋅</m:t>
                                </m:r>
                                <m:r>
                                  <m:rPr>
                                    <m:sty m:val="p"/>
                                  </m:rPr>
                                  <a:rPr lang="en-US" sz="1900" b="0" i="1" smtClean="0">
                                    <a:latin typeface="Cambria Math" panose="02040503050406030204" pitchFamily="18" charset="0"/>
                                  </a:rPr>
                                  <m:t>poly</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𝜆</m:t>
                                    </m:r>
                                  </m:e>
                                </m:d>
                              </m:oMath>
                            </m:oMathPara>
                          </a14:m>
                          <a:endParaRPr lang="en-US" sz="1900" dirty="0"/>
                        </a:p>
                      </a:txBody>
                      <a:tcPr anchor="ctr">
                        <a:solidFill>
                          <a:schemeClr val="accent3">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𝑂</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𝑘</m:t>
                                    </m:r>
                                  </m:e>
                                </m:d>
                              </m:oMath>
                            </m:oMathPara>
                          </a14:m>
                          <a:endParaRPr lang="en-US" sz="19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𝑂</m:t>
                                </m:r>
                                <m:d>
                                  <m:dPr>
                                    <m:ctrlPr>
                                      <a:rPr lang="en-US" sz="1900" b="0" i="1" smtClean="0">
                                        <a:latin typeface="Cambria Math" panose="02040503050406030204" pitchFamily="18" charset="0"/>
                                      </a:rPr>
                                    </m:ctrlPr>
                                  </m:dPr>
                                  <m:e>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log</m:t>
                                        </m:r>
                                      </m:fName>
                                      <m:e>
                                        <m:r>
                                          <a:rPr lang="en-US" sz="1900" b="0" i="1" smtClean="0">
                                            <a:latin typeface="Cambria Math" panose="02040503050406030204" pitchFamily="18" charset="0"/>
                                          </a:rPr>
                                          <m:t>𝜆</m:t>
                                        </m:r>
                                      </m:e>
                                    </m:func>
                                  </m:e>
                                </m:d>
                              </m:oMath>
                            </m:oMathPara>
                          </a14:m>
                          <a:endParaRPr lang="en-US" sz="1900" dirty="0"/>
                        </a:p>
                      </a:txBody>
                      <a:tcPr anchor="ctr">
                        <a:solidFill>
                          <a:schemeClr val="accent2">
                            <a:lumMod val="20000"/>
                            <a:lumOff val="80000"/>
                          </a:schemeClr>
                        </a:solidFill>
                      </a:tcPr>
                    </a:tc>
                    <a:extLst>
                      <a:ext uri="{0D108BD9-81ED-4DB2-BD59-A6C34878D82A}">
                        <a16:rowId xmlns:a16="http://schemas.microsoft.com/office/drawing/2014/main" val="520163459"/>
                      </a:ext>
                    </a:extLst>
                  </a:tr>
                </a:tbl>
              </a:graphicData>
            </a:graphic>
          </p:graphicFrame>
        </mc:Choice>
        <mc:Fallback xmlns="">
          <p:graphicFrame>
            <p:nvGraphicFramePr>
              <p:cNvPr id="4" name="Table 3">
                <a:extLst>
                  <a:ext uri="{FF2B5EF4-FFF2-40B4-BE49-F238E27FC236}">
                    <a16:creationId xmlns:a16="http://schemas.microsoft.com/office/drawing/2014/main" id="{2DC67F67-0A5E-7794-5459-AC682836470F}"/>
                  </a:ext>
                </a:extLst>
              </p:cNvPr>
              <p:cNvGraphicFramePr>
                <a:graphicFrameLocks noGrp="1"/>
              </p:cNvGraphicFramePr>
              <p:nvPr>
                <p:extLst>
                  <p:ext uri="{D42A27DB-BD31-4B8C-83A1-F6EECF244321}">
                    <p14:modId xmlns:p14="http://schemas.microsoft.com/office/powerpoint/2010/main" val="2945491376"/>
                  </p:ext>
                </p:extLst>
              </p:nvPr>
            </p:nvGraphicFramePr>
            <p:xfrm>
              <a:off x="1098476" y="2491410"/>
              <a:ext cx="9995048" cy="1676400"/>
            </p:xfrm>
            <a:graphic>
              <a:graphicData uri="http://schemas.openxmlformats.org/drawingml/2006/table">
                <a:tbl>
                  <a:tblPr firstRow="1" bandRow="1">
                    <a:tableStyleId>{5C22544A-7EE6-4342-B048-85BDC9FD1C3A}</a:tableStyleId>
                  </a:tblPr>
                  <a:tblGrid>
                    <a:gridCol w="1573006">
                      <a:extLst>
                        <a:ext uri="{9D8B030D-6E8A-4147-A177-3AD203B41FA5}">
                          <a16:colId xmlns:a16="http://schemas.microsoft.com/office/drawing/2014/main" val="3543970758"/>
                        </a:ext>
                      </a:extLst>
                    </a:gridCol>
                    <a:gridCol w="1972236">
                      <a:extLst>
                        <a:ext uri="{9D8B030D-6E8A-4147-A177-3AD203B41FA5}">
                          <a16:colId xmlns:a16="http://schemas.microsoft.com/office/drawing/2014/main" val="1653726759"/>
                        </a:ext>
                      </a:extLst>
                    </a:gridCol>
                    <a:gridCol w="1004047">
                      <a:extLst>
                        <a:ext uri="{9D8B030D-6E8A-4147-A177-3AD203B41FA5}">
                          <a16:colId xmlns:a16="http://schemas.microsoft.com/office/drawing/2014/main" val="1929803119"/>
                        </a:ext>
                      </a:extLst>
                    </a:gridCol>
                    <a:gridCol w="1764432">
                      <a:extLst>
                        <a:ext uri="{9D8B030D-6E8A-4147-A177-3AD203B41FA5}">
                          <a16:colId xmlns:a16="http://schemas.microsoft.com/office/drawing/2014/main" val="747075043"/>
                        </a:ext>
                      </a:extLst>
                    </a:gridCol>
                    <a:gridCol w="1785591">
                      <a:extLst>
                        <a:ext uri="{9D8B030D-6E8A-4147-A177-3AD203B41FA5}">
                          <a16:colId xmlns:a16="http://schemas.microsoft.com/office/drawing/2014/main" val="1928312539"/>
                        </a:ext>
                      </a:extLst>
                    </a:gridCol>
                    <a:gridCol w="1895736">
                      <a:extLst>
                        <a:ext uri="{9D8B030D-6E8A-4147-A177-3AD203B41FA5}">
                          <a16:colId xmlns:a16="http://schemas.microsoft.com/office/drawing/2014/main" val="2343454477"/>
                        </a:ext>
                      </a:extLst>
                    </a:gridCol>
                  </a:tblGrid>
                  <a:tr h="381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Construction</a:t>
                          </a: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Runtime</a:t>
                          </a:r>
                        </a:p>
                      </a:txBody>
                      <a:tcPr anchor="ctr"/>
                    </a:tc>
                    <a:tc hMerge="1">
                      <a:txBody>
                        <a:bodyPr/>
                        <a:lstStyle/>
                        <a:p>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tc>
                    <a:tc gridSpan="2">
                      <a:txBody>
                        <a:bodyPr/>
                        <a:lstStyle/>
                        <a:p>
                          <a:pPr algn="ctr"/>
                          <a:r>
                            <a:rPr lang="en-US" sz="1900" dirty="0"/>
                            <a:t>Size (in group elements &amp; scalars)</a:t>
                          </a:r>
                        </a:p>
                      </a:txBody>
                      <a:tcPr anchor="ctr"/>
                    </a:tc>
                    <a:tc hMerge="1">
                      <a:txBody>
                        <a:bodyPr/>
                        <a:lstStyle/>
                        <a:p>
                          <a:endParaRPr lang="en-US" sz="1800" dirty="0"/>
                        </a:p>
                      </a:txBody>
                      <a:tcPr/>
                    </a:tc>
                    <a:extLst>
                      <a:ext uri="{0D108BD9-81ED-4DB2-BD59-A6C34878D82A}">
                        <a16:rowId xmlns:a16="http://schemas.microsoft.com/office/drawing/2014/main" val="1699897538"/>
                      </a:ext>
                    </a:extLst>
                  </a:tr>
                  <a:tr h="381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U @ Issuance</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Issuer</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User @ Token</a:t>
                          </a:r>
                        </a:p>
                      </a:txBody>
                      <a:tcPr anchor="ctr">
                        <a:solidFill>
                          <a:schemeClr val="accent1"/>
                        </a:solidFill>
                      </a:tcPr>
                    </a:tc>
                    <a:tc>
                      <a:txBody>
                        <a:bodyPr/>
                        <a:lstStyle/>
                        <a:p>
                          <a:pPr algn="ctr"/>
                          <a:r>
                            <a:rPr lang="en-US" sz="1900" dirty="0">
                              <a:solidFill>
                                <a:schemeClr val="bg1"/>
                              </a:solidFill>
                            </a:rPr>
                            <a:t>Dispenser</a:t>
                          </a:r>
                        </a:p>
                      </a:txBody>
                      <a:tcPr anchor="ctr">
                        <a:solidFill>
                          <a:schemeClr val="accent1"/>
                        </a:solidFill>
                      </a:tcPr>
                    </a:tc>
                    <a:tc>
                      <a:txBody>
                        <a:bodyPr/>
                        <a:lstStyle/>
                        <a:p>
                          <a:pPr algn="ctr"/>
                          <a:r>
                            <a:rPr lang="en-US" sz="1900" dirty="0">
                              <a:solidFill>
                                <a:schemeClr val="bg1"/>
                              </a:solidFill>
                            </a:rPr>
                            <a:t>Token</a:t>
                          </a:r>
                        </a:p>
                      </a:txBody>
                      <a:tcPr anchor="ctr">
                        <a:solidFill>
                          <a:schemeClr val="accent1"/>
                        </a:solidFill>
                      </a:tcPr>
                    </a:tc>
                    <a:extLst>
                      <a:ext uri="{0D108BD9-81ED-4DB2-BD59-A6C34878D82A}">
                        <a16:rowId xmlns:a16="http://schemas.microsoft.com/office/drawing/2014/main" val="2711318175"/>
                      </a:ext>
                    </a:extLst>
                  </a:tr>
                  <a:tr h="457200">
                    <a:tc>
                      <a:txBody>
                        <a:bodyPr/>
                        <a:lstStyle/>
                        <a:p>
                          <a:r>
                            <a:rPr lang="en-US" sz="2400" dirty="0"/>
                            <a:t>Strawman</a:t>
                          </a:r>
                        </a:p>
                      </a:txBody>
                      <a:tcPr anchor="ctr"/>
                    </a:tc>
                    <a:tc>
                      <a:txBody>
                        <a:bodyPr/>
                        <a:lstStyle/>
                        <a:p>
                          <a:endParaRPr lang="en-US"/>
                        </a:p>
                      </a:txBody>
                      <a:tcPr anchor="ctr">
                        <a:blipFill>
                          <a:blip r:embed="rId4"/>
                          <a:stretch>
                            <a:fillRect l="-80128" t="-170270" r="-326923" b="-124324"/>
                          </a:stretch>
                        </a:blipFill>
                      </a:tcPr>
                    </a:tc>
                    <a:tc>
                      <a:txBody>
                        <a:bodyPr/>
                        <a:lstStyle/>
                        <a:p>
                          <a:endParaRPr lang="en-US"/>
                        </a:p>
                      </a:txBody>
                      <a:tcPr anchor="ctr">
                        <a:blipFill>
                          <a:blip r:embed="rId4"/>
                          <a:stretch>
                            <a:fillRect l="-355696" t="-170270" r="-545570" b="-124324"/>
                          </a:stretch>
                        </a:blipFill>
                      </a:tcPr>
                    </a:tc>
                    <a:tc>
                      <a:txBody>
                        <a:bodyPr/>
                        <a:lstStyle/>
                        <a:p>
                          <a:endParaRPr lang="en-US"/>
                        </a:p>
                      </a:txBody>
                      <a:tcPr anchor="ctr">
                        <a:blipFill>
                          <a:blip r:embed="rId4"/>
                          <a:stretch>
                            <a:fillRect l="-258993" t="-170270" r="-210072" b="-124324"/>
                          </a:stretch>
                        </a:blipFill>
                      </a:tcPr>
                    </a:tc>
                    <a:tc>
                      <a:txBody>
                        <a:bodyPr/>
                        <a:lstStyle/>
                        <a:p>
                          <a:endParaRPr lang="en-US"/>
                        </a:p>
                      </a:txBody>
                      <a:tcPr anchor="ctr">
                        <a:blipFill>
                          <a:blip r:embed="rId4"/>
                          <a:stretch>
                            <a:fillRect l="-353901" t="-170270" r="-107092" b="-124324"/>
                          </a:stretch>
                        </a:blipFill>
                      </a:tcPr>
                    </a:tc>
                    <a:tc>
                      <a:txBody>
                        <a:bodyPr/>
                        <a:lstStyle/>
                        <a:p>
                          <a:endParaRPr lang="en-US"/>
                        </a:p>
                      </a:txBody>
                      <a:tcPr anchor="ctr">
                        <a:blipFill>
                          <a:blip r:embed="rId4"/>
                          <a:stretch>
                            <a:fillRect l="-429530" t="-170270" r="-1342" b="-124324"/>
                          </a:stretch>
                        </a:blipFill>
                      </a:tcPr>
                    </a:tc>
                    <a:extLst>
                      <a:ext uri="{0D108BD9-81ED-4DB2-BD59-A6C34878D82A}">
                        <a16:rowId xmlns:a16="http://schemas.microsoft.com/office/drawing/2014/main" val="4249803019"/>
                      </a:ext>
                    </a:extLst>
                  </a:tr>
                  <a:tr h="457200">
                    <a:tc>
                      <a:txBody>
                        <a:bodyPr/>
                        <a:lstStyle/>
                        <a:p>
                          <a:r>
                            <a:rPr lang="en-US" sz="2400" b="1" dirty="0">
                              <a:solidFill>
                                <a:srgbClr val="C00000"/>
                              </a:solidFill>
                            </a:rPr>
                            <a:t>Ours</a:t>
                          </a:r>
                        </a:p>
                      </a:txBody>
                      <a:tcPr anchor="ctr"/>
                    </a:tc>
                    <a:tc>
                      <a:txBody>
                        <a:bodyPr/>
                        <a:lstStyle/>
                        <a:p>
                          <a:endParaRPr lang="en-US"/>
                        </a:p>
                      </a:txBody>
                      <a:tcPr anchor="ctr">
                        <a:blipFill>
                          <a:blip r:embed="rId4"/>
                          <a:stretch>
                            <a:fillRect l="-80128" t="-277778" r="-326923" b="-27778"/>
                          </a:stretch>
                        </a:blipFill>
                      </a:tcPr>
                    </a:tc>
                    <a:tc>
                      <a:txBody>
                        <a:bodyPr/>
                        <a:lstStyle/>
                        <a:p>
                          <a:endParaRPr lang="en-US"/>
                        </a:p>
                      </a:txBody>
                      <a:tcPr anchor="ctr">
                        <a:blipFill>
                          <a:blip r:embed="rId4"/>
                          <a:stretch>
                            <a:fillRect l="-355696" t="-277778" r="-545570" b="-27778"/>
                          </a:stretch>
                        </a:blipFill>
                      </a:tcPr>
                    </a:tc>
                    <a:tc>
                      <a:txBody>
                        <a:bodyPr/>
                        <a:lstStyle/>
                        <a:p>
                          <a:endParaRPr lang="en-US"/>
                        </a:p>
                      </a:txBody>
                      <a:tcPr anchor="ctr">
                        <a:blipFill>
                          <a:blip r:embed="rId4"/>
                          <a:stretch>
                            <a:fillRect l="-258993" t="-277778" r="-210072" b="-27778"/>
                          </a:stretch>
                        </a:blipFill>
                      </a:tcPr>
                    </a:tc>
                    <a:tc>
                      <a:txBody>
                        <a:bodyPr/>
                        <a:lstStyle/>
                        <a:p>
                          <a:endParaRPr lang="en-US"/>
                        </a:p>
                      </a:txBody>
                      <a:tcPr anchor="ctr">
                        <a:blipFill>
                          <a:blip r:embed="rId4"/>
                          <a:stretch>
                            <a:fillRect l="-353901" t="-277778" r="-107092" b="-27778"/>
                          </a:stretch>
                        </a:blipFill>
                      </a:tcPr>
                    </a:tc>
                    <a:tc>
                      <a:txBody>
                        <a:bodyPr/>
                        <a:lstStyle/>
                        <a:p>
                          <a:endParaRPr lang="en-US"/>
                        </a:p>
                      </a:txBody>
                      <a:tcPr anchor="ctr">
                        <a:blipFill>
                          <a:blip r:embed="rId4"/>
                          <a:stretch>
                            <a:fillRect l="-429530" t="-277778" r="-1342" b="-27778"/>
                          </a:stretch>
                        </a:blipFill>
                      </a:tcPr>
                    </a:tc>
                    <a:extLst>
                      <a:ext uri="{0D108BD9-81ED-4DB2-BD59-A6C34878D82A}">
                        <a16:rowId xmlns:a16="http://schemas.microsoft.com/office/drawing/2014/main" val="520163459"/>
                      </a:ext>
                    </a:extLst>
                  </a:tr>
                </a:tbl>
              </a:graphicData>
            </a:graphic>
          </p:graphicFrame>
        </mc:Fallback>
      </mc:AlternateContent>
      <p:sp>
        <p:nvSpPr>
          <p:cNvPr id="5" name="TextBox 4">
            <a:extLst>
              <a:ext uri="{FF2B5EF4-FFF2-40B4-BE49-F238E27FC236}">
                <a16:creationId xmlns:a16="http://schemas.microsoft.com/office/drawing/2014/main" id="{C8B85B33-E836-3474-9AAA-43E0A6D44973}"/>
              </a:ext>
            </a:extLst>
          </p:cNvPr>
          <p:cNvSpPr txBox="1"/>
          <p:nvPr/>
        </p:nvSpPr>
        <p:spPr>
          <a:xfrm>
            <a:off x="7010400" y="3276602"/>
            <a:ext cx="543739" cy="523220"/>
          </a:xfrm>
          <a:prstGeom prst="rect">
            <a:avLst/>
          </a:prstGeom>
          <a:noFill/>
        </p:spPr>
        <p:txBody>
          <a:bodyPr wrap="none" rtlCol="0">
            <a:spAutoFit/>
          </a:bodyPr>
          <a:lstStyle/>
          <a:p>
            <a:r>
              <a:rPr lang="en-US" sz="2800" dirty="0"/>
              <a:t>❌</a:t>
            </a:r>
          </a:p>
        </p:txBody>
      </p:sp>
      <p:sp>
        <p:nvSpPr>
          <p:cNvPr id="6" name="TextBox 5">
            <a:extLst>
              <a:ext uri="{FF2B5EF4-FFF2-40B4-BE49-F238E27FC236}">
                <a16:creationId xmlns:a16="http://schemas.microsoft.com/office/drawing/2014/main" id="{8644A8A1-2ACC-3479-1EBA-38E197A07196}"/>
              </a:ext>
            </a:extLst>
          </p:cNvPr>
          <p:cNvSpPr txBox="1"/>
          <p:nvPr/>
        </p:nvSpPr>
        <p:spPr>
          <a:xfrm>
            <a:off x="7010400" y="3906200"/>
            <a:ext cx="543739"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180875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46C6-4114-679C-5A66-169009D1253F}"/>
              </a:ext>
            </a:extLst>
          </p:cNvPr>
          <p:cNvSpPr>
            <a:spLocks noGrp="1"/>
          </p:cNvSpPr>
          <p:nvPr>
            <p:ph type="title"/>
          </p:nvPr>
        </p:nvSpPr>
        <p:spPr/>
        <p:txBody>
          <a:bodyPr/>
          <a:lstStyle/>
          <a:p>
            <a:r>
              <a:rPr lang="en-US" dirty="0"/>
              <a:t>Future Directions</a:t>
            </a:r>
            <a:endParaRPr lang="en-US" dirty="0">
              <a:latin typeface="Candara" panose="020E0502030303020204" pitchFamily="34" charset="0"/>
            </a:endParaRPr>
          </a:p>
        </p:txBody>
      </p:sp>
      <p:sp>
        <p:nvSpPr>
          <p:cNvPr id="3" name="Content Placeholder 2">
            <a:extLst>
              <a:ext uri="{FF2B5EF4-FFF2-40B4-BE49-F238E27FC236}">
                <a16:creationId xmlns:a16="http://schemas.microsoft.com/office/drawing/2014/main" id="{9B610531-4A3B-9442-A703-A13CBF9E0AA5}"/>
              </a:ext>
            </a:extLst>
          </p:cNvPr>
          <p:cNvSpPr>
            <a:spLocks noGrp="1"/>
          </p:cNvSpPr>
          <p:nvPr>
            <p:ph idx="1"/>
          </p:nvPr>
        </p:nvSpPr>
        <p:spPr>
          <a:xfrm>
            <a:off x="838200" y="1825625"/>
            <a:ext cx="10515600" cy="3736079"/>
          </a:xfrm>
        </p:spPr>
        <p:txBody>
          <a:bodyPr/>
          <a:lstStyle/>
          <a:p>
            <a:r>
              <a:rPr lang="en-US" dirty="0">
                <a:latin typeface="Candara" panose="020E0502030303020204" pitchFamily="34" charset="0"/>
              </a:rPr>
              <a:t>Can we get a more efficient construction?</a:t>
            </a:r>
          </a:p>
          <a:p>
            <a:pPr lvl="1"/>
            <a:r>
              <a:rPr lang="en-US" dirty="0">
                <a:latin typeface="Candara" panose="020E0502030303020204" pitchFamily="34" charset="0"/>
              </a:rPr>
              <a:t>Using stronger models (AGM or GGM)?</a:t>
            </a:r>
          </a:p>
          <a:p>
            <a:pPr lvl="1"/>
            <a:r>
              <a:rPr lang="en-US" dirty="0">
                <a:latin typeface="Candara" panose="020E0502030303020204" pitchFamily="34" charset="0"/>
              </a:rPr>
              <a:t>Shorter proofs but more computation overhead, e.g., Plonk?</a:t>
            </a:r>
          </a:p>
          <a:p>
            <a:pPr lvl="1"/>
            <a:r>
              <a:rPr lang="en-US" dirty="0">
                <a:latin typeface="Candara" panose="020E0502030303020204" pitchFamily="34" charset="0"/>
              </a:rPr>
              <a:t>Avoiding structure-preserving signatures?</a:t>
            </a:r>
          </a:p>
          <a:p>
            <a:r>
              <a:rPr lang="en-US" dirty="0">
                <a:latin typeface="Candara" panose="020E0502030303020204" pitchFamily="34" charset="0"/>
              </a:rPr>
              <a:t>Implementations?</a:t>
            </a:r>
          </a:p>
          <a:p>
            <a:r>
              <a:rPr lang="en-US" dirty="0">
                <a:latin typeface="Candara" panose="020E0502030303020204" pitchFamily="34" charset="0"/>
              </a:rPr>
              <a:t>Best-of-both-worlds: Everlasting anonymity + Post-Quantum unforgeability?</a:t>
            </a:r>
          </a:p>
        </p:txBody>
      </p:sp>
      <p:sp>
        <p:nvSpPr>
          <p:cNvPr id="4" name="TextBox 3">
            <a:extLst>
              <a:ext uri="{FF2B5EF4-FFF2-40B4-BE49-F238E27FC236}">
                <a16:creationId xmlns:a16="http://schemas.microsoft.com/office/drawing/2014/main" id="{BE368FEB-338E-6E4A-B05F-0D2B22E38137}"/>
              </a:ext>
            </a:extLst>
          </p:cNvPr>
          <p:cNvSpPr txBox="1"/>
          <p:nvPr/>
        </p:nvSpPr>
        <p:spPr>
          <a:xfrm>
            <a:off x="8061960" y="5107880"/>
            <a:ext cx="3732411" cy="1384995"/>
          </a:xfrm>
          <a:prstGeom prst="rect">
            <a:avLst/>
          </a:prstGeom>
          <a:noFill/>
        </p:spPr>
        <p:txBody>
          <a:bodyPr wrap="square" rtlCol="0">
            <a:spAutoFit/>
          </a:bodyPr>
          <a:lstStyle/>
          <a:p>
            <a:r>
              <a:rPr lang="en-US" sz="2800" b="1" dirty="0">
                <a:solidFill>
                  <a:srgbClr val="C00000"/>
                </a:solidFill>
                <a:latin typeface="Candara" panose="020E0502030303020204" pitchFamily="34" charset="0"/>
              </a:rPr>
              <a:t>Thank you!! </a:t>
            </a:r>
            <a:br>
              <a:rPr lang="en-US" sz="2800" b="1" dirty="0">
                <a:solidFill>
                  <a:srgbClr val="C00000"/>
                </a:solidFill>
                <a:latin typeface="Candara" panose="020E0502030303020204" pitchFamily="34" charset="0"/>
              </a:rPr>
            </a:br>
            <a:r>
              <a:rPr lang="en-US" sz="2800" b="1" dirty="0">
                <a:solidFill>
                  <a:srgbClr val="C00000"/>
                </a:solidFill>
                <a:latin typeface="Candara" panose="020E0502030303020204" pitchFamily="34" charset="0"/>
              </a:rPr>
              <a:t>Please check out</a:t>
            </a:r>
            <a:br>
              <a:rPr lang="en-US" sz="2800" b="1" dirty="0">
                <a:solidFill>
                  <a:srgbClr val="C00000"/>
                </a:solidFill>
                <a:latin typeface="Candara" panose="020E0502030303020204" pitchFamily="34" charset="0"/>
              </a:rPr>
            </a:br>
            <a:r>
              <a:rPr lang="en-US" sz="2800" b="1" dirty="0" err="1">
                <a:solidFill>
                  <a:srgbClr val="C00000"/>
                </a:solidFill>
                <a:latin typeface="Candara" panose="020E0502030303020204" pitchFamily="34" charset="0"/>
              </a:rPr>
              <a:t>ePrint</a:t>
            </a:r>
            <a:r>
              <a:rPr lang="en-US" sz="2800" b="1" dirty="0">
                <a:solidFill>
                  <a:srgbClr val="C00000"/>
                </a:solidFill>
                <a:latin typeface="Candara" panose="020E0502030303020204" pitchFamily="34" charset="0"/>
              </a:rPr>
              <a:t>: 2025/1030</a:t>
            </a:r>
          </a:p>
        </p:txBody>
      </p:sp>
    </p:spTree>
    <p:extLst>
      <p:ext uri="{BB962C8B-B14F-4D97-AF65-F5344CB8AC3E}">
        <p14:creationId xmlns:p14="http://schemas.microsoft.com/office/powerpoint/2010/main" val="39322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A19BF2D-D047-B4CC-3979-F47544728B4F}"/>
              </a:ext>
            </a:extLst>
          </p:cNvPr>
          <p:cNvPicPr>
            <a:picLocks noChangeAspect="1"/>
          </p:cNvPicPr>
          <p:nvPr/>
        </p:nvPicPr>
        <p:blipFill>
          <a:blip r:embed="rId3"/>
          <a:srcRect l="6991" t="2543" r="27626" b="10149"/>
          <a:stretch>
            <a:fillRect/>
          </a:stretch>
        </p:blipFill>
        <p:spPr>
          <a:xfrm>
            <a:off x="7354667" y="2125952"/>
            <a:ext cx="1494847" cy="1330742"/>
          </a:xfrm>
          <a:prstGeom prst="rect">
            <a:avLst/>
          </a:prstGeom>
        </p:spPr>
      </p:pic>
      <p:pic>
        <p:nvPicPr>
          <p:cNvPr id="15" name="Picture 14">
            <a:extLst>
              <a:ext uri="{FF2B5EF4-FFF2-40B4-BE49-F238E27FC236}">
                <a16:creationId xmlns:a16="http://schemas.microsoft.com/office/drawing/2014/main" id="{CAE9AACF-3625-321A-2660-A54B27F95CBA}"/>
              </a:ext>
            </a:extLst>
          </p:cNvPr>
          <p:cNvPicPr>
            <a:picLocks noChangeAspect="1"/>
          </p:cNvPicPr>
          <p:nvPr/>
        </p:nvPicPr>
        <p:blipFill>
          <a:blip r:embed="rId4"/>
          <a:srcRect l="9703" t="-583" r="22448"/>
          <a:stretch>
            <a:fillRect/>
          </a:stretch>
        </p:blipFill>
        <p:spPr>
          <a:xfrm>
            <a:off x="5130670" y="4268130"/>
            <a:ext cx="1240277" cy="1225760"/>
          </a:xfrm>
          <a:prstGeom prst="rect">
            <a:avLst/>
          </a:prstGeom>
        </p:spPr>
      </p:pic>
      <p:pic>
        <p:nvPicPr>
          <p:cNvPr id="4" name="Picture 3" descr="A cartoon kangaroo holding a computer&#10;&#10;AI-generated content may be incorrect.">
            <a:extLst>
              <a:ext uri="{FF2B5EF4-FFF2-40B4-BE49-F238E27FC236}">
                <a16:creationId xmlns:a16="http://schemas.microsoft.com/office/drawing/2014/main" id="{BAE4EFE1-7964-D343-E87B-F8D704B051CA}"/>
              </a:ext>
            </a:extLst>
          </p:cNvPr>
          <p:cNvPicPr>
            <a:picLocks noChangeAspect="1"/>
          </p:cNvPicPr>
          <p:nvPr/>
        </p:nvPicPr>
        <p:blipFill>
          <a:blip r:embed="rId5"/>
          <a:srcRect t="13448" b="12471"/>
          <a:stretch>
            <a:fillRect/>
          </a:stretch>
        </p:blipFill>
        <p:spPr>
          <a:xfrm>
            <a:off x="2794736" y="2125891"/>
            <a:ext cx="1435832" cy="1595507"/>
          </a:xfrm>
          <a:prstGeom prst="rect">
            <a:avLst/>
          </a:prstGeom>
        </p:spPr>
      </p:pic>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01C3DA2C-FAC5-7D91-5376-27B52E96ED53}"/>
                  </a:ext>
                </a:extLst>
              </p:cNvPr>
              <p:cNvSpPr/>
              <p:nvPr/>
            </p:nvSpPr>
            <p:spPr>
              <a:xfrm>
                <a:off x="2626024" y="5344961"/>
                <a:ext cx="2467491" cy="57204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C00000"/>
                    </a:solidFill>
                    <a:latin typeface="Candara" panose="020E0502030303020204" pitchFamily="34" charset="0"/>
                  </a:rPr>
                  <a:t>User Identity </a:t>
                </a:r>
                <a14:m>
                  <m:oMath xmlns:m="http://schemas.openxmlformats.org/officeDocument/2006/math">
                    <m:r>
                      <a:rPr lang="en-US" sz="2000" i="1" smtClean="0">
                        <a:solidFill>
                          <a:srgbClr val="C00000"/>
                        </a:solidFill>
                        <a:latin typeface="Cambria Math" panose="02040503050406030204" pitchFamily="18" charset="0"/>
                      </a:rPr>
                      <m:t>𝑝</m:t>
                    </m:r>
                    <m:sSub>
                      <m:sSubPr>
                        <m:ctrlPr>
                          <a:rPr lang="en-US" sz="2000" b="0" i="1" smtClean="0">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𝑘</m:t>
                        </m:r>
                      </m:e>
                      <m:sub>
                        <m:r>
                          <a:rPr lang="en-US" sz="2000" b="0" i="1" smtClean="0">
                            <a:solidFill>
                              <a:srgbClr val="C00000"/>
                            </a:solidFill>
                            <a:latin typeface="Cambria Math" panose="02040503050406030204" pitchFamily="18" charset="0"/>
                          </a:rPr>
                          <m:t>𝑈</m:t>
                        </m:r>
                      </m:sub>
                    </m:sSub>
                  </m:oMath>
                </a14:m>
                <a:r>
                  <a:rPr lang="en-US" sz="2200" dirty="0">
                    <a:solidFill>
                      <a:srgbClr val="C00000"/>
                    </a:solidFill>
                    <a:latin typeface="Candara" panose="020E0502030303020204" pitchFamily="34" charset="0"/>
                  </a:rPr>
                  <a:t> </a:t>
                </a:r>
              </a:p>
            </p:txBody>
          </p:sp>
        </mc:Choice>
        <mc:Fallback xmlns="">
          <p:sp>
            <p:nvSpPr>
              <p:cNvPr id="12" name="Rounded Rectangle 11">
                <a:extLst>
                  <a:ext uri="{FF2B5EF4-FFF2-40B4-BE49-F238E27FC236}">
                    <a16:creationId xmlns:a16="http://schemas.microsoft.com/office/drawing/2014/main" id="{01C3DA2C-FAC5-7D91-5376-27B52E96ED53}"/>
                  </a:ext>
                </a:extLst>
              </p:cNvPr>
              <p:cNvSpPr>
                <a:spLocks noRot="1" noChangeAspect="1" noMove="1" noResize="1" noEditPoints="1" noAdjustHandles="1" noChangeArrowheads="1" noChangeShapeType="1" noTextEdit="1"/>
              </p:cNvSpPr>
              <p:nvPr/>
            </p:nvSpPr>
            <p:spPr>
              <a:xfrm>
                <a:off x="2626024" y="5344961"/>
                <a:ext cx="2467491" cy="572045"/>
              </a:xfrm>
              <a:prstGeom prst="roundRect">
                <a:avLst/>
              </a:prstGeom>
              <a:blipFill>
                <a:blip r:embed="rId6"/>
                <a:stretch>
                  <a:fillRect b="-8511"/>
                </a:stretch>
              </a:blipFill>
              <a:ln>
                <a:no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0BAE6566-8537-0E96-28A0-27C89D723855}"/>
              </a:ext>
            </a:extLst>
          </p:cNvPr>
          <p:cNvSpPr>
            <a:spLocks noGrp="1"/>
          </p:cNvSpPr>
          <p:nvPr>
            <p:ph type="title"/>
          </p:nvPr>
        </p:nvSpPr>
        <p:spPr/>
        <p:txBody>
          <a:bodyPr/>
          <a:lstStyle/>
          <a:p>
            <a:r>
              <a:rPr lang="en-US" dirty="0">
                <a:latin typeface="Candara" panose="020E0502030303020204" pitchFamily="34" charset="0"/>
              </a:rPr>
              <a:t>Rate-Limitation</a:t>
            </a:r>
          </a:p>
        </p:txBody>
      </p:sp>
      <p:sp>
        <p:nvSpPr>
          <p:cNvPr id="8" name="TextBox 7">
            <a:extLst>
              <a:ext uri="{FF2B5EF4-FFF2-40B4-BE49-F238E27FC236}">
                <a16:creationId xmlns:a16="http://schemas.microsoft.com/office/drawing/2014/main" id="{7131A9C5-E5E3-56ED-D130-96854C937DEA}"/>
              </a:ext>
            </a:extLst>
          </p:cNvPr>
          <p:cNvSpPr txBox="1"/>
          <p:nvPr/>
        </p:nvSpPr>
        <p:spPr>
          <a:xfrm>
            <a:off x="5330120" y="5426375"/>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sp>
        <p:nvSpPr>
          <p:cNvPr id="9" name="TextBox 8">
            <a:extLst>
              <a:ext uri="{FF2B5EF4-FFF2-40B4-BE49-F238E27FC236}">
                <a16:creationId xmlns:a16="http://schemas.microsoft.com/office/drawing/2014/main" id="{D3AE7C92-C975-C176-1D0E-C7E21BBDEEB2}"/>
              </a:ext>
            </a:extLst>
          </p:cNvPr>
          <p:cNvSpPr txBox="1"/>
          <p:nvPr/>
        </p:nvSpPr>
        <p:spPr>
          <a:xfrm>
            <a:off x="3073976" y="1581190"/>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p:sp>
        <p:nvSpPr>
          <p:cNvPr id="10" name="TextBox 9">
            <a:extLst>
              <a:ext uri="{FF2B5EF4-FFF2-40B4-BE49-F238E27FC236}">
                <a16:creationId xmlns:a16="http://schemas.microsoft.com/office/drawing/2014/main" id="{4E88A6B8-564C-56C8-F811-B5D4AAA1E8FC}"/>
              </a:ext>
            </a:extLst>
          </p:cNvPr>
          <p:cNvSpPr txBox="1"/>
          <p:nvPr/>
        </p:nvSpPr>
        <p:spPr>
          <a:xfrm>
            <a:off x="7463245" y="1299084"/>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cxnSp>
        <p:nvCxnSpPr>
          <p:cNvPr id="11" name="Straight Arrow Connector 10">
            <a:extLst>
              <a:ext uri="{FF2B5EF4-FFF2-40B4-BE49-F238E27FC236}">
                <a16:creationId xmlns:a16="http://schemas.microsoft.com/office/drawing/2014/main" id="{1B98864F-8635-6135-BB6C-5833F8AB2710}"/>
              </a:ext>
            </a:extLst>
          </p:cNvPr>
          <p:cNvCxnSpPr>
            <a:cxnSpLocks/>
          </p:cNvCxnSpPr>
          <p:nvPr/>
        </p:nvCxnSpPr>
        <p:spPr>
          <a:xfrm>
            <a:off x="3965298" y="3632584"/>
            <a:ext cx="1111827" cy="11118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962CB87-B36E-0447-D5E4-434119F5E45A}"/>
              </a:ext>
            </a:extLst>
          </p:cNvPr>
          <p:cNvCxnSpPr>
            <a:cxnSpLocks/>
          </p:cNvCxnSpPr>
          <p:nvPr/>
        </p:nvCxnSpPr>
        <p:spPr>
          <a:xfrm flipH="1" flipV="1">
            <a:off x="4198059" y="3486722"/>
            <a:ext cx="1066854" cy="10668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126ED7B-2332-FCF7-FCAA-E786A0A1EF35}"/>
                  </a:ext>
                </a:extLst>
              </p:cNvPr>
              <p:cNvSpPr txBox="1"/>
              <p:nvPr/>
            </p:nvSpPr>
            <p:spPr>
              <a:xfrm>
                <a:off x="2265332" y="2564883"/>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6" name="TextBox 15">
                <a:extLst>
                  <a:ext uri="{FF2B5EF4-FFF2-40B4-BE49-F238E27FC236}">
                    <a16:creationId xmlns:a16="http://schemas.microsoft.com/office/drawing/2014/main" id="{3126ED7B-2332-FCF7-FCAA-E786A0A1EF35}"/>
                  </a:ext>
                </a:extLst>
              </p:cNvPr>
              <p:cNvSpPr txBox="1">
                <a:spLocks noRot="1" noChangeAspect="1" noMove="1" noResize="1" noEditPoints="1" noAdjustHandles="1" noChangeArrowheads="1" noChangeShapeType="1" noTextEdit="1"/>
              </p:cNvSpPr>
              <p:nvPr/>
            </p:nvSpPr>
            <p:spPr>
              <a:xfrm>
                <a:off x="2265332" y="2564883"/>
                <a:ext cx="674094" cy="461665"/>
              </a:xfrm>
              <a:prstGeom prst="rect">
                <a:avLst/>
              </a:prstGeom>
              <a:blipFill>
                <a:blip r:embed="rId11"/>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96C9088-FB24-58FA-89F9-3FC6FF5E0AFA}"/>
                  </a:ext>
                </a:extLst>
              </p:cNvPr>
              <p:cNvSpPr txBox="1"/>
              <p:nvPr/>
            </p:nvSpPr>
            <p:spPr>
              <a:xfrm>
                <a:off x="4732456" y="5931582"/>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7" name="TextBox 16">
                <a:extLst>
                  <a:ext uri="{FF2B5EF4-FFF2-40B4-BE49-F238E27FC236}">
                    <a16:creationId xmlns:a16="http://schemas.microsoft.com/office/drawing/2014/main" id="{996C9088-FB24-58FA-89F9-3FC6FF5E0AFA}"/>
                  </a:ext>
                </a:extLst>
              </p:cNvPr>
              <p:cNvSpPr txBox="1">
                <a:spLocks noRot="1" noChangeAspect="1" noMove="1" noResize="1" noEditPoints="1" noAdjustHandles="1" noChangeArrowheads="1" noChangeShapeType="1" noTextEdit="1"/>
              </p:cNvSpPr>
              <p:nvPr/>
            </p:nvSpPr>
            <p:spPr>
              <a:xfrm>
                <a:off x="4732456" y="5931582"/>
                <a:ext cx="700448" cy="461665"/>
              </a:xfrm>
              <a:prstGeom prst="rect">
                <a:avLst/>
              </a:prstGeom>
              <a:blipFill>
                <a:blip r:embed="rId12"/>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BD559C-22BD-E182-F605-C7B6D3682601}"/>
                  </a:ext>
                </a:extLst>
              </p:cNvPr>
              <p:cNvSpPr txBox="1"/>
              <p:nvPr/>
            </p:nvSpPr>
            <p:spPr>
              <a:xfrm>
                <a:off x="8738281" y="2563753"/>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8" name="TextBox 17">
                <a:extLst>
                  <a:ext uri="{FF2B5EF4-FFF2-40B4-BE49-F238E27FC236}">
                    <a16:creationId xmlns:a16="http://schemas.microsoft.com/office/drawing/2014/main" id="{86BD559C-22BD-E182-F605-C7B6D3682601}"/>
                  </a:ext>
                </a:extLst>
              </p:cNvPr>
              <p:cNvSpPr txBox="1">
                <a:spLocks noRot="1" noChangeAspect="1" noMove="1" noResize="1" noEditPoints="1" noAdjustHandles="1" noChangeArrowheads="1" noChangeShapeType="1" noTextEdit="1"/>
              </p:cNvSpPr>
              <p:nvPr/>
            </p:nvSpPr>
            <p:spPr>
              <a:xfrm>
                <a:off x="8738281" y="2563753"/>
                <a:ext cx="700448" cy="461665"/>
              </a:xfrm>
              <a:prstGeom prst="rect">
                <a:avLst/>
              </a:prstGeom>
              <a:blipFill>
                <a:blip r:embed="rId13"/>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DA7A11-79AF-4EE1-E42F-B7813925E2C8}"/>
                  </a:ext>
                </a:extLst>
              </p:cNvPr>
              <p:cNvSpPr txBox="1"/>
              <p:nvPr/>
            </p:nvSpPr>
            <p:spPr>
              <a:xfrm>
                <a:off x="6808877" y="4142164"/>
                <a:ext cx="10668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𝑠𝑛</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𝜋</m:t>
                      </m:r>
                    </m:oMath>
                  </m:oMathPara>
                </a14:m>
                <a:endParaRPr lang="en-US" sz="2400" dirty="0">
                  <a:solidFill>
                    <a:srgbClr val="C00000"/>
                  </a:solidFill>
                  <a:latin typeface="Candara" panose="020E0502030303020204" pitchFamily="34" charset="0"/>
                </a:endParaRPr>
              </a:p>
            </p:txBody>
          </p:sp>
        </mc:Choice>
        <mc:Fallback xmlns="">
          <p:sp>
            <p:nvSpPr>
              <p:cNvPr id="20" name="TextBox 19">
                <a:extLst>
                  <a:ext uri="{FF2B5EF4-FFF2-40B4-BE49-F238E27FC236}">
                    <a16:creationId xmlns:a16="http://schemas.microsoft.com/office/drawing/2014/main" id="{14DA7A11-79AF-4EE1-E42F-B7813925E2C8}"/>
                  </a:ext>
                </a:extLst>
              </p:cNvPr>
              <p:cNvSpPr txBox="1">
                <a:spLocks noRot="1" noChangeAspect="1" noMove="1" noResize="1" noEditPoints="1" noAdjustHandles="1" noChangeArrowheads="1" noChangeShapeType="1" noTextEdit="1"/>
              </p:cNvSpPr>
              <p:nvPr/>
            </p:nvSpPr>
            <p:spPr>
              <a:xfrm>
                <a:off x="6808877" y="4142164"/>
                <a:ext cx="1066855"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ular Callout 22">
                <a:extLst>
                  <a:ext uri="{FF2B5EF4-FFF2-40B4-BE49-F238E27FC236}">
                    <a16:creationId xmlns:a16="http://schemas.microsoft.com/office/drawing/2014/main" id="{6B40AD29-FFF8-AA61-A514-B2A971A8625A}"/>
                  </a:ext>
                </a:extLst>
              </p:cNvPr>
              <p:cNvSpPr/>
              <p:nvPr/>
            </p:nvSpPr>
            <p:spPr>
              <a:xfrm>
                <a:off x="337415" y="3627098"/>
                <a:ext cx="3744263" cy="1606405"/>
              </a:xfrm>
              <a:prstGeom prst="wedgeRoundRectCallout">
                <a:avLst>
                  <a:gd name="adj1" fmla="val 81524"/>
                  <a:gd name="adj2" fmla="val 69586"/>
                  <a:gd name="adj3" fmla="val 16667"/>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latin typeface="Candara" panose="020E0502030303020204" pitchFamily="34" charset="0"/>
                  </a:rPr>
                  <a:t>Unforgeability: </a:t>
                </a:r>
                <a:r>
                  <a:rPr lang="en-US" sz="2000" dirty="0">
                    <a:solidFill>
                      <a:srgbClr val="C00000"/>
                    </a:solidFill>
                    <a:latin typeface="Candara" panose="020E0502030303020204" pitchFamily="34" charset="0"/>
                  </a:rPr>
                  <a:t>User cannot produce tokens with distinct </a:t>
                </a:r>
                <a14:m>
                  <m:oMath xmlns:m="http://schemas.openxmlformats.org/officeDocument/2006/math">
                    <m:r>
                      <a:rPr lang="en-US" sz="2000" i="1">
                        <a:solidFill>
                          <a:srgbClr val="C00000"/>
                        </a:solidFill>
                        <a:latin typeface="Cambria Math" panose="02040503050406030204" pitchFamily="18" charset="0"/>
                      </a:rPr>
                      <m:t>𝑠𝑛</m:t>
                    </m:r>
                  </m:oMath>
                </a14:m>
                <a:r>
                  <a:rPr lang="en-US" sz="2000" dirty="0">
                    <a:solidFill>
                      <a:srgbClr val="C00000"/>
                    </a:solidFill>
                    <a:latin typeface="Candara" panose="020E0502030303020204" pitchFamily="34" charset="0"/>
                  </a:rPr>
                  <a:t> more than a limit </a:t>
                </a:r>
                <a14:m>
                  <m:oMath xmlns:m="http://schemas.openxmlformats.org/officeDocument/2006/math">
                    <m:r>
                      <a:rPr lang="en-US" sz="2000" i="1" dirty="0" smtClean="0">
                        <a:solidFill>
                          <a:srgbClr val="C00000"/>
                        </a:solidFill>
                        <a:latin typeface="Cambria Math" panose="02040503050406030204" pitchFamily="18" charset="0"/>
                      </a:rPr>
                      <m:t>𝑁</m:t>
                    </m:r>
                  </m:oMath>
                </a14:m>
                <a:r>
                  <a:rPr lang="en-US" sz="2000" dirty="0">
                    <a:solidFill>
                      <a:srgbClr val="C00000"/>
                    </a:solidFill>
                    <a:latin typeface="Candara" panose="020E0502030303020204" pitchFamily="34" charset="0"/>
                  </a:rPr>
                  <a:t> for any context “</a:t>
                </a:r>
                <a:r>
                  <a:rPr lang="en-US" sz="2000" dirty="0">
                    <a:solidFill>
                      <a:srgbClr val="C00000"/>
                    </a:solidFill>
                    <a:latin typeface="Candara" panose="020E0502030303020204" pitchFamily="34" charset="0"/>
                    <a:ea typeface="Cambria Math" panose="02040503050406030204" pitchFamily="18" charset="0"/>
                  </a:rPr>
                  <a:t>ctxt</a:t>
                </a:r>
                <a:r>
                  <a:rPr lang="en-US" sz="2000" dirty="0">
                    <a:solidFill>
                      <a:srgbClr val="C00000"/>
                    </a:solidFill>
                    <a:latin typeface="Candara" panose="020E0502030303020204" pitchFamily="34" charset="0"/>
                  </a:rPr>
                  <a:t>”.</a:t>
                </a:r>
              </a:p>
            </p:txBody>
          </p:sp>
        </mc:Choice>
        <mc:Fallback xmlns="">
          <p:sp>
            <p:nvSpPr>
              <p:cNvPr id="23" name="Rounded Rectangular Callout 22">
                <a:extLst>
                  <a:ext uri="{FF2B5EF4-FFF2-40B4-BE49-F238E27FC236}">
                    <a16:creationId xmlns:a16="http://schemas.microsoft.com/office/drawing/2014/main" id="{6B40AD29-FFF8-AA61-A514-B2A971A8625A}"/>
                  </a:ext>
                </a:extLst>
              </p:cNvPr>
              <p:cNvSpPr>
                <a:spLocks noRot="1" noChangeAspect="1" noMove="1" noResize="1" noEditPoints="1" noAdjustHandles="1" noChangeArrowheads="1" noChangeShapeType="1" noTextEdit="1"/>
              </p:cNvSpPr>
              <p:nvPr/>
            </p:nvSpPr>
            <p:spPr>
              <a:xfrm>
                <a:off x="337415" y="3627098"/>
                <a:ext cx="3744263" cy="1606405"/>
              </a:xfrm>
              <a:prstGeom prst="wedgeRoundRectCallout">
                <a:avLst>
                  <a:gd name="adj1" fmla="val 81524"/>
                  <a:gd name="adj2" fmla="val 69586"/>
                  <a:gd name="adj3" fmla="val 16667"/>
                </a:avLst>
              </a:prstGeom>
              <a:blipFill>
                <a:blip r:embed="rId15"/>
                <a:stretch>
                  <a:fillRect/>
                </a:stretch>
              </a:blipFill>
              <a:ln>
                <a:noFill/>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12424830-97BF-5387-8263-17154A23947B}"/>
              </a:ext>
            </a:extLst>
          </p:cNvPr>
          <p:cNvSpPr txBox="1"/>
          <p:nvPr/>
        </p:nvSpPr>
        <p:spPr>
          <a:xfrm>
            <a:off x="7008257" y="1749142"/>
            <a:ext cx="2781531" cy="369332"/>
          </a:xfrm>
          <a:prstGeom prst="rect">
            <a:avLst/>
          </a:prstGeom>
          <a:noFill/>
        </p:spPr>
        <p:txBody>
          <a:bodyPr wrap="none" rtlCol="0">
            <a:spAutoFit/>
          </a:bodyPr>
          <a:lstStyle/>
          <a:p>
            <a:r>
              <a:rPr lang="en-US" dirty="0" err="1">
                <a:latin typeface="Candara" panose="020E0502030303020204" pitchFamily="34" charset="0"/>
                <a:ea typeface="Cambria Math" panose="02040503050406030204" pitchFamily="18" charset="0"/>
              </a:rPr>
              <a:t>ctxt</a:t>
            </a:r>
            <a:r>
              <a:rPr lang="en-US" dirty="0">
                <a:latin typeface="Candara" panose="020E0502030303020204" pitchFamily="34" charset="0"/>
                <a:ea typeface="Cambria Math" panose="02040503050406030204" pitchFamily="18" charset="0"/>
              </a:rPr>
              <a:t> = ‘</a:t>
            </a:r>
            <a:r>
              <a:rPr lang="en-US" dirty="0" err="1">
                <a:latin typeface="Candara" panose="020E0502030303020204" pitchFamily="34" charset="0"/>
                <a:ea typeface="Cambria Math" panose="02040503050406030204" pitchFamily="18" charset="0"/>
              </a:rPr>
              <a:t>blahblah.com</a:t>
            </a:r>
            <a:r>
              <a:rPr lang="en-US" dirty="0">
                <a:latin typeface="Candara" panose="020E0502030303020204" pitchFamily="34" charset="0"/>
                <a:ea typeface="Cambria Math" panose="02040503050406030204" pitchFamily="18" charset="0"/>
              </a:rPr>
              <a:t>’||date</a:t>
            </a:r>
          </a:p>
        </p:txBody>
      </p:sp>
      <p:pic>
        <p:nvPicPr>
          <p:cNvPr id="26" name="Graphic 25" descr="Exclamation mark with solid fill">
            <a:extLst>
              <a:ext uri="{FF2B5EF4-FFF2-40B4-BE49-F238E27FC236}">
                <a16:creationId xmlns:a16="http://schemas.microsoft.com/office/drawing/2014/main" id="{EDC84D17-38BF-7AF1-1B68-055153B1CC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65528" y="4354572"/>
            <a:ext cx="914400" cy="914400"/>
          </a:xfrm>
          <a:prstGeom prst="rect">
            <a:avLst/>
          </a:prstGeom>
        </p:spPr>
      </p:pic>
      <mc:AlternateContent xmlns:mc="http://schemas.openxmlformats.org/markup-compatibility/2006" xmlns:a14="http://schemas.microsoft.com/office/drawing/2010/main">
        <mc:Choice Requires="a14">
          <p:sp>
            <p:nvSpPr>
              <p:cNvPr id="27" name="Rounded Rectangular Callout 26">
                <a:extLst>
                  <a:ext uri="{FF2B5EF4-FFF2-40B4-BE49-F238E27FC236}">
                    <a16:creationId xmlns:a16="http://schemas.microsoft.com/office/drawing/2014/main" id="{D057DCF0-5229-3686-6EC4-1D1E8B478E8D}"/>
                  </a:ext>
                </a:extLst>
              </p:cNvPr>
              <p:cNvSpPr/>
              <p:nvPr/>
            </p:nvSpPr>
            <p:spPr>
              <a:xfrm>
                <a:off x="8580401" y="3238326"/>
                <a:ext cx="3079728" cy="1332500"/>
              </a:xfrm>
              <a:prstGeom prst="wedgeRoundRectCallout">
                <a:avLst>
                  <a:gd name="adj1" fmla="val -130988"/>
                  <a:gd name="adj2" fmla="val 110695"/>
                  <a:gd name="adj3" fmla="val 16667"/>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Candara" panose="020E0502030303020204" pitchFamily="34" charset="0"/>
                  </a:rPr>
                  <a:t>Linkability</a:t>
                </a:r>
                <a:r>
                  <a:rPr lang="en-US" sz="2000" b="1" dirty="0">
                    <a:solidFill>
                      <a:srgbClr val="C00000"/>
                    </a:solidFill>
                    <a:latin typeface="Candara" panose="020E0502030303020204" pitchFamily="34" charset="0"/>
                  </a:rPr>
                  <a:t>:</a:t>
                </a:r>
                <a:r>
                  <a:rPr lang="en-US" sz="2000" dirty="0">
                    <a:solidFill>
                      <a:srgbClr val="C00000"/>
                    </a:solidFill>
                    <a:latin typeface="Candara" panose="020E0502030303020204" pitchFamily="34" charset="0"/>
                  </a:rPr>
                  <a:t> If more token than limit is produced, </a:t>
                </a:r>
                <a14:m>
                  <m:oMath xmlns:m="http://schemas.openxmlformats.org/officeDocument/2006/math">
                    <m:r>
                      <a:rPr lang="en-US" sz="2000" i="1">
                        <a:solidFill>
                          <a:srgbClr val="C00000"/>
                        </a:solidFill>
                        <a:latin typeface="Cambria Math" panose="02040503050406030204" pitchFamily="18" charset="0"/>
                      </a:rPr>
                      <m:t>𝑝</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𝑘</m:t>
                        </m:r>
                      </m:e>
                      <m:sub>
                        <m:r>
                          <a:rPr lang="en-US" sz="2000" i="1">
                            <a:solidFill>
                              <a:srgbClr val="C00000"/>
                            </a:solidFill>
                            <a:latin typeface="Cambria Math" panose="02040503050406030204" pitchFamily="18" charset="0"/>
                          </a:rPr>
                          <m:t>𝑈</m:t>
                        </m:r>
                      </m:sub>
                    </m:sSub>
                  </m:oMath>
                </a14:m>
                <a:r>
                  <a:rPr lang="en-US" sz="2000" dirty="0">
                    <a:solidFill>
                      <a:srgbClr val="C00000"/>
                    </a:solidFill>
                    <a:latin typeface="Candara" panose="020E0502030303020204" pitchFamily="34" charset="0"/>
                  </a:rPr>
                  <a:t> can be identified. </a:t>
                </a:r>
              </a:p>
            </p:txBody>
          </p:sp>
        </mc:Choice>
        <mc:Fallback xmlns="">
          <p:sp>
            <p:nvSpPr>
              <p:cNvPr id="27" name="Rounded Rectangular Callout 26">
                <a:extLst>
                  <a:ext uri="{FF2B5EF4-FFF2-40B4-BE49-F238E27FC236}">
                    <a16:creationId xmlns:a16="http://schemas.microsoft.com/office/drawing/2014/main" id="{D057DCF0-5229-3686-6EC4-1D1E8B478E8D}"/>
                  </a:ext>
                </a:extLst>
              </p:cNvPr>
              <p:cNvSpPr>
                <a:spLocks noRot="1" noChangeAspect="1" noMove="1" noResize="1" noEditPoints="1" noAdjustHandles="1" noChangeArrowheads="1" noChangeShapeType="1" noTextEdit="1"/>
              </p:cNvSpPr>
              <p:nvPr/>
            </p:nvSpPr>
            <p:spPr>
              <a:xfrm>
                <a:off x="8580401" y="3238326"/>
                <a:ext cx="3079728" cy="1332500"/>
              </a:xfrm>
              <a:prstGeom prst="wedgeRoundRectCallout">
                <a:avLst>
                  <a:gd name="adj1" fmla="val -130988"/>
                  <a:gd name="adj2" fmla="val 110695"/>
                  <a:gd name="adj3" fmla="val 16667"/>
                </a:avLst>
              </a:prstGeom>
              <a:blipFill>
                <a:blip r:embed="rId18"/>
                <a:stretch>
                  <a:fillRect r="-455"/>
                </a:stretch>
              </a:blipFill>
              <a:ln>
                <a:noFill/>
              </a:ln>
            </p:spPr>
            <p:txBody>
              <a:bodyPr/>
              <a:lstStyle/>
              <a:p>
                <a:r>
                  <a:rPr lang="en-US">
                    <a:noFill/>
                  </a:rPr>
                  <a:t> </a:t>
                </a:r>
              </a:p>
            </p:txBody>
          </p:sp>
        </mc:Fallback>
      </mc:AlternateContent>
      <p:pic>
        <p:nvPicPr>
          <p:cNvPr id="28" name="Graphic 27" descr="Exclamation mark with solid fill">
            <a:extLst>
              <a:ext uri="{FF2B5EF4-FFF2-40B4-BE49-F238E27FC236}">
                <a16:creationId xmlns:a16="http://schemas.microsoft.com/office/drawing/2014/main" id="{4972A5F3-2C10-CA4D-870F-A89B6011D92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36728" y="3904576"/>
            <a:ext cx="914400" cy="914400"/>
          </a:xfrm>
          <a:prstGeom prst="rect">
            <a:avLst/>
          </a:prstGeom>
        </p:spPr>
      </p:pic>
      <p:grpSp>
        <p:nvGrpSpPr>
          <p:cNvPr id="22" name="Group 21">
            <a:extLst>
              <a:ext uri="{FF2B5EF4-FFF2-40B4-BE49-F238E27FC236}">
                <a16:creationId xmlns:a16="http://schemas.microsoft.com/office/drawing/2014/main" id="{79754A09-C760-91AE-B08A-ECA09DA4B7C3}"/>
              </a:ext>
            </a:extLst>
          </p:cNvPr>
          <p:cNvGrpSpPr/>
          <p:nvPr/>
        </p:nvGrpSpPr>
        <p:grpSpPr>
          <a:xfrm rot="16200000">
            <a:off x="6201442" y="3414997"/>
            <a:ext cx="1299615" cy="1257689"/>
            <a:chOff x="5387410" y="3205778"/>
            <a:chExt cx="1299615" cy="1257689"/>
          </a:xfrm>
        </p:grpSpPr>
        <p:cxnSp>
          <p:nvCxnSpPr>
            <p:cNvPr id="3" name="Straight Arrow Connector 2">
              <a:extLst>
                <a:ext uri="{FF2B5EF4-FFF2-40B4-BE49-F238E27FC236}">
                  <a16:creationId xmlns:a16="http://schemas.microsoft.com/office/drawing/2014/main" id="{DB6E1E80-5BDC-AFA2-8B3A-6E8FFDE840C7}"/>
                </a:ext>
              </a:extLst>
            </p:cNvPr>
            <p:cNvCxnSpPr>
              <a:cxnSpLocks/>
            </p:cNvCxnSpPr>
            <p:nvPr/>
          </p:nvCxnSpPr>
          <p:spPr>
            <a:xfrm>
              <a:off x="5387410" y="3351640"/>
              <a:ext cx="1111827" cy="11118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7D6FFFC-8EA2-2FC4-7DD4-320281E49A10}"/>
                </a:ext>
              </a:extLst>
            </p:cNvPr>
            <p:cNvCxnSpPr>
              <a:cxnSpLocks/>
            </p:cNvCxnSpPr>
            <p:nvPr/>
          </p:nvCxnSpPr>
          <p:spPr>
            <a:xfrm flipH="1" flipV="1">
              <a:off x="5620171" y="3205778"/>
              <a:ext cx="1066854" cy="10668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pic>
        <p:nvPicPr>
          <p:cNvPr id="29" name="Picture 28">
            <a:extLst>
              <a:ext uri="{FF2B5EF4-FFF2-40B4-BE49-F238E27FC236}">
                <a16:creationId xmlns:a16="http://schemas.microsoft.com/office/drawing/2014/main" id="{48E6F9D9-767F-F785-1298-5A629B6D0CED}"/>
              </a:ext>
            </a:extLst>
          </p:cNvPr>
          <p:cNvPicPr>
            <a:picLocks noChangeAspect="1"/>
          </p:cNvPicPr>
          <p:nvPr/>
        </p:nvPicPr>
        <p:blipFill>
          <a:blip r:embed="rId19"/>
          <a:stretch>
            <a:fillRect/>
          </a:stretch>
        </p:blipFill>
        <p:spPr>
          <a:xfrm rot="1302345">
            <a:off x="8023807" y="181353"/>
            <a:ext cx="4654523" cy="1693105"/>
          </a:xfrm>
          <a:prstGeom prst="rect">
            <a:avLst/>
          </a:prstGeom>
          <a:ln w="76200">
            <a:solidFill>
              <a:srgbClr val="0070C0"/>
            </a:solidFill>
          </a:ln>
        </p:spPr>
      </p:pic>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B0C80BD-2F1F-5E41-FEBE-EB782F93BAF8}"/>
                  </a:ext>
                </a:extLst>
              </p:cNvPr>
              <p:cNvSpPr/>
              <p:nvPr/>
            </p:nvSpPr>
            <p:spPr>
              <a:xfrm>
                <a:off x="5726222" y="5911375"/>
                <a:ext cx="2885660" cy="66448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Candara" panose="020E0502030303020204" pitchFamily="34" charset="0"/>
                  </a:rPr>
                  <a:t>Token generator </a:t>
                </a:r>
                <a14:m>
                  <m:oMath xmlns:m="http://schemas.openxmlformats.org/officeDocument/2006/math">
                    <m:r>
                      <a:rPr lang="en-US" sz="2400" b="0" i="1" smtClean="0">
                        <a:solidFill>
                          <a:srgbClr val="C00000"/>
                        </a:solidFill>
                        <a:latin typeface="Cambria Math" panose="02040503050406030204" pitchFamily="18" charset="0"/>
                      </a:rPr>
                      <m:t>𝜎</m:t>
                    </m:r>
                  </m:oMath>
                </a14:m>
                <a:endParaRPr lang="en-US" sz="2400" dirty="0">
                  <a:solidFill>
                    <a:srgbClr val="C00000"/>
                  </a:solidFill>
                  <a:latin typeface="Candara" panose="020E0502030303020204" pitchFamily="34" charset="0"/>
                </a:endParaRPr>
              </a:p>
            </p:txBody>
          </p:sp>
        </mc:Choice>
        <mc:Fallback xmlns="">
          <p:sp>
            <p:nvSpPr>
              <p:cNvPr id="13" name="Rounded Rectangle 12">
                <a:extLst>
                  <a:ext uri="{FF2B5EF4-FFF2-40B4-BE49-F238E27FC236}">
                    <a16:creationId xmlns:a16="http://schemas.microsoft.com/office/drawing/2014/main" id="{CB0C80BD-2F1F-5E41-FEBE-EB782F93BAF8}"/>
                  </a:ext>
                </a:extLst>
              </p:cNvPr>
              <p:cNvSpPr>
                <a:spLocks noRot="1" noChangeAspect="1" noMove="1" noResize="1" noEditPoints="1" noAdjustHandles="1" noChangeArrowheads="1" noChangeShapeType="1" noTextEdit="1"/>
              </p:cNvSpPr>
              <p:nvPr/>
            </p:nvSpPr>
            <p:spPr>
              <a:xfrm>
                <a:off x="5726222" y="5911375"/>
                <a:ext cx="2885660" cy="664485"/>
              </a:xfrm>
              <a:prstGeom prst="roundRect">
                <a:avLst/>
              </a:prstGeom>
              <a:blipFill>
                <a:blip r:embed="rId20"/>
                <a:stretch>
                  <a:fillRect b="-5660"/>
                </a:stretch>
              </a:blipFill>
              <a:ln>
                <a:noFill/>
              </a:ln>
            </p:spPr>
            <p:txBody>
              <a:bodyPr/>
              <a:lstStyle/>
              <a:p>
                <a:r>
                  <a:rPr lang="en-US">
                    <a:noFill/>
                  </a:rPr>
                  <a:t> </a:t>
                </a:r>
              </a:p>
            </p:txBody>
          </p:sp>
        </mc:Fallback>
      </mc:AlternateContent>
      <p:sp>
        <p:nvSpPr>
          <p:cNvPr id="24" name="Oval Callout 23">
            <a:extLst>
              <a:ext uri="{FF2B5EF4-FFF2-40B4-BE49-F238E27FC236}">
                <a16:creationId xmlns:a16="http://schemas.microsoft.com/office/drawing/2014/main" id="{F1915C70-C80D-32FE-E9C8-4254984B74DB}"/>
              </a:ext>
            </a:extLst>
          </p:cNvPr>
          <p:cNvSpPr/>
          <p:nvPr/>
        </p:nvSpPr>
        <p:spPr>
          <a:xfrm>
            <a:off x="7770626" y="4666345"/>
            <a:ext cx="4083959" cy="1634837"/>
          </a:xfrm>
          <a:prstGeom prst="wedgeEllipseCallout">
            <a:avLst>
              <a:gd name="adj1" fmla="val -50768"/>
              <a:gd name="adj2" fmla="val 3414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Candara" panose="020E0502030303020204" pitchFamily="34" charset="0"/>
              </a:rPr>
              <a:t>Want some “rate-limiting” properties based on some “contexts”.</a:t>
            </a:r>
          </a:p>
        </p:txBody>
      </p:sp>
    </p:spTree>
    <p:extLst>
      <p:ext uri="{BB962C8B-B14F-4D97-AF65-F5344CB8AC3E}">
        <p14:creationId xmlns:p14="http://schemas.microsoft.com/office/powerpoint/2010/main" val="306419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7"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748F89D4-88D0-E5B5-3E7A-F5B6C87A3754}"/>
              </a:ext>
            </a:extLst>
          </p:cNvPr>
          <p:cNvSpPr/>
          <p:nvPr/>
        </p:nvSpPr>
        <p:spPr>
          <a:xfrm>
            <a:off x="3372615" y="4912046"/>
            <a:ext cx="3937981" cy="716199"/>
          </a:xfrm>
          <a:prstGeom prst="roundRect">
            <a:avLst/>
          </a:prstGeom>
          <a:solidFill>
            <a:srgbClr val="F3E7E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 name="Title 1">
            <a:extLst>
              <a:ext uri="{FF2B5EF4-FFF2-40B4-BE49-F238E27FC236}">
                <a16:creationId xmlns:a16="http://schemas.microsoft.com/office/drawing/2014/main" id="{FCD21017-2CCB-F687-F324-769905702CD0}"/>
              </a:ext>
            </a:extLst>
          </p:cNvPr>
          <p:cNvSpPr>
            <a:spLocks noGrp="1"/>
          </p:cNvSpPr>
          <p:nvPr>
            <p:ph type="title"/>
          </p:nvPr>
        </p:nvSpPr>
        <p:spPr/>
        <p:txBody>
          <a:bodyPr/>
          <a:lstStyle/>
          <a:p>
            <a:r>
              <a:rPr lang="en-US" dirty="0">
                <a:latin typeface="Candara" panose="020E0502030303020204" pitchFamily="34" charset="0"/>
              </a:rPr>
              <a:t>Prior Constructions </a:t>
            </a:r>
            <a:r>
              <a:rPr lang="en-US" dirty="0">
                <a:solidFill>
                  <a:srgbClr val="C00000"/>
                </a:solidFill>
                <a:latin typeface="Candara" panose="020E0502030303020204" pitchFamily="34" charset="0"/>
              </a:rPr>
              <a:t>[CHL’05, CHKLM’06]</a:t>
            </a:r>
          </a:p>
        </p:txBody>
      </p:sp>
      <p:sp>
        <p:nvSpPr>
          <p:cNvPr id="5" name="TextBox 4">
            <a:extLst>
              <a:ext uri="{FF2B5EF4-FFF2-40B4-BE49-F238E27FC236}">
                <a16:creationId xmlns:a16="http://schemas.microsoft.com/office/drawing/2014/main" id="{2CFC8581-1DA8-A356-5CA5-75AA84A7CBB8}"/>
              </a:ext>
            </a:extLst>
          </p:cNvPr>
          <p:cNvSpPr txBox="1"/>
          <p:nvPr/>
        </p:nvSpPr>
        <p:spPr>
          <a:xfrm>
            <a:off x="8968288" y="1847486"/>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sp>
        <p:nvSpPr>
          <p:cNvPr id="8" name="TextBox 7">
            <a:extLst>
              <a:ext uri="{FF2B5EF4-FFF2-40B4-BE49-F238E27FC236}">
                <a16:creationId xmlns:a16="http://schemas.microsoft.com/office/drawing/2014/main" id="{CD0215D9-3D1D-728A-2665-CD5BBE83CF1F}"/>
              </a:ext>
            </a:extLst>
          </p:cNvPr>
          <p:cNvSpPr txBox="1"/>
          <p:nvPr/>
        </p:nvSpPr>
        <p:spPr>
          <a:xfrm>
            <a:off x="1492328" y="1690688"/>
            <a:ext cx="973343" cy="461665"/>
          </a:xfrm>
          <a:prstGeom prst="rect">
            <a:avLst/>
          </a:prstGeom>
          <a:noFill/>
        </p:spPr>
        <p:txBody>
          <a:bodyPr wrap="none" rtlCol="0">
            <a:spAutoFit/>
          </a:bodyPr>
          <a:lstStyle/>
          <a:p>
            <a:r>
              <a:rPr lang="en-US" sz="2400" b="1" dirty="0">
                <a:latin typeface="Candara" panose="020E0502030303020204" pitchFamily="34" charset="0"/>
              </a:rPr>
              <a:t>Issuer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3F6E9C-4EF6-230F-2C4C-FD4173453FBA}"/>
                  </a:ext>
                </a:extLst>
              </p:cNvPr>
              <p:cNvSpPr txBox="1"/>
              <p:nvPr/>
            </p:nvSpPr>
            <p:spPr>
              <a:xfrm>
                <a:off x="616643" y="2098964"/>
                <a:ext cx="674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0" name="TextBox 9">
                <a:extLst>
                  <a:ext uri="{FF2B5EF4-FFF2-40B4-BE49-F238E27FC236}">
                    <a16:creationId xmlns:a16="http://schemas.microsoft.com/office/drawing/2014/main" id="{FF3F6E9C-4EF6-230F-2C4C-FD4173453FBA}"/>
                  </a:ext>
                </a:extLst>
              </p:cNvPr>
              <p:cNvSpPr txBox="1">
                <a:spLocks noRot="1" noChangeAspect="1" noMove="1" noResize="1" noEditPoints="1" noAdjustHandles="1" noChangeArrowheads="1" noChangeShapeType="1" noTextEdit="1"/>
              </p:cNvSpPr>
              <p:nvPr/>
            </p:nvSpPr>
            <p:spPr>
              <a:xfrm>
                <a:off x="616643" y="2098964"/>
                <a:ext cx="674094"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10423A-A7DE-05B1-F042-1EED2944D0BD}"/>
                  </a:ext>
                </a:extLst>
              </p:cNvPr>
              <p:cNvSpPr txBox="1"/>
              <p:nvPr/>
            </p:nvSpPr>
            <p:spPr>
              <a:xfrm>
                <a:off x="9982295" y="2039113"/>
                <a:ext cx="700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𝐼</m:t>
                          </m:r>
                        </m:sub>
                      </m:sSub>
                    </m:oMath>
                  </m:oMathPara>
                </a14:m>
                <a:endParaRPr lang="en-US" sz="2400" dirty="0">
                  <a:solidFill>
                    <a:srgbClr val="C00000"/>
                  </a:solidFill>
                  <a:latin typeface="Candara" panose="020E0502030303020204" pitchFamily="34" charset="0"/>
                </a:endParaRPr>
              </a:p>
            </p:txBody>
          </p:sp>
        </mc:Choice>
        <mc:Fallback xmlns="">
          <p:sp>
            <p:nvSpPr>
              <p:cNvPr id="11" name="TextBox 10">
                <a:extLst>
                  <a:ext uri="{FF2B5EF4-FFF2-40B4-BE49-F238E27FC236}">
                    <a16:creationId xmlns:a16="http://schemas.microsoft.com/office/drawing/2014/main" id="{9A10423A-A7DE-05B1-F042-1EED2944D0BD}"/>
                  </a:ext>
                </a:extLst>
              </p:cNvPr>
              <p:cNvSpPr txBox="1">
                <a:spLocks noRot="1" noChangeAspect="1" noMove="1" noResize="1" noEditPoints="1" noAdjustHandles="1" noChangeArrowheads="1" noChangeShapeType="1" noTextEdit="1"/>
              </p:cNvSpPr>
              <p:nvPr/>
            </p:nvSpPr>
            <p:spPr>
              <a:xfrm>
                <a:off x="9982295" y="2039113"/>
                <a:ext cx="700448" cy="461665"/>
              </a:xfrm>
              <a:prstGeom prst="rect">
                <a:avLst/>
              </a:prstGeom>
              <a:blipFill>
                <a:blip r:embed="rId8"/>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232E16F-D393-A544-E6E6-60A996DA2F0D}"/>
                  </a:ext>
                </a:extLst>
              </p:cNvPr>
              <p:cNvSpPr txBox="1"/>
              <p:nvPr/>
            </p:nvSpPr>
            <p:spPr>
              <a:xfrm>
                <a:off x="10022896" y="2678221"/>
                <a:ext cx="61924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𝑈</m:t>
                          </m:r>
                        </m:sub>
                      </m:sSub>
                    </m:oMath>
                  </m:oMathPara>
                </a14:m>
                <a:endParaRPr lang="en-US" sz="2400" dirty="0">
                  <a:latin typeface="Candara" panose="020E0502030303020204" pitchFamily="34" charset="0"/>
                </a:endParaRPr>
              </a:p>
            </p:txBody>
          </p:sp>
        </mc:Choice>
        <mc:Fallback xmlns="">
          <p:sp>
            <p:nvSpPr>
              <p:cNvPr id="13" name="TextBox 12">
                <a:extLst>
                  <a:ext uri="{FF2B5EF4-FFF2-40B4-BE49-F238E27FC236}">
                    <a16:creationId xmlns:a16="http://schemas.microsoft.com/office/drawing/2014/main" id="{E232E16F-D393-A544-E6E6-60A996DA2F0D}"/>
                  </a:ext>
                </a:extLst>
              </p:cNvPr>
              <p:cNvSpPr txBox="1">
                <a:spLocks noRot="1" noChangeAspect="1" noMove="1" noResize="1" noEditPoints="1" noAdjustHandles="1" noChangeArrowheads="1" noChangeShapeType="1" noTextEdit="1"/>
              </p:cNvSpPr>
              <p:nvPr/>
            </p:nvSpPr>
            <p:spPr>
              <a:xfrm>
                <a:off x="10022896" y="2678221"/>
                <a:ext cx="619245" cy="461665"/>
              </a:xfrm>
              <a:prstGeom prst="rect">
                <a:avLst/>
              </a:prstGeom>
              <a:blipFill>
                <a:blip r:embed="rId9"/>
                <a:stretch>
                  <a:fillRect l="-2000" r="-6000" b="-789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6FBA9211-F74A-CFEC-FC64-697E3566E3E1}"/>
              </a:ext>
            </a:extLst>
          </p:cNvPr>
          <p:cNvGrpSpPr/>
          <p:nvPr/>
        </p:nvGrpSpPr>
        <p:grpSpPr>
          <a:xfrm>
            <a:off x="4039502" y="2535042"/>
            <a:ext cx="2952870" cy="485997"/>
            <a:chOff x="5009844" y="2476724"/>
            <a:chExt cx="1542694" cy="485997"/>
          </a:xfrm>
        </p:grpSpPr>
        <p:cxnSp>
          <p:nvCxnSpPr>
            <p:cNvPr id="15" name="Straight Arrow Connector 14">
              <a:extLst>
                <a:ext uri="{FF2B5EF4-FFF2-40B4-BE49-F238E27FC236}">
                  <a16:creationId xmlns:a16="http://schemas.microsoft.com/office/drawing/2014/main" id="{B186FCA4-CE20-2688-96FB-1B7D6C90BC6C}"/>
                </a:ext>
              </a:extLst>
            </p:cNvPr>
            <p:cNvCxnSpPr>
              <a:cxnSpLocks/>
            </p:cNvCxnSpPr>
            <p:nvPr/>
          </p:nvCxnSpPr>
          <p:spPr>
            <a:xfrm>
              <a:off x="5009844" y="2962721"/>
              <a:ext cx="154269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20071C1-5F93-3E15-9552-F4699A397890}"/>
                </a:ext>
              </a:extLst>
            </p:cNvPr>
            <p:cNvCxnSpPr>
              <a:cxnSpLocks/>
            </p:cNvCxnSpPr>
            <p:nvPr/>
          </p:nvCxnSpPr>
          <p:spPr>
            <a:xfrm flipH="1">
              <a:off x="5009844" y="2476724"/>
              <a:ext cx="151783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sp>
        <p:nvSpPr>
          <p:cNvPr id="21" name="Arc 20">
            <a:extLst>
              <a:ext uri="{FF2B5EF4-FFF2-40B4-BE49-F238E27FC236}">
                <a16:creationId xmlns:a16="http://schemas.microsoft.com/office/drawing/2014/main" id="{4133A6E9-AD35-6BEE-F7A2-017D1A5C57F8}"/>
              </a:ext>
            </a:extLst>
          </p:cNvPr>
          <p:cNvSpPr/>
          <p:nvPr/>
        </p:nvSpPr>
        <p:spPr>
          <a:xfrm rot="10800000">
            <a:off x="7151038" y="2393141"/>
            <a:ext cx="1330037" cy="1330037"/>
          </a:xfrm>
          <a:prstGeom prst="arc">
            <a:avLst/>
          </a:prstGeom>
          <a:ln w="57150">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ndara" panose="020E0502030303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0B68C3F-E0A1-59E9-BD6B-98711DB92925}"/>
                  </a:ext>
                </a:extLst>
              </p:cNvPr>
              <p:cNvSpPr txBox="1"/>
              <p:nvPr/>
            </p:nvSpPr>
            <p:spPr>
              <a:xfrm>
                <a:off x="7103459" y="2222944"/>
                <a:ext cx="991105" cy="372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key</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r>
                            <a:rPr lang="en-US" sz="2400" b="0" i="1" smtClean="0">
                              <a:solidFill>
                                <a:srgbClr val="C00000"/>
                              </a:solidFill>
                              <a:latin typeface="Cambria Math" panose="02040503050406030204" pitchFamily="18" charset="0"/>
                            </a:rPr>
                            <m:t>$</m:t>
                          </m:r>
                        </m:sub>
                      </m:sSub>
                    </m:oMath>
                  </m:oMathPara>
                </a14:m>
                <a:endParaRPr lang="en-US" sz="2400" dirty="0">
                  <a:solidFill>
                    <a:srgbClr val="C00000"/>
                  </a:solidFill>
                  <a:latin typeface="Candara" panose="020E0502030303020204" pitchFamily="34" charset="0"/>
                </a:endParaRPr>
              </a:p>
            </p:txBody>
          </p:sp>
        </mc:Choice>
        <mc:Fallback xmlns="">
          <p:sp>
            <p:nvSpPr>
              <p:cNvPr id="22" name="TextBox 21">
                <a:extLst>
                  <a:ext uri="{FF2B5EF4-FFF2-40B4-BE49-F238E27FC236}">
                    <a16:creationId xmlns:a16="http://schemas.microsoft.com/office/drawing/2014/main" id="{50B68C3F-E0A1-59E9-BD6B-98711DB92925}"/>
                  </a:ext>
                </a:extLst>
              </p:cNvPr>
              <p:cNvSpPr txBox="1">
                <a:spLocks noRot="1" noChangeAspect="1" noMove="1" noResize="1" noEditPoints="1" noAdjustHandles="1" noChangeArrowheads="1" noChangeShapeType="1" noTextEdit="1"/>
              </p:cNvSpPr>
              <p:nvPr/>
            </p:nvSpPr>
            <p:spPr>
              <a:xfrm>
                <a:off x="7103459" y="2222944"/>
                <a:ext cx="991105" cy="372410"/>
              </a:xfrm>
              <a:prstGeom prst="rect">
                <a:avLst/>
              </a:prstGeom>
              <a:blipFill>
                <a:blip r:embed="rId10"/>
                <a:stretch>
                  <a:fillRect l="-10127" r="-3797" b="-33333"/>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ECD1D2BC-32B5-FEA5-EFD8-3312E830D226}"/>
              </a:ext>
            </a:extLst>
          </p:cNvPr>
          <p:cNvCxnSpPr/>
          <p:nvPr/>
        </p:nvCxnSpPr>
        <p:spPr>
          <a:xfrm>
            <a:off x="557242" y="4132162"/>
            <a:ext cx="11273742" cy="0"/>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218282A-9A88-ACE6-F343-AF2695820A81}"/>
                  </a:ext>
                </a:extLst>
              </p:cNvPr>
              <p:cNvSpPr txBox="1"/>
              <p:nvPr/>
            </p:nvSpPr>
            <p:spPr>
              <a:xfrm>
                <a:off x="7726005" y="3571203"/>
                <a:ext cx="3798125" cy="369332"/>
              </a:xfrm>
              <a:prstGeom prst="rect">
                <a:avLst/>
              </a:prstGeom>
              <a:noFill/>
            </p:spPr>
            <p:txBody>
              <a:bodyPr wrap="square" lIns="0" tIns="0" rIns="0" bIns="0" rtlCol="0">
                <a:spAutoFit/>
              </a:bodyPr>
              <a:lstStyle/>
              <a:p>
                <a:pPr algn="ctr"/>
                <a:r>
                  <a:rPr lang="en-US" sz="2400" b="0" dirty="0">
                    <a:solidFill>
                      <a:srgbClr val="C00000"/>
                    </a:solidFill>
                    <a:latin typeface="Candara" panose="020E0502030303020204" pitchFamily="34" charset="0"/>
                  </a:rPr>
                  <a:t>Signature </a:t>
                </a:r>
                <a14:m>
                  <m:oMath xmlns:m="http://schemas.openxmlformats.org/officeDocument/2006/math">
                    <m:r>
                      <a:rPr lang="en-US" sz="2400" b="0" i="1" smtClean="0">
                        <a:solidFill>
                          <a:srgbClr val="C00000"/>
                        </a:solidFill>
                        <a:latin typeface="Cambria Math" panose="02040503050406030204" pitchFamily="18" charset="0"/>
                      </a:rPr>
                      <m:t>𝜎</m:t>
                    </m:r>
                  </m:oMath>
                </a14:m>
                <a:r>
                  <a:rPr lang="en-US" sz="2400" dirty="0">
                    <a:solidFill>
                      <a:srgbClr val="C00000"/>
                    </a:solidFill>
                    <a:latin typeface="Candara" panose="020E0502030303020204" pitchFamily="34" charset="0"/>
                  </a:rPr>
                  <a:t> of </a:t>
                </a:r>
                <a14:m>
                  <m:oMath xmlns:m="http://schemas.openxmlformats.org/officeDocument/2006/math">
                    <m:r>
                      <a:rPr lang="en-US" sz="2400" b="0" i="0" smtClean="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p:txBody>
          </p:sp>
        </mc:Choice>
        <mc:Fallback xmlns="">
          <p:sp>
            <p:nvSpPr>
              <p:cNvPr id="25" name="TextBox 24">
                <a:extLst>
                  <a:ext uri="{FF2B5EF4-FFF2-40B4-BE49-F238E27FC236}">
                    <a16:creationId xmlns:a16="http://schemas.microsoft.com/office/drawing/2014/main" id="{6218282A-9A88-ACE6-F343-AF2695820A81}"/>
                  </a:ext>
                </a:extLst>
              </p:cNvPr>
              <p:cNvSpPr txBox="1">
                <a:spLocks noRot="1" noChangeAspect="1" noMove="1" noResize="1" noEditPoints="1" noAdjustHandles="1" noChangeArrowheads="1" noChangeShapeType="1" noTextEdit="1"/>
              </p:cNvSpPr>
              <p:nvPr/>
            </p:nvSpPr>
            <p:spPr>
              <a:xfrm>
                <a:off x="7726005" y="3571203"/>
                <a:ext cx="3798125" cy="369332"/>
              </a:xfrm>
              <a:prstGeom prst="rect">
                <a:avLst/>
              </a:prstGeom>
              <a:blipFill>
                <a:blip r:embed="rId11"/>
                <a:stretch>
                  <a:fillRect t="-23333" b="-46667"/>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116A5018-E301-357C-51F4-F89BFA3DE1A5}"/>
              </a:ext>
            </a:extLst>
          </p:cNvPr>
          <p:cNvGrpSpPr/>
          <p:nvPr/>
        </p:nvGrpSpPr>
        <p:grpSpPr>
          <a:xfrm>
            <a:off x="838200" y="4387601"/>
            <a:ext cx="2278444" cy="819390"/>
            <a:chOff x="838200" y="4387601"/>
            <a:chExt cx="2278444" cy="819390"/>
          </a:xfrm>
        </p:grpSpPr>
        <p:sp>
          <p:nvSpPr>
            <p:cNvPr id="27" name="TextBox 26">
              <a:extLst>
                <a:ext uri="{FF2B5EF4-FFF2-40B4-BE49-F238E27FC236}">
                  <a16:creationId xmlns:a16="http://schemas.microsoft.com/office/drawing/2014/main" id="{4502141F-5F6C-44F9-D98C-7F4ABA8A121F}"/>
                </a:ext>
              </a:extLst>
            </p:cNvPr>
            <p:cNvSpPr txBox="1"/>
            <p:nvPr/>
          </p:nvSpPr>
          <p:spPr>
            <a:xfrm>
              <a:off x="1293188" y="4387601"/>
              <a:ext cx="1196161" cy="461665"/>
            </a:xfrm>
            <a:prstGeom prst="rect">
              <a:avLst/>
            </a:prstGeom>
            <a:noFill/>
          </p:spPr>
          <p:txBody>
            <a:bodyPr wrap="none" rtlCol="0">
              <a:spAutoFit/>
            </a:bodyPr>
            <a:lstStyle/>
            <a:p>
              <a:r>
                <a:rPr lang="en-US" sz="2400" b="1" dirty="0">
                  <a:latin typeface="Candara" panose="020E0502030303020204" pitchFamily="34" charset="0"/>
                </a:rPr>
                <a:t>Verifier</a:t>
              </a:r>
            </a:p>
          </p:txBody>
        </p:sp>
        <p:sp>
          <p:nvSpPr>
            <p:cNvPr id="28" name="TextBox 27">
              <a:extLst>
                <a:ext uri="{FF2B5EF4-FFF2-40B4-BE49-F238E27FC236}">
                  <a16:creationId xmlns:a16="http://schemas.microsoft.com/office/drawing/2014/main" id="{66A5A64F-59CE-AEAA-5138-119F4DA37283}"/>
                </a:ext>
              </a:extLst>
            </p:cNvPr>
            <p:cNvSpPr txBox="1"/>
            <p:nvPr/>
          </p:nvSpPr>
          <p:spPr>
            <a:xfrm>
              <a:off x="838200" y="4837659"/>
              <a:ext cx="2278444" cy="369332"/>
            </a:xfrm>
            <a:prstGeom prst="rect">
              <a:avLst/>
            </a:prstGeom>
            <a:noFill/>
          </p:spPr>
          <p:txBody>
            <a:bodyPr wrap="none" rtlCol="0">
              <a:spAutoFit/>
            </a:bodyPr>
            <a:lstStyle/>
            <a:p>
              <a:r>
                <a:rPr lang="en-US" dirty="0" err="1">
                  <a:latin typeface="Candara" panose="020E0502030303020204" pitchFamily="34" charset="0"/>
                  <a:ea typeface="Cambria Math" panose="02040503050406030204" pitchFamily="18" charset="0"/>
                </a:rPr>
                <a:t>ctxt</a:t>
              </a:r>
              <a:r>
                <a:rPr lang="en-US" dirty="0">
                  <a:latin typeface="Candara" panose="020E0502030303020204" pitchFamily="34" charset="0"/>
                  <a:ea typeface="Cambria Math" panose="02040503050406030204" pitchFamily="18" charset="0"/>
                </a:rPr>
                <a:t> = ‘</a:t>
              </a:r>
              <a:r>
                <a:rPr lang="en-US" dirty="0" err="1">
                  <a:latin typeface="Candara" panose="020E0502030303020204" pitchFamily="34" charset="0"/>
                  <a:ea typeface="Cambria Math" panose="02040503050406030204" pitchFamily="18" charset="0"/>
                </a:rPr>
                <a:t>blahblah.com</a:t>
              </a:r>
              <a:r>
                <a:rPr lang="en-US" dirty="0">
                  <a:latin typeface="Candara" panose="020E0502030303020204" pitchFamily="34" charset="0"/>
                  <a:ea typeface="Cambria Math" panose="02040503050406030204" pitchFamily="18" charset="0"/>
                </a:rPr>
                <a:t>’</a:t>
              </a:r>
            </a:p>
          </p:txBody>
        </p:sp>
      </p:grpSp>
      <p:cxnSp>
        <p:nvCxnSpPr>
          <p:cNvPr id="30" name="Straight Arrow Connector 29">
            <a:extLst>
              <a:ext uri="{FF2B5EF4-FFF2-40B4-BE49-F238E27FC236}">
                <a16:creationId xmlns:a16="http://schemas.microsoft.com/office/drawing/2014/main" id="{62216072-ED2E-8F10-5ECB-9128B2EBDD68}"/>
              </a:ext>
            </a:extLst>
          </p:cNvPr>
          <p:cNvCxnSpPr>
            <a:cxnSpLocks/>
          </p:cNvCxnSpPr>
          <p:nvPr/>
        </p:nvCxnSpPr>
        <p:spPr>
          <a:xfrm flipH="1">
            <a:off x="4087081" y="6166306"/>
            <a:ext cx="29052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FBF7E43-2498-402E-9CAC-5CC7F5FE6925}"/>
                  </a:ext>
                </a:extLst>
              </p:cNvPr>
              <p:cNvSpPr txBox="1"/>
              <p:nvPr/>
            </p:nvSpPr>
            <p:spPr>
              <a:xfrm>
                <a:off x="3672070" y="5093182"/>
                <a:ext cx="34313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𝑠𝑛</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sSub>
                      <m:r>
                        <m:rPr>
                          <m:sty m:val="p"/>
                        </m:rPr>
                        <a:rPr lang="en-US" sz="2400" b="0" i="1" smtClean="0">
                          <a:solidFill>
                            <a:srgbClr val="C00000"/>
                          </a:solidFill>
                          <a:latin typeface="Cambria Math" panose="02040503050406030204" pitchFamily="18" charset="0"/>
                        </a:rPr>
                        <m:t>PRF</m:t>
                      </m:r>
                      <m:r>
                        <a:rPr lang="en-US" sz="2400" b="0" i="1" smtClean="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b="0" i="1" smtClean="0">
                          <a:solidFill>
                            <a:srgbClr val="C00000"/>
                          </a:solidFill>
                          <a:latin typeface="Cambria Math" panose="02040503050406030204" pitchFamily="18" charset="0"/>
                        </a:rPr>
                        <m:t>, </m:t>
                      </m:r>
                      <m:r>
                        <m:rPr>
                          <m:sty m:val="p"/>
                        </m:rPr>
                        <a:rPr lang="en-US" sz="2400" b="0" i="1" smtClean="0">
                          <a:solidFill>
                            <a:srgbClr val="C00000"/>
                          </a:solidFill>
                          <a:latin typeface="Cambria Math" panose="02040503050406030204" pitchFamily="18" charset="0"/>
                        </a:rPr>
                        <m:t>ctxt</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oMath>
                  </m:oMathPara>
                </a14:m>
                <a:endParaRPr lang="en-US" sz="2400" dirty="0">
                  <a:solidFill>
                    <a:srgbClr val="C00000"/>
                  </a:solidFill>
                  <a:latin typeface="Candara" panose="020E0502030303020204" pitchFamily="34" charset="0"/>
                </a:endParaRPr>
              </a:p>
            </p:txBody>
          </p:sp>
        </mc:Choice>
        <mc:Fallback xmlns="">
          <p:sp>
            <p:nvSpPr>
              <p:cNvPr id="32" name="TextBox 31">
                <a:extLst>
                  <a:ext uri="{FF2B5EF4-FFF2-40B4-BE49-F238E27FC236}">
                    <a16:creationId xmlns:a16="http://schemas.microsoft.com/office/drawing/2014/main" id="{FFBF7E43-2498-402E-9CAC-5CC7F5FE6925}"/>
                  </a:ext>
                </a:extLst>
              </p:cNvPr>
              <p:cNvSpPr txBox="1">
                <a:spLocks noRot="1" noChangeAspect="1" noMove="1" noResize="1" noEditPoints="1" noAdjustHandles="1" noChangeArrowheads="1" noChangeShapeType="1" noTextEdit="1"/>
              </p:cNvSpPr>
              <p:nvPr/>
            </p:nvSpPr>
            <p:spPr>
              <a:xfrm>
                <a:off x="3672070" y="5093182"/>
                <a:ext cx="3431389" cy="369332"/>
              </a:xfrm>
              <a:prstGeom prst="rect">
                <a:avLst/>
              </a:prstGeom>
              <a:blipFill>
                <a:blip r:embed="rId14"/>
                <a:stretch>
                  <a:fillRect l="-735" r="-2941" b="-32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51164FB-8DDE-7488-9B1D-698CD08E1627}"/>
                  </a:ext>
                </a:extLst>
              </p:cNvPr>
              <p:cNvSpPr txBox="1"/>
              <p:nvPr/>
            </p:nvSpPr>
            <p:spPr>
              <a:xfrm>
                <a:off x="5394791" y="5668971"/>
                <a:ext cx="253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solidFill>
                            <a:srgbClr val="C00000"/>
                          </a:solidFill>
                          <a:latin typeface="Cambria Math" panose="02040503050406030204" pitchFamily="18" charset="0"/>
                        </a:rPr>
                        <m:t>π</m:t>
                      </m:r>
                    </m:oMath>
                  </m:oMathPara>
                </a14:m>
                <a:endParaRPr lang="en-US" sz="2400" dirty="0">
                  <a:solidFill>
                    <a:srgbClr val="C00000"/>
                  </a:solidFill>
                  <a:latin typeface="Candara" panose="020E0502030303020204" pitchFamily="34" charset="0"/>
                </a:endParaRPr>
              </a:p>
            </p:txBody>
          </p:sp>
        </mc:Choice>
        <mc:Fallback xmlns="">
          <p:sp>
            <p:nvSpPr>
              <p:cNvPr id="34" name="TextBox 33">
                <a:extLst>
                  <a:ext uri="{FF2B5EF4-FFF2-40B4-BE49-F238E27FC236}">
                    <a16:creationId xmlns:a16="http://schemas.microsoft.com/office/drawing/2014/main" id="{951164FB-8DDE-7488-9B1D-698CD08E1627}"/>
                  </a:ext>
                </a:extLst>
              </p:cNvPr>
              <p:cNvSpPr txBox="1">
                <a:spLocks noRot="1" noChangeAspect="1" noMove="1" noResize="1" noEditPoints="1" noAdjustHandles="1" noChangeArrowheads="1" noChangeShapeType="1" noTextEdit="1"/>
              </p:cNvSpPr>
              <p:nvPr/>
            </p:nvSpPr>
            <p:spPr>
              <a:xfrm>
                <a:off x="5394791" y="5668971"/>
                <a:ext cx="253274" cy="369332"/>
              </a:xfrm>
              <a:prstGeom prst="rect">
                <a:avLst/>
              </a:prstGeom>
              <a:blipFill>
                <a:blip r:embed="rId15"/>
                <a:stretch>
                  <a:fillRect l="-14286" r="-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ular Callout 34">
                <a:extLst>
                  <a:ext uri="{FF2B5EF4-FFF2-40B4-BE49-F238E27FC236}">
                    <a16:creationId xmlns:a16="http://schemas.microsoft.com/office/drawing/2014/main" id="{951E70C9-FC77-2B49-842A-C60884DFC579}"/>
                  </a:ext>
                </a:extLst>
              </p:cNvPr>
              <p:cNvSpPr/>
              <p:nvPr/>
            </p:nvSpPr>
            <p:spPr>
              <a:xfrm>
                <a:off x="7543198" y="4410053"/>
                <a:ext cx="4534131" cy="2163584"/>
              </a:xfrm>
              <a:prstGeom prst="wedgeRoundRectCallout">
                <a:avLst>
                  <a:gd name="adj1" fmla="val -87972"/>
                  <a:gd name="adj2" fmla="val 15889"/>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dirty="0">
                    <a:solidFill>
                      <a:srgbClr val="C00000"/>
                    </a:solidFill>
                    <a:latin typeface="Candara" panose="020E0502030303020204" pitchFamily="34" charset="0"/>
                  </a:rPr>
                  <a:t>ZK Proof of knowledge of</a:t>
                </a:r>
              </a:p>
              <a:p>
                <a14:m>
                  <m:oMath xmlns:m="http://schemas.openxmlformats.org/officeDocument/2006/math">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key</m:t>
                    </m:r>
                    <m:r>
                      <a:rPr lang="en-US" sz="2400" b="0" i="1" smtClean="0">
                        <a:solidFill>
                          <a:srgbClr val="C00000"/>
                        </a:solidFill>
                        <a:latin typeface="Cambria Math" panose="02040503050406030204" pitchFamily="18" charset="0"/>
                      </a:rPr>
                      <m:t>,</m:t>
                    </m:r>
                    <m:r>
                      <m:rPr>
                        <m:sty m:val="p"/>
                      </m:rPr>
                      <a:rPr lang="en-US" sz="2400" b="0" i="1" smtClean="0">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0"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m:t>
                    </m:r>
                  </m:oMath>
                </a14:m>
                <a:r>
                  <a:rPr lang="en-US" sz="2400" dirty="0">
                    <a:solidFill>
                      <a:srgbClr val="C00000"/>
                    </a:solidFill>
                    <a:latin typeface="Candara" panose="020E0502030303020204" pitchFamily="34" charset="0"/>
                  </a:rPr>
                  <a:t> such that:</a:t>
                </a:r>
              </a:p>
              <a:p>
                <a:pPr marL="342900" indent="-342900">
                  <a:buFont typeface="Arial" panose="020B0604020202020204" pitchFamily="34" charset="0"/>
                  <a:buChar char="•"/>
                </a:pPr>
                <a14:m>
                  <m:oMath xmlns:m="http://schemas.openxmlformats.org/officeDocument/2006/math">
                    <m:r>
                      <a:rPr lang="en-US" sz="2400" i="1">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PRF</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i="1">
                        <a:solidFill>
                          <a:srgbClr val="C00000"/>
                        </a:solidFill>
                        <a:latin typeface="Cambria Math" panose="02040503050406030204" pitchFamily="18" charset="0"/>
                      </a:rPr>
                      <m:t>, </m:t>
                    </m:r>
                    <m:r>
                      <m:rPr>
                        <m:sty m:val="p"/>
                      </m:rPr>
                      <a:rPr lang="en-US" sz="2400" i="1">
                        <a:solidFill>
                          <a:srgbClr val="C00000"/>
                        </a:solidFill>
                        <a:latin typeface="Cambria Math" panose="02040503050406030204" pitchFamily="18" charset="0"/>
                      </a:rPr>
                      <m:t>ctxt</m:t>
                    </m:r>
                    <m:r>
                      <a:rPr lang="en-US" sz="2400" i="1">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ctr</m:t>
                    </m:r>
                    <m:r>
                      <a:rPr lang="en-US" sz="2400" i="1">
                        <a:solidFill>
                          <a:srgbClr val="C00000"/>
                        </a:solidFill>
                        <a:latin typeface="Cambria Math" panose="02040503050406030204" pitchFamily="18" charset="0"/>
                      </a:rPr>
                      <m:t>)</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m:rPr>
                        <m:sty m:val="p"/>
                      </m:rPr>
                      <a:rPr lang="en-US" sz="2400" i="1">
                        <a:solidFill>
                          <a:srgbClr val="C00000"/>
                        </a:solidFill>
                        <a:latin typeface="Cambria Math" panose="02040503050406030204" pitchFamily="18" charset="0"/>
                      </a:rPr>
                      <m:t>ctr</m:t>
                    </m:r>
                    <m:r>
                      <a:rPr lang="en-US" sz="2400" b="0" i="1" smtClean="0">
                        <a:solidFill>
                          <a:srgbClr val="C00000"/>
                        </a:solidFill>
                        <a:latin typeface="Cambria Math" panose="02040503050406030204" pitchFamily="18" charset="0"/>
                      </a:rPr>
                      <m:t>∈[0,</m:t>
                    </m:r>
                    <m:r>
                      <a:rPr lang="en-US" sz="2400" b="0" i="1" smtClean="0">
                        <a:solidFill>
                          <a:srgbClr val="C00000"/>
                        </a:solidFill>
                        <a:latin typeface="Cambria Math" panose="02040503050406030204" pitchFamily="18" charset="0"/>
                      </a:rPr>
                      <m:t>𝑁</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a:p>
                <a:pPr marL="342900" indent="-342900">
                  <a:buFont typeface="Arial" panose="020B0604020202020204" pitchFamily="34" charset="0"/>
                  <a:buChar char="•"/>
                </a:pPr>
                <a14:m>
                  <m:oMath xmlns:m="http://schemas.openxmlformats.org/officeDocument/2006/math">
                    <m:r>
                      <m:rPr>
                        <m:sty m:val="p"/>
                      </m:rPr>
                      <a:rPr lang="en-US" sz="2400" b="0" i="1" smtClean="0">
                        <a:solidFill>
                          <a:srgbClr val="C00000"/>
                        </a:solidFill>
                        <a:latin typeface="Cambria Math" panose="02040503050406030204" pitchFamily="18" charset="0"/>
                      </a:rPr>
                      <m:t>Ver</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𝑝</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𝑘</m:t>
                        </m:r>
                      </m:e>
                      <m:sub>
                        <m:r>
                          <a:rPr lang="en-US" sz="2400" b="0" i="1" smtClean="0">
                            <a:solidFill>
                              <a:srgbClr val="C00000"/>
                            </a:solidFill>
                            <a:latin typeface="Cambria Math" panose="02040503050406030204" pitchFamily="18" charset="0"/>
                          </a:rPr>
                          <m:t>𝐼</m:t>
                        </m:r>
                      </m:sub>
                    </m:sSub>
                    <m:r>
                      <a:rPr lang="en-US" sz="2400" b="0" i="1" smtClean="0">
                        <a:solidFill>
                          <a:srgbClr val="C00000"/>
                        </a:solidFill>
                        <a:latin typeface="Cambria Math" panose="02040503050406030204" pitchFamily="18" charset="0"/>
                      </a:rPr>
                      <m:t>,</m:t>
                    </m:r>
                    <m:r>
                      <a:rPr lang="en-US" sz="2400">
                        <a:solidFill>
                          <a:srgbClr val="C00000"/>
                        </a:solidFill>
                        <a:latin typeface="Cambria Math" panose="02040503050406030204" pitchFamily="18" charset="0"/>
                      </a:rPr>
                      <m:t>(</m:t>
                    </m:r>
                    <m:r>
                      <m:rPr>
                        <m:sty m:val="p"/>
                      </m:rPr>
                      <a:rPr lang="en-US" sz="2400" i="1">
                        <a:solidFill>
                          <a:srgbClr val="C00000"/>
                        </a:solidFill>
                        <a:latin typeface="Cambria Math" panose="02040503050406030204" pitchFamily="18" charset="0"/>
                      </a:rPr>
                      <m:t>key</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𝑝</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𝑘</m:t>
                        </m:r>
                      </m:e>
                      <m:sub>
                        <m:r>
                          <a:rPr lang="en-US" sz="2400" i="1">
                            <a:solidFill>
                              <a:srgbClr val="C00000"/>
                            </a:solidFill>
                            <a:latin typeface="Cambria Math" panose="02040503050406030204" pitchFamily="18" charset="0"/>
                          </a:rPr>
                          <m:t>𝑈</m:t>
                        </m:r>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)=1</m:t>
                    </m:r>
                  </m:oMath>
                </a14:m>
                <a:endParaRPr lang="en-US" sz="2400" dirty="0">
                  <a:solidFill>
                    <a:srgbClr val="C00000"/>
                  </a:solidFill>
                  <a:latin typeface="Candara" panose="020E0502030303020204" pitchFamily="34" charset="0"/>
                </a:endParaRPr>
              </a:p>
            </p:txBody>
          </p:sp>
        </mc:Choice>
        <mc:Fallback xmlns="">
          <p:sp>
            <p:nvSpPr>
              <p:cNvPr id="35" name="Rounded Rectangular Callout 34">
                <a:extLst>
                  <a:ext uri="{FF2B5EF4-FFF2-40B4-BE49-F238E27FC236}">
                    <a16:creationId xmlns:a16="http://schemas.microsoft.com/office/drawing/2014/main" id="{951E70C9-FC77-2B49-842A-C60884DFC579}"/>
                  </a:ext>
                </a:extLst>
              </p:cNvPr>
              <p:cNvSpPr>
                <a:spLocks noRot="1" noChangeAspect="1" noMove="1" noResize="1" noEditPoints="1" noAdjustHandles="1" noChangeArrowheads="1" noChangeShapeType="1" noTextEdit="1"/>
              </p:cNvSpPr>
              <p:nvPr/>
            </p:nvSpPr>
            <p:spPr>
              <a:xfrm>
                <a:off x="7543198" y="4410053"/>
                <a:ext cx="4534131" cy="2163584"/>
              </a:xfrm>
              <a:prstGeom prst="wedgeRoundRectCallout">
                <a:avLst>
                  <a:gd name="adj1" fmla="val -87972"/>
                  <a:gd name="adj2" fmla="val 15889"/>
                  <a:gd name="adj3" fmla="val 16667"/>
                </a:avLst>
              </a:prstGeom>
              <a:blipFill>
                <a:blip r:embed="rId16"/>
                <a:stretch>
                  <a:fillRect/>
                </a:stretch>
              </a:blipFill>
              <a:ln>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B970688B-A4EE-F465-1399-12E701CC5057}"/>
              </a:ext>
            </a:extLst>
          </p:cNvPr>
          <p:cNvSpPr txBox="1"/>
          <p:nvPr/>
        </p:nvSpPr>
        <p:spPr>
          <a:xfrm>
            <a:off x="3514992" y="4495483"/>
            <a:ext cx="3911905" cy="400110"/>
          </a:xfrm>
          <a:prstGeom prst="rect">
            <a:avLst/>
          </a:prstGeom>
          <a:noFill/>
        </p:spPr>
        <p:txBody>
          <a:bodyPr wrap="none" rtlCol="0">
            <a:spAutoFit/>
          </a:bodyPr>
          <a:lstStyle/>
          <a:p>
            <a:r>
              <a:rPr lang="en-US" sz="2000" dirty="0">
                <a:solidFill>
                  <a:srgbClr val="C00000"/>
                </a:solidFill>
                <a:latin typeface="Candara" panose="020E0502030303020204" pitchFamily="34" charset="0"/>
              </a:rPr>
              <a:t>Only computationally anonymous</a:t>
            </a:r>
          </a:p>
        </p:txBody>
      </p:sp>
      <p:pic>
        <p:nvPicPr>
          <p:cNvPr id="12" name="Picture 11" descr="A cartoon kangaroo holding a computer&#10;&#10;AI-generated content may be incorrect.">
            <a:extLst>
              <a:ext uri="{FF2B5EF4-FFF2-40B4-BE49-F238E27FC236}">
                <a16:creationId xmlns:a16="http://schemas.microsoft.com/office/drawing/2014/main" id="{9BB9D8E3-CA79-FBC0-C8AE-05EC697D42A5}"/>
              </a:ext>
            </a:extLst>
          </p:cNvPr>
          <p:cNvPicPr>
            <a:picLocks noChangeAspect="1"/>
          </p:cNvPicPr>
          <p:nvPr/>
        </p:nvPicPr>
        <p:blipFill>
          <a:blip r:embed="rId17"/>
          <a:srcRect t="13448" b="12471"/>
          <a:stretch>
            <a:fillRect/>
          </a:stretch>
        </p:blipFill>
        <p:spPr>
          <a:xfrm>
            <a:off x="1373404" y="2124155"/>
            <a:ext cx="1435832" cy="1595507"/>
          </a:xfrm>
          <a:prstGeom prst="rect">
            <a:avLst/>
          </a:prstGeom>
        </p:spPr>
      </p:pic>
      <p:pic>
        <p:nvPicPr>
          <p:cNvPr id="14" name="Picture 13">
            <a:extLst>
              <a:ext uri="{FF2B5EF4-FFF2-40B4-BE49-F238E27FC236}">
                <a16:creationId xmlns:a16="http://schemas.microsoft.com/office/drawing/2014/main" id="{9E2F391B-019D-FA83-B1A6-C768A190E052}"/>
              </a:ext>
            </a:extLst>
          </p:cNvPr>
          <p:cNvPicPr>
            <a:picLocks noChangeAspect="1"/>
          </p:cNvPicPr>
          <p:nvPr/>
        </p:nvPicPr>
        <p:blipFill>
          <a:blip r:embed="rId18"/>
          <a:srcRect l="9703" t="-583" r="22448"/>
          <a:stretch>
            <a:fillRect/>
          </a:stretch>
        </p:blipFill>
        <p:spPr>
          <a:xfrm>
            <a:off x="8712835" y="2261453"/>
            <a:ext cx="1240277" cy="1225760"/>
          </a:xfrm>
          <a:prstGeom prst="rect">
            <a:avLst/>
          </a:prstGeom>
        </p:spPr>
      </p:pic>
      <p:pic>
        <p:nvPicPr>
          <p:cNvPr id="17" name="Picture 16">
            <a:extLst>
              <a:ext uri="{FF2B5EF4-FFF2-40B4-BE49-F238E27FC236}">
                <a16:creationId xmlns:a16="http://schemas.microsoft.com/office/drawing/2014/main" id="{68348330-F0D7-55DC-D2AF-0A9FD51C2FA4}"/>
              </a:ext>
            </a:extLst>
          </p:cNvPr>
          <p:cNvPicPr>
            <a:picLocks noChangeAspect="1"/>
          </p:cNvPicPr>
          <p:nvPr/>
        </p:nvPicPr>
        <p:blipFill>
          <a:blip r:embed="rId19"/>
          <a:srcRect l="6991" t="2543" r="27626" b="10149"/>
          <a:stretch>
            <a:fillRect/>
          </a:stretch>
        </p:blipFill>
        <p:spPr>
          <a:xfrm>
            <a:off x="1229656" y="5256470"/>
            <a:ext cx="1494847" cy="1330742"/>
          </a:xfrm>
          <a:prstGeom prst="rect">
            <a:avLst/>
          </a:prstGeom>
        </p:spPr>
      </p:pic>
    </p:spTree>
    <p:extLst>
      <p:ext uri="{BB962C8B-B14F-4D97-AF65-F5344CB8AC3E}">
        <p14:creationId xmlns:p14="http://schemas.microsoft.com/office/powerpoint/2010/main" val="27433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1" grpId="0" animBg="1"/>
      <p:bldP spid="22" grpId="0"/>
      <p:bldP spid="25" grpId="0"/>
      <p:bldP spid="32" grpId="0"/>
      <p:bldP spid="34" grpId="0"/>
      <p:bldP spid="35" grpId="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E624-977F-7390-10BD-7DE6E3F7EA6C}"/>
              </a:ext>
            </a:extLst>
          </p:cNvPr>
          <p:cNvSpPr>
            <a:spLocks noGrp="1"/>
          </p:cNvSpPr>
          <p:nvPr>
            <p:ph type="title"/>
          </p:nvPr>
        </p:nvSpPr>
        <p:spPr/>
        <p:txBody>
          <a:bodyPr/>
          <a:lstStyle/>
          <a:p>
            <a:r>
              <a:rPr lang="en-US" dirty="0"/>
              <a:t>Post-Quantum Anonymity vs Unforgeability</a:t>
            </a:r>
          </a:p>
        </p:txBody>
      </p:sp>
      <p:sp>
        <p:nvSpPr>
          <p:cNvPr id="7" name="TextBox 6">
            <a:extLst>
              <a:ext uri="{FF2B5EF4-FFF2-40B4-BE49-F238E27FC236}">
                <a16:creationId xmlns:a16="http://schemas.microsoft.com/office/drawing/2014/main" id="{7ADFB11F-5529-B22F-D869-3E8F811D642E}"/>
              </a:ext>
            </a:extLst>
          </p:cNvPr>
          <p:cNvSpPr txBox="1"/>
          <p:nvPr/>
        </p:nvSpPr>
        <p:spPr>
          <a:xfrm>
            <a:off x="4982124" y="1761556"/>
            <a:ext cx="792205" cy="461665"/>
          </a:xfrm>
          <a:prstGeom prst="rect">
            <a:avLst/>
          </a:prstGeom>
          <a:noFill/>
        </p:spPr>
        <p:txBody>
          <a:bodyPr wrap="none" rtlCol="0">
            <a:spAutoFit/>
          </a:bodyPr>
          <a:lstStyle/>
          <a:p>
            <a:r>
              <a:rPr lang="en-US" sz="2400" b="1" dirty="0">
                <a:latin typeface="Candara" panose="020E0502030303020204" pitchFamily="34" charset="0"/>
              </a:rPr>
              <a:t>User</a:t>
            </a:r>
          </a:p>
        </p:txBody>
      </p:sp>
      <p:cxnSp>
        <p:nvCxnSpPr>
          <p:cNvPr id="8" name="Straight Arrow Connector 7">
            <a:extLst>
              <a:ext uri="{FF2B5EF4-FFF2-40B4-BE49-F238E27FC236}">
                <a16:creationId xmlns:a16="http://schemas.microsoft.com/office/drawing/2014/main" id="{1857FAF6-6AA6-402A-48F3-D1298A035EFC}"/>
              </a:ext>
            </a:extLst>
          </p:cNvPr>
          <p:cNvCxnSpPr>
            <a:cxnSpLocks/>
          </p:cNvCxnSpPr>
          <p:nvPr/>
        </p:nvCxnSpPr>
        <p:spPr>
          <a:xfrm flipH="1">
            <a:off x="2392477" y="3046540"/>
            <a:ext cx="2267809" cy="108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EB7507-FC12-E8A9-4B92-80840363A087}"/>
                  </a:ext>
                </a:extLst>
              </p:cNvPr>
              <p:cNvSpPr txBox="1"/>
              <p:nvPr/>
            </p:nvSpPr>
            <p:spPr>
              <a:xfrm>
                <a:off x="2394680" y="2484279"/>
                <a:ext cx="2272032" cy="430887"/>
              </a:xfrm>
              <a:prstGeom prst="rect">
                <a:avLst/>
              </a:prstGeom>
              <a:noFill/>
            </p:spPr>
            <p:txBody>
              <a:bodyPr wrap="none" lIns="0" tIns="0" rIns="0" bIns="0" rtlCol="0">
                <a:spAutoFit/>
              </a:bodyPr>
              <a:lstStyle/>
              <a:p>
                <a:r>
                  <a:rPr lang="en-US" sz="2800" b="0" dirty="0">
                    <a:solidFill>
                      <a:srgbClr val="C00000"/>
                    </a:solidFill>
                  </a:rPr>
                  <a:t>Store </a:t>
                </a:r>
                <a14:m>
                  <m:oMath xmlns:m="http://schemas.openxmlformats.org/officeDocument/2006/math">
                    <m:sSub>
                      <m:sSubPr>
                        <m:ctrlPr>
                          <a:rPr lang="en-US" sz="2800" b="0" i="1" smtClean="0">
                            <a:solidFill>
                              <a:srgbClr val="C00000"/>
                            </a:solidFill>
                            <a:latin typeface="Cambria Math" panose="02040503050406030204" pitchFamily="18" charset="0"/>
                          </a:rPr>
                        </m:ctrlPr>
                      </m:sSubPr>
                      <m:e>
                        <m:d>
                          <m:dPr>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𝑠</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𝑛</m:t>
                                </m:r>
                              </m:e>
                              <m:sub>
                                <m:r>
                                  <a:rPr lang="en-US" sz="2800" b="0" i="1" smtClean="0">
                                    <a:solidFill>
                                      <a:srgbClr val="C00000"/>
                                    </a:solidFill>
                                    <a:latin typeface="Cambria Math" panose="02040503050406030204" pitchFamily="18" charset="0"/>
                                  </a:rPr>
                                  <m:t>𝑖</m:t>
                                </m:r>
                              </m:sub>
                            </m:sSub>
                            <m:r>
                              <a:rPr lang="en-US" sz="2800" i="1">
                                <a:solidFill>
                                  <a:srgbClr val="C00000"/>
                                </a:solidFill>
                                <a:latin typeface="Cambria Math" panose="02040503050406030204" pitchFamily="18" charset="0"/>
                              </a:rPr>
                              <m:t>,</m:t>
                            </m:r>
                            <m:sSub>
                              <m:sSubPr>
                                <m:ctrlPr>
                                  <a:rPr lang="en-US" sz="2800" b="0" i="1" smtClean="0">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𝜋</m:t>
                                </m:r>
                              </m:e>
                              <m:sub>
                                <m:r>
                                  <a:rPr lang="en-US" sz="2800" b="0" i="1" smtClean="0">
                                    <a:solidFill>
                                      <a:srgbClr val="C00000"/>
                                    </a:solidFill>
                                    <a:latin typeface="Cambria Math" panose="02040503050406030204" pitchFamily="18" charset="0"/>
                                  </a:rPr>
                                  <m:t>𝑖</m:t>
                                </m:r>
                              </m:sub>
                            </m:sSub>
                          </m:e>
                        </m:d>
                      </m:e>
                      <m:sub>
                        <m:r>
                          <a:rPr lang="en-US" sz="2800" b="0" i="1" smtClean="0">
                            <a:solidFill>
                              <a:srgbClr val="C00000"/>
                            </a:solidFill>
                            <a:latin typeface="Cambria Math" panose="02040503050406030204" pitchFamily="18" charset="0"/>
                          </a:rPr>
                          <m:t>𝑖</m:t>
                        </m:r>
                      </m:sub>
                    </m:sSub>
                  </m:oMath>
                </a14:m>
                <a:endParaRPr lang="en-US" sz="2800" dirty="0">
                  <a:solidFill>
                    <a:srgbClr val="C00000"/>
                  </a:solidFill>
                  <a:latin typeface="Candara" panose="020E0502030303020204" pitchFamily="34" charset="0"/>
                </a:endParaRPr>
              </a:p>
            </p:txBody>
          </p:sp>
        </mc:Choice>
        <mc:Fallback xmlns="">
          <p:sp>
            <p:nvSpPr>
              <p:cNvPr id="9" name="TextBox 8">
                <a:extLst>
                  <a:ext uri="{FF2B5EF4-FFF2-40B4-BE49-F238E27FC236}">
                    <a16:creationId xmlns:a16="http://schemas.microsoft.com/office/drawing/2014/main" id="{21EB7507-FC12-E8A9-4B92-80840363A087}"/>
                  </a:ext>
                </a:extLst>
              </p:cNvPr>
              <p:cNvSpPr txBox="1">
                <a:spLocks noRot="1" noChangeAspect="1" noMove="1" noResize="1" noEditPoints="1" noAdjustHandles="1" noChangeArrowheads="1" noChangeShapeType="1" noTextEdit="1"/>
              </p:cNvSpPr>
              <p:nvPr/>
            </p:nvSpPr>
            <p:spPr>
              <a:xfrm>
                <a:off x="2394680" y="2484279"/>
                <a:ext cx="2272032" cy="430887"/>
              </a:xfrm>
              <a:prstGeom prst="rect">
                <a:avLst/>
              </a:prstGeom>
              <a:blipFill>
                <a:blip r:embed="rId5"/>
                <a:stretch>
                  <a:fillRect l="-9444" t="-25714" r="-2222" b="-45714"/>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8BC98ED2-B740-01C4-997F-650FCEDDBE2E}"/>
              </a:ext>
            </a:extLst>
          </p:cNvPr>
          <p:cNvGrpSpPr/>
          <p:nvPr/>
        </p:nvGrpSpPr>
        <p:grpSpPr>
          <a:xfrm>
            <a:off x="465184" y="4085571"/>
            <a:ext cx="1619028" cy="2134555"/>
            <a:chOff x="1991032" y="3697960"/>
            <a:chExt cx="2027904" cy="2673624"/>
          </a:xfrm>
        </p:grpSpPr>
        <p:grpSp>
          <p:nvGrpSpPr>
            <p:cNvPr id="11" name="Group 10">
              <a:extLst>
                <a:ext uri="{FF2B5EF4-FFF2-40B4-BE49-F238E27FC236}">
                  <a16:creationId xmlns:a16="http://schemas.microsoft.com/office/drawing/2014/main" id="{F851582E-D89A-AC8A-3096-592E4E3CB299}"/>
                </a:ext>
              </a:extLst>
            </p:cNvPr>
            <p:cNvGrpSpPr/>
            <p:nvPr/>
          </p:nvGrpSpPr>
          <p:grpSpPr>
            <a:xfrm>
              <a:off x="1991032" y="3697960"/>
              <a:ext cx="2027904" cy="2027904"/>
              <a:chOff x="1811594" y="2428567"/>
              <a:chExt cx="2546555" cy="2546555"/>
            </a:xfrm>
          </p:grpSpPr>
          <p:pic>
            <p:nvPicPr>
              <p:cNvPr id="13" name="Graphic 12" descr="Processor outline">
                <a:extLst>
                  <a:ext uri="{FF2B5EF4-FFF2-40B4-BE49-F238E27FC236}">
                    <a16:creationId xmlns:a16="http://schemas.microsoft.com/office/drawing/2014/main" id="{16566D1A-D66B-BBCD-7CF9-BE7983B804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1594" y="2428567"/>
                <a:ext cx="2546555" cy="2546555"/>
              </a:xfrm>
              <a:prstGeom prst="rect">
                <a:avLst/>
              </a:prstGeom>
            </p:spPr>
          </p:pic>
          <p:pic>
            <p:nvPicPr>
              <p:cNvPr id="14" name="Graphic 13" descr="Atom with solid fill">
                <a:extLst>
                  <a:ext uri="{FF2B5EF4-FFF2-40B4-BE49-F238E27FC236}">
                    <a16:creationId xmlns:a16="http://schemas.microsoft.com/office/drawing/2014/main" id="{FA875F1D-DA2A-5307-0DE5-C124733F78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27671" y="3244644"/>
                <a:ext cx="914400" cy="914400"/>
              </a:xfrm>
              <a:prstGeom prst="rect">
                <a:avLst/>
              </a:prstGeom>
            </p:spPr>
          </p:pic>
        </p:grpSp>
        <p:sp>
          <p:nvSpPr>
            <p:cNvPr id="12" name="TextBox 11">
              <a:extLst>
                <a:ext uri="{FF2B5EF4-FFF2-40B4-BE49-F238E27FC236}">
                  <a16:creationId xmlns:a16="http://schemas.microsoft.com/office/drawing/2014/main" id="{51F8CEA2-E2F4-6B1C-598B-39584BE469EF}"/>
                </a:ext>
              </a:extLst>
            </p:cNvPr>
            <p:cNvSpPr txBox="1"/>
            <p:nvPr/>
          </p:nvSpPr>
          <p:spPr>
            <a:xfrm>
              <a:off x="2204967" y="5725252"/>
              <a:ext cx="1164101" cy="646332"/>
            </a:xfrm>
            <a:prstGeom prst="rect">
              <a:avLst/>
            </a:prstGeom>
            <a:noFill/>
          </p:spPr>
          <p:txBody>
            <a:bodyPr wrap="none" rtlCol="0">
              <a:spAutoFit/>
            </a:bodyPr>
            <a:lstStyle/>
            <a:p>
              <a:r>
                <a:rPr lang="en-US" dirty="0">
                  <a:solidFill>
                    <a:srgbClr val="C00000"/>
                  </a:solidFill>
                </a:rPr>
                <a:t>Quantum</a:t>
              </a:r>
            </a:p>
            <a:p>
              <a:r>
                <a:rPr lang="en-US" dirty="0">
                  <a:solidFill>
                    <a:srgbClr val="C00000"/>
                  </a:solidFill>
                </a:rPr>
                <a:t>Computer</a:t>
              </a:r>
            </a:p>
          </p:txBody>
        </p:sp>
      </p:grpSp>
      <p:sp>
        <p:nvSpPr>
          <p:cNvPr id="15" name="TextBox 14">
            <a:extLst>
              <a:ext uri="{FF2B5EF4-FFF2-40B4-BE49-F238E27FC236}">
                <a16:creationId xmlns:a16="http://schemas.microsoft.com/office/drawing/2014/main" id="{F175D276-C9FA-111A-68B9-FE95D1B5E092}"/>
              </a:ext>
            </a:extLst>
          </p:cNvPr>
          <p:cNvSpPr txBox="1"/>
          <p:nvPr/>
        </p:nvSpPr>
        <p:spPr>
          <a:xfrm>
            <a:off x="378189" y="1831369"/>
            <a:ext cx="2374368" cy="461665"/>
          </a:xfrm>
          <a:prstGeom prst="rect">
            <a:avLst/>
          </a:prstGeom>
          <a:noFill/>
        </p:spPr>
        <p:txBody>
          <a:bodyPr wrap="none" rtlCol="0">
            <a:spAutoFit/>
          </a:bodyPr>
          <a:lstStyle/>
          <a:p>
            <a:r>
              <a:rPr lang="en-US" sz="2400" b="1" dirty="0">
                <a:latin typeface="Candara" panose="020E0502030303020204" pitchFamily="34" charset="0"/>
              </a:rPr>
              <a:t>Anon. Adversary</a:t>
            </a:r>
          </a:p>
        </p:txBody>
      </p:sp>
      <p:cxnSp>
        <p:nvCxnSpPr>
          <p:cNvPr id="18" name="Straight Connector 17">
            <a:extLst>
              <a:ext uri="{FF2B5EF4-FFF2-40B4-BE49-F238E27FC236}">
                <a16:creationId xmlns:a16="http://schemas.microsoft.com/office/drawing/2014/main" id="{C5DEFBD3-72A5-DB37-03A3-269DB1F976BC}"/>
              </a:ext>
            </a:extLst>
          </p:cNvPr>
          <p:cNvCxnSpPr/>
          <p:nvPr/>
        </p:nvCxnSpPr>
        <p:spPr>
          <a:xfrm>
            <a:off x="6096000" y="2130836"/>
            <a:ext cx="0" cy="4269964"/>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19" name="Rounded Rectangular Callout 18">
            <a:extLst>
              <a:ext uri="{FF2B5EF4-FFF2-40B4-BE49-F238E27FC236}">
                <a16:creationId xmlns:a16="http://schemas.microsoft.com/office/drawing/2014/main" id="{3BB0A6C7-961C-8AB9-A11F-47019CB8D658}"/>
              </a:ext>
            </a:extLst>
          </p:cNvPr>
          <p:cNvSpPr/>
          <p:nvPr/>
        </p:nvSpPr>
        <p:spPr>
          <a:xfrm>
            <a:off x="2642401" y="3429000"/>
            <a:ext cx="3121746" cy="2667897"/>
          </a:xfrm>
          <a:prstGeom prst="wedgeRoundRectCallout">
            <a:avLst>
              <a:gd name="adj1" fmla="val -69431"/>
              <a:gd name="adj2" fmla="val 16324"/>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ndara" panose="020E0502030303020204" pitchFamily="34" charset="0"/>
              </a:rPr>
              <a:t>De-anonymize past actions even after transitioning to PQ</a:t>
            </a:r>
            <a:endParaRPr lang="en-US" sz="2800" dirty="0">
              <a:solidFill>
                <a:schemeClr val="accent3"/>
              </a:solidFill>
              <a:latin typeface="Candara" panose="020E0502030303020204" pitchFamily="34" charset="0"/>
            </a:endParaRPr>
          </a:p>
        </p:txBody>
      </p:sp>
      <p:sp>
        <p:nvSpPr>
          <p:cNvPr id="21" name="TextBox 20">
            <a:extLst>
              <a:ext uri="{FF2B5EF4-FFF2-40B4-BE49-F238E27FC236}">
                <a16:creationId xmlns:a16="http://schemas.microsoft.com/office/drawing/2014/main" id="{D309CB90-5AAC-09ED-7D2F-92D861DC7C65}"/>
              </a:ext>
            </a:extLst>
          </p:cNvPr>
          <p:cNvSpPr txBox="1"/>
          <p:nvPr/>
        </p:nvSpPr>
        <p:spPr>
          <a:xfrm>
            <a:off x="9866832" y="1849430"/>
            <a:ext cx="2133341" cy="461665"/>
          </a:xfrm>
          <a:prstGeom prst="rect">
            <a:avLst/>
          </a:prstGeom>
          <a:noFill/>
        </p:spPr>
        <p:txBody>
          <a:bodyPr wrap="none" rtlCol="0">
            <a:spAutoFit/>
          </a:bodyPr>
          <a:lstStyle/>
          <a:p>
            <a:r>
              <a:rPr lang="en-US" sz="2400" b="1" dirty="0" err="1">
                <a:latin typeface="Candara" panose="020E0502030303020204" pitchFamily="34" charset="0"/>
              </a:rPr>
              <a:t>Unf</a:t>
            </a:r>
            <a:r>
              <a:rPr lang="en-US" sz="2400" b="1" dirty="0">
                <a:latin typeface="Candara" panose="020E0502030303020204" pitchFamily="34" charset="0"/>
              </a:rPr>
              <a:t>. Adversary</a:t>
            </a:r>
          </a:p>
        </p:txBody>
      </p:sp>
      <p:grpSp>
        <p:nvGrpSpPr>
          <p:cNvPr id="22" name="Group 21">
            <a:extLst>
              <a:ext uri="{FF2B5EF4-FFF2-40B4-BE49-F238E27FC236}">
                <a16:creationId xmlns:a16="http://schemas.microsoft.com/office/drawing/2014/main" id="{C4EE3D64-538F-D9CA-BA05-2CA3FC935D9D}"/>
              </a:ext>
            </a:extLst>
          </p:cNvPr>
          <p:cNvGrpSpPr/>
          <p:nvPr/>
        </p:nvGrpSpPr>
        <p:grpSpPr>
          <a:xfrm>
            <a:off x="10123989" y="3861271"/>
            <a:ext cx="1619028" cy="2134555"/>
            <a:chOff x="1991032" y="3697960"/>
            <a:chExt cx="2027904" cy="2673624"/>
          </a:xfrm>
        </p:grpSpPr>
        <p:grpSp>
          <p:nvGrpSpPr>
            <p:cNvPr id="23" name="Group 22">
              <a:extLst>
                <a:ext uri="{FF2B5EF4-FFF2-40B4-BE49-F238E27FC236}">
                  <a16:creationId xmlns:a16="http://schemas.microsoft.com/office/drawing/2014/main" id="{FBBC2B2A-8038-91C9-EE2C-1CA99861FA4C}"/>
                </a:ext>
              </a:extLst>
            </p:cNvPr>
            <p:cNvGrpSpPr/>
            <p:nvPr/>
          </p:nvGrpSpPr>
          <p:grpSpPr>
            <a:xfrm>
              <a:off x="1991032" y="3697960"/>
              <a:ext cx="2027904" cy="2027904"/>
              <a:chOff x="1811594" y="2428567"/>
              <a:chExt cx="2546555" cy="2546555"/>
            </a:xfrm>
          </p:grpSpPr>
          <p:pic>
            <p:nvPicPr>
              <p:cNvPr id="25" name="Graphic 24" descr="Processor outline">
                <a:extLst>
                  <a:ext uri="{FF2B5EF4-FFF2-40B4-BE49-F238E27FC236}">
                    <a16:creationId xmlns:a16="http://schemas.microsoft.com/office/drawing/2014/main" id="{4D386389-377B-0E04-7C3D-D40B91C889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1594" y="2428567"/>
                <a:ext cx="2546555" cy="2546555"/>
              </a:xfrm>
              <a:prstGeom prst="rect">
                <a:avLst/>
              </a:prstGeom>
            </p:spPr>
          </p:pic>
          <p:pic>
            <p:nvPicPr>
              <p:cNvPr id="26" name="Graphic 25" descr="Atom with solid fill">
                <a:extLst>
                  <a:ext uri="{FF2B5EF4-FFF2-40B4-BE49-F238E27FC236}">
                    <a16:creationId xmlns:a16="http://schemas.microsoft.com/office/drawing/2014/main" id="{943BCB40-A3B7-D8BF-D30E-96B0F3C665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27671" y="3244644"/>
                <a:ext cx="914400" cy="914400"/>
              </a:xfrm>
              <a:prstGeom prst="rect">
                <a:avLst/>
              </a:prstGeom>
            </p:spPr>
          </p:pic>
        </p:grpSp>
        <p:sp>
          <p:nvSpPr>
            <p:cNvPr id="24" name="TextBox 23">
              <a:extLst>
                <a:ext uri="{FF2B5EF4-FFF2-40B4-BE49-F238E27FC236}">
                  <a16:creationId xmlns:a16="http://schemas.microsoft.com/office/drawing/2014/main" id="{26687713-830B-F473-8CBB-1BE620D243B1}"/>
                </a:ext>
              </a:extLst>
            </p:cNvPr>
            <p:cNvSpPr txBox="1"/>
            <p:nvPr/>
          </p:nvSpPr>
          <p:spPr>
            <a:xfrm>
              <a:off x="2204967" y="5725252"/>
              <a:ext cx="1164101" cy="646332"/>
            </a:xfrm>
            <a:prstGeom prst="rect">
              <a:avLst/>
            </a:prstGeom>
            <a:noFill/>
          </p:spPr>
          <p:txBody>
            <a:bodyPr wrap="none" rtlCol="0">
              <a:spAutoFit/>
            </a:bodyPr>
            <a:lstStyle/>
            <a:p>
              <a:r>
                <a:rPr lang="en-US" dirty="0">
                  <a:solidFill>
                    <a:srgbClr val="C00000"/>
                  </a:solidFill>
                </a:rPr>
                <a:t>Quantum</a:t>
              </a:r>
            </a:p>
            <a:p>
              <a:r>
                <a:rPr lang="en-US" dirty="0">
                  <a:solidFill>
                    <a:srgbClr val="C00000"/>
                  </a:solidFill>
                </a:rPr>
                <a:t>Computer</a:t>
              </a:r>
            </a:p>
          </p:txBody>
        </p:sp>
      </p:grpSp>
      <p:sp>
        <p:nvSpPr>
          <p:cNvPr id="27" name="Rounded Rectangular Callout 26">
            <a:extLst>
              <a:ext uri="{FF2B5EF4-FFF2-40B4-BE49-F238E27FC236}">
                <a16:creationId xmlns:a16="http://schemas.microsoft.com/office/drawing/2014/main" id="{F990DF86-99D6-A552-4A19-5F7AA602F653}"/>
              </a:ext>
            </a:extLst>
          </p:cNvPr>
          <p:cNvSpPr/>
          <p:nvPr/>
        </p:nvSpPr>
        <p:spPr>
          <a:xfrm>
            <a:off x="6387638" y="3357046"/>
            <a:ext cx="2951804" cy="2046128"/>
          </a:xfrm>
          <a:prstGeom prst="wedgeRoundRectCallout">
            <a:avLst>
              <a:gd name="adj1" fmla="val 77822"/>
              <a:gd name="adj2" fmla="val -5767"/>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solidFill>
                <a:latin typeface="Candara" panose="020E0502030303020204" pitchFamily="34" charset="0"/>
              </a:rPr>
              <a:t>After transition to PQ, we are fine.</a:t>
            </a:r>
          </a:p>
        </p:txBody>
      </p:sp>
      <p:pic>
        <p:nvPicPr>
          <p:cNvPr id="17" name="Picture 16" descr="A cartoon koala wearing a red robe and holding a trident&#10;&#10;AI-generated content may be incorrect.">
            <a:extLst>
              <a:ext uri="{FF2B5EF4-FFF2-40B4-BE49-F238E27FC236}">
                <a16:creationId xmlns:a16="http://schemas.microsoft.com/office/drawing/2014/main" id="{44C43870-768B-2B79-A8F5-C18BB35ED4F3}"/>
              </a:ext>
            </a:extLst>
          </p:cNvPr>
          <p:cNvPicPr>
            <a:picLocks noChangeAspect="1"/>
          </p:cNvPicPr>
          <p:nvPr/>
        </p:nvPicPr>
        <p:blipFill>
          <a:blip r:embed="rId10"/>
          <a:srcRect l="17091" t="12105" r="25848" b="5885"/>
          <a:stretch>
            <a:fillRect/>
          </a:stretch>
        </p:blipFill>
        <p:spPr>
          <a:xfrm>
            <a:off x="10179408" y="2451358"/>
            <a:ext cx="1563476" cy="1498029"/>
          </a:xfrm>
          <a:prstGeom prst="rect">
            <a:avLst/>
          </a:prstGeom>
        </p:spPr>
      </p:pic>
      <p:pic>
        <p:nvPicPr>
          <p:cNvPr id="28" name="Picture 27" descr="A cartoon koala wearing a red robe and holding a trident&#10;&#10;AI-generated content may be incorrect.">
            <a:extLst>
              <a:ext uri="{FF2B5EF4-FFF2-40B4-BE49-F238E27FC236}">
                <a16:creationId xmlns:a16="http://schemas.microsoft.com/office/drawing/2014/main" id="{8D6BA252-F66E-37FF-D13C-1EDAA6F8E4FA}"/>
              </a:ext>
            </a:extLst>
          </p:cNvPr>
          <p:cNvPicPr>
            <a:picLocks noChangeAspect="1"/>
          </p:cNvPicPr>
          <p:nvPr/>
        </p:nvPicPr>
        <p:blipFill>
          <a:blip r:embed="rId10"/>
          <a:srcRect l="17091" t="12105" r="25848" b="5885"/>
          <a:stretch>
            <a:fillRect/>
          </a:stretch>
        </p:blipFill>
        <p:spPr>
          <a:xfrm>
            <a:off x="520736" y="2363242"/>
            <a:ext cx="1563476" cy="1498029"/>
          </a:xfrm>
          <a:prstGeom prst="rect">
            <a:avLst/>
          </a:prstGeom>
        </p:spPr>
      </p:pic>
      <p:pic>
        <p:nvPicPr>
          <p:cNvPr id="29" name="Picture 28">
            <a:extLst>
              <a:ext uri="{FF2B5EF4-FFF2-40B4-BE49-F238E27FC236}">
                <a16:creationId xmlns:a16="http://schemas.microsoft.com/office/drawing/2014/main" id="{4E5A3C95-6A48-924C-F5FE-D2E0C9F3C24A}"/>
              </a:ext>
            </a:extLst>
          </p:cNvPr>
          <p:cNvPicPr>
            <a:picLocks noChangeAspect="1"/>
          </p:cNvPicPr>
          <p:nvPr/>
        </p:nvPicPr>
        <p:blipFill>
          <a:blip r:embed="rId11"/>
          <a:srcRect l="9703" t="-583" r="22448"/>
          <a:stretch>
            <a:fillRect/>
          </a:stretch>
        </p:blipFill>
        <p:spPr>
          <a:xfrm>
            <a:off x="4708462" y="2218212"/>
            <a:ext cx="1240277" cy="1225760"/>
          </a:xfrm>
          <a:prstGeom prst="rect">
            <a:avLst/>
          </a:prstGeom>
        </p:spPr>
      </p:pic>
    </p:spTree>
    <p:extLst>
      <p:ext uri="{BB962C8B-B14F-4D97-AF65-F5344CB8AC3E}">
        <p14:creationId xmlns:p14="http://schemas.microsoft.com/office/powerpoint/2010/main" val="126992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3F81-57C4-E664-58A4-36EDFB41A254}"/>
              </a:ext>
            </a:extLst>
          </p:cNvPr>
          <p:cNvSpPr>
            <a:spLocks noGrp="1"/>
          </p:cNvSpPr>
          <p:nvPr>
            <p:ph type="title"/>
          </p:nvPr>
        </p:nvSpPr>
        <p:spPr/>
        <p:txBody>
          <a:bodyPr/>
          <a:lstStyle/>
          <a:p>
            <a:r>
              <a:rPr lang="en-US" dirty="0"/>
              <a:t>Achieving Post-quantum Anonymity</a:t>
            </a:r>
          </a:p>
        </p:txBody>
      </p:sp>
      <p:sp>
        <p:nvSpPr>
          <p:cNvPr id="3" name="Content Placeholder 2">
            <a:extLst>
              <a:ext uri="{FF2B5EF4-FFF2-40B4-BE49-F238E27FC236}">
                <a16:creationId xmlns:a16="http://schemas.microsoft.com/office/drawing/2014/main" id="{C4B34D16-3043-4F6D-E7DA-1915A84034E9}"/>
              </a:ext>
            </a:extLst>
          </p:cNvPr>
          <p:cNvSpPr>
            <a:spLocks noGrp="1"/>
          </p:cNvSpPr>
          <p:nvPr>
            <p:ph idx="1"/>
          </p:nvPr>
        </p:nvSpPr>
        <p:spPr/>
        <p:txBody>
          <a:bodyPr>
            <a:normAutofit/>
          </a:bodyPr>
          <a:lstStyle/>
          <a:p>
            <a:r>
              <a:rPr lang="en-US" sz="3200" dirty="0">
                <a:solidFill>
                  <a:srgbClr val="C00000"/>
                </a:solidFill>
              </a:rPr>
              <a:t>Full-on post-quantum scheme (e.g., lattice-based)</a:t>
            </a:r>
          </a:p>
          <a:p>
            <a:pPr lvl="1"/>
            <a:r>
              <a:rPr lang="en-US" sz="2800" dirty="0">
                <a:solidFill>
                  <a:srgbClr val="C00000"/>
                </a:solidFill>
              </a:rPr>
              <a:t>Still quite inefficient</a:t>
            </a:r>
          </a:p>
        </p:txBody>
      </p:sp>
    </p:spTree>
    <p:extLst>
      <p:ext uri="{BB962C8B-B14F-4D97-AF65-F5344CB8AC3E}">
        <p14:creationId xmlns:p14="http://schemas.microsoft.com/office/powerpoint/2010/main" val="291940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61A7E-16AC-DEAF-9FA5-1FCCE3CE1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93E7C-BB87-6AD1-5710-C16D86DDF4F0}"/>
              </a:ext>
            </a:extLst>
          </p:cNvPr>
          <p:cNvSpPr>
            <a:spLocks noGrp="1"/>
          </p:cNvSpPr>
          <p:nvPr>
            <p:ph type="title"/>
          </p:nvPr>
        </p:nvSpPr>
        <p:spPr/>
        <p:txBody>
          <a:bodyPr/>
          <a:lstStyle/>
          <a:p>
            <a:r>
              <a:rPr lang="en-US" dirty="0">
                <a:latin typeface="Candara" panose="020E0502030303020204" pitchFamily="34" charset="0"/>
              </a:rPr>
              <a:t>Lattice-Based Constructions of Similar Primitives</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7568C2F3-39BA-20AB-A71F-2FAB02325296}"/>
                  </a:ext>
                </a:extLst>
              </p:cNvPr>
              <p:cNvGraphicFramePr>
                <a:graphicFrameLocks noGrp="1"/>
              </p:cNvGraphicFramePr>
              <p:nvPr>
                <p:extLst>
                  <p:ext uri="{D42A27DB-BD31-4B8C-83A1-F6EECF244321}">
                    <p14:modId xmlns:p14="http://schemas.microsoft.com/office/powerpoint/2010/main" val="3533598193"/>
                  </p:ext>
                </p:extLst>
              </p:nvPr>
            </p:nvGraphicFramePr>
            <p:xfrm>
              <a:off x="723900" y="1878403"/>
              <a:ext cx="11087100" cy="3505200"/>
            </p:xfrm>
            <a:graphic>
              <a:graphicData uri="http://schemas.openxmlformats.org/drawingml/2006/table">
                <a:tbl>
                  <a:tblPr firstRow="1" bandRow="1">
                    <a:tableStyleId>{5C22544A-7EE6-4342-B048-85BDC9FD1C3A}</a:tableStyleId>
                  </a:tblPr>
                  <a:tblGrid>
                    <a:gridCol w="1602505">
                      <a:extLst>
                        <a:ext uri="{9D8B030D-6E8A-4147-A177-3AD203B41FA5}">
                          <a16:colId xmlns:a16="http://schemas.microsoft.com/office/drawing/2014/main" val="3764495056"/>
                        </a:ext>
                      </a:extLst>
                    </a:gridCol>
                    <a:gridCol w="2905725">
                      <a:extLst>
                        <a:ext uri="{9D8B030D-6E8A-4147-A177-3AD203B41FA5}">
                          <a16:colId xmlns:a16="http://schemas.microsoft.com/office/drawing/2014/main" val="3543970758"/>
                        </a:ext>
                      </a:extLst>
                    </a:gridCol>
                    <a:gridCol w="1397270">
                      <a:extLst>
                        <a:ext uri="{9D8B030D-6E8A-4147-A177-3AD203B41FA5}">
                          <a16:colId xmlns:a16="http://schemas.microsoft.com/office/drawing/2014/main" val="1928312539"/>
                        </a:ext>
                      </a:extLst>
                    </a:gridCol>
                    <a:gridCol w="1917700">
                      <a:extLst>
                        <a:ext uri="{9D8B030D-6E8A-4147-A177-3AD203B41FA5}">
                          <a16:colId xmlns:a16="http://schemas.microsoft.com/office/drawing/2014/main" val="2343454477"/>
                        </a:ext>
                      </a:extLst>
                    </a:gridCol>
                    <a:gridCol w="3263900">
                      <a:extLst>
                        <a:ext uri="{9D8B030D-6E8A-4147-A177-3AD203B41FA5}">
                          <a16:colId xmlns:a16="http://schemas.microsoft.com/office/drawing/2014/main" val="1866191139"/>
                        </a:ext>
                      </a:extLst>
                    </a:gridCol>
                  </a:tblGrid>
                  <a:tr h="373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Construction</a:t>
                          </a:r>
                        </a:p>
                      </a:txBody>
                      <a:tcPr anchor="ctr"/>
                    </a:tc>
                    <a:tc>
                      <a:txBody>
                        <a:bodyPr/>
                        <a:lstStyle/>
                        <a:p>
                          <a:pPr algn="ctr"/>
                          <a:r>
                            <a:rPr lang="en-US" sz="2000" dirty="0"/>
                            <a:t>Primitive</a:t>
                          </a:r>
                        </a:p>
                      </a:txBody>
                      <a:tcPr anchor="ctr"/>
                    </a:tc>
                    <a:tc>
                      <a:txBody>
                        <a:bodyPr/>
                        <a:lstStyle/>
                        <a:p>
                          <a:pPr algn="ctr"/>
                          <a:r>
                            <a:rPr lang="en-US" sz="2000" dirty="0"/>
                            <a:t>Token Size</a:t>
                          </a:r>
                        </a:p>
                      </a:txBody>
                      <a:tcPr anchor="ctr"/>
                    </a:tc>
                    <a:tc>
                      <a:txBody>
                        <a:bodyPr/>
                        <a:lstStyle/>
                        <a:p>
                          <a:pPr algn="ctr"/>
                          <a:r>
                            <a:rPr lang="en-US" sz="2000" dirty="0"/>
                            <a:t>Privacy / Anonymity</a:t>
                          </a:r>
                        </a:p>
                      </a:txBody>
                      <a:tcPr anchor="ctr"/>
                    </a:tc>
                    <a:tc>
                      <a:txBody>
                        <a:bodyPr/>
                        <a:lstStyle/>
                        <a:p>
                          <a:pPr algn="ctr"/>
                          <a:r>
                            <a:rPr lang="en-US" sz="2000" dirty="0"/>
                            <a:t>Assumptions</a:t>
                          </a:r>
                        </a:p>
                        <a:p>
                          <a:pPr algn="ctr"/>
                          <a:r>
                            <a:rPr lang="en-US" sz="2000" dirty="0"/>
                            <a:t>(ROM assumed)</a:t>
                          </a:r>
                        </a:p>
                      </a:txBody>
                      <a:tcPr anchor="ctr"/>
                    </a:tc>
                    <a:extLst>
                      <a:ext uri="{0D108BD9-81ED-4DB2-BD59-A6C34878D82A}">
                        <a16:rowId xmlns:a16="http://schemas.microsoft.com/office/drawing/2014/main" val="1699897538"/>
                      </a:ext>
                    </a:extLst>
                  </a:tr>
                  <a:tr h="373114">
                    <a:tc>
                      <a:txBody>
                        <a:bodyPr/>
                        <a:lstStyle/>
                        <a:p>
                          <a:pPr algn="ctr"/>
                          <a:r>
                            <a:rPr lang="en-US" sz="2000" dirty="0">
                              <a:solidFill>
                                <a:srgbClr val="C00000"/>
                              </a:solidFill>
                            </a:rPr>
                            <a:t>[JS’25]</a:t>
                          </a:r>
                        </a:p>
                      </a:txBody>
                      <a:tcPr anchor="ctr"/>
                    </a:tc>
                    <a:tc>
                      <a:txBody>
                        <a:bodyPr/>
                        <a:lstStyle/>
                        <a:p>
                          <a:pPr algn="ctr"/>
                          <a:r>
                            <a:rPr lang="en-US" sz="2000" dirty="0"/>
                            <a:t>Blind Signature </a:t>
                          </a:r>
                          <a:br>
                            <a:rPr lang="en-US" sz="2000" dirty="0"/>
                          </a:br>
                          <a:r>
                            <a:rPr lang="en-US" sz="2000" dirty="0"/>
                            <a:t>(</a:t>
                          </a:r>
                          <a:r>
                            <a:rPr lang="en-US" sz="2000" dirty="0">
                              <a:solidFill>
                                <a:schemeClr val="accent2"/>
                              </a:solidFill>
                            </a:rPr>
                            <a:t>One-time rate-limit</a:t>
                          </a:r>
                          <a:r>
                            <a:rPr lang="en-US" sz="2000" dirty="0"/>
                            <a:t>)</a:t>
                          </a:r>
                        </a:p>
                      </a:txBody>
                      <a:tcPr anchor="ctr"/>
                    </a:tc>
                    <a:tc>
                      <a:txBody>
                        <a:bodyPr/>
                        <a:lstStyle/>
                        <a:p>
                          <a:pPr algn="ctr"/>
                          <a:r>
                            <a:rPr lang="en-US" sz="2000" dirty="0"/>
                            <a:t>~40KB</a:t>
                          </a:r>
                        </a:p>
                      </a:txBody>
                      <a:tcPr anchor="ctr"/>
                    </a:tc>
                    <a:tc rowSpan="4">
                      <a:txBody>
                        <a:bodyPr/>
                        <a:lstStyle/>
                        <a:p>
                          <a:pPr algn="ctr"/>
                          <a:r>
                            <a:rPr lang="en-US" sz="2000" dirty="0"/>
                            <a:t>Computational</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i="0" dirty="0"/>
                            <a:t>MLWE + MSIS</a:t>
                          </a:r>
                          <a:endParaRPr lang="en-US" sz="2000" dirty="0"/>
                        </a:p>
                      </a:txBody>
                      <a:tcPr anchor="ctr"/>
                    </a:tc>
                    <a:extLst>
                      <a:ext uri="{0D108BD9-81ED-4DB2-BD59-A6C34878D82A}">
                        <a16:rowId xmlns:a16="http://schemas.microsoft.com/office/drawing/2014/main" val="4249803019"/>
                      </a:ext>
                    </a:extLst>
                  </a:tr>
                  <a:tr h="373114">
                    <a:tc>
                      <a:txBody>
                        <a:bodyPr/>
                        <a:lstStyle/>
                        <a:p>
                          <a:pPr algn="ctr"/>
                          <a:r>
                            <a:rPr lang="en-US" sz="2000" dirty="0">
                              <a:solidFill>
                                <a:srgbClr val="C00000"/>
                              </a:solidFill>
                            </a:rPr>
                            <a:t>[BGY’25]</a:t>
                          </a:r>
                        </a:p>
                      </a:txBody>
                      <a:tcPr anchor="ctr"/>
                    </a:tc>
                    <a:tc>
                      <a:txBody>
                        <a:bodyPr/>
                        <a:lstStyle/>
                        <a:p>
                          <a:pPr algn="ctr"/>
                          <a:r>
                            <a:rPr lang="en-US" sz="2000" dirty="0"/>
                            <a:t>Batched Blind Signature (</a:t>
                          </a:r>
                          <a:r>
                            <a:rPr lang="en-US" sz="2000" dirty="0">
                              <a:solidFill>
                                <a:schemeClr val="accent3"/>
                              </a:solidFill>
                            </a:rPr>
                            <a:t>Multiple-time rate-limit</a:t>
                          </a:r>
                          <a:r>
                            <a:rPr lang="en-US" sz="2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~300KB</a:t>
                          </a:r>
                        </a:p>
                      </a:txBody>
                      <a:tcPr anchor="ctr"/>
                    </a:tc>
                    <a:tc vMerge="1">
                      <a:txBody>
                        <a:bodyPr/>
                        <a:lstStyle/>
                        <a:p>
                          <a:endParaRPr lang="en-US" sz="2000" dirty="0"/>
                        </a:p>
                      </a:txBody>
                      <a:tcPr/>
                    </a:tc>
                    <a:tc>
                      <a:txBody>
                        <a:bodyPr/>
                        <a:lstStyle/>
                        <a:p>
                          <a:pPr algn="ctr"/>
                          <a:r>
                            <a:rPr lang="en-US" sz="2000" dirty="0"/>
                            <a:t>OM-SIS </a:t>
                          </a:r>
                          <a:r>
                            <a:rPr lang="en-US" sz="2000" i="0" dirty="0"/>
                            <a:t>+ MLWE</a:t>
                          </a:r>
                          <a:endParaRPr lang="en-US" sz="2000" dirty="0"/>
                        </a:p>
                      </a:txBody>
                      <a:tcPr anchor="ctr"/>
                    </a:tc>
                    <a:extLst>
                      <a:ext uri="{0D108BD9-81ED-4DB2-BD59-A6C34878D82A}">
                        <a16:rowId xmlns:a16="http://schemas.microsoft.com/office/drawing/2014/main" val="520163459"/>
                      </a:ext>
                    </a:extLst>
                  </a:tr>
                  <a:tr h="373114">
                    <a:tc>
                      <a:txBody>
                        <a:bodyPr/>
                        <a:lstStyle/>
                        <a:p>
                          <a:pPr algn="ctr"/>
                          <a:r>
                            <a:rPr lang="en-US" sz="2000" dirty="0">
                              <a:solidFill>
                                <a:srgbClr val="C00000"/>
                              </a:solidFill>
                            </a:rPr>
                            <a:t>[BLNS’23]</a:t>
                          </a:r>
                        </a:p>
                      </a:txBody>
                      <a:tcPr anchor="ctr"/>
                    </a:tc>
                    <a:tc>
                      <a:txBody>
                        <a:bodyPr/>
                        <a:lstStyle/>
                        <a:p>
                          <a:pPr algn="ctr"/>
                          <a:r>
                            <a:rPr lang="en-US" sz="2000" dirty="0"/>
                            <a:t>Anonymous credentials </a:t>
                          </a:r>
                          <a:r>
                            <a:rPr lang="en-US" sz="2000" dirty="0">
                              <a:solidFill>
                                <a:srgbClr val="C00000"/>
                              </a:solidFill>
                            </a:rPr>
                            <a:t>(w/o rate-limit)</a:t>
                          </a:r>
                        </a:p>
                      </a:txBody>
                      <a:tcPr anchor="ctr"/>
                    </a:tc>
                    <a:tc>
                      <a:txBody>
                        <a:bodyPr/>
                        <a:lstStyle/>
                        <a:p>
                          <a:pPr algn="ctr"/>
                          <a:r>
                            <a:rPr lang="en-US" sz="2000" dirty="0"/>
                            <a:t>~60KB</a:t>
                          </a:r>
                        </a:p>
                      </a:txBody>
                      <a:tcPr anchor="ctr"/>
                    </a:tc>
                    <a:tc vMerge="1">
                      <a:txBody>
                        <a:bodyPr/>
                        <a:lstStyle/>
                        <a:p>
                          <a:endParaRPr lang="en-US" sz="2000" dirty="0"/>
                        </a:p>
                      </a:txBody>
                      <a:tcPr/>
                    </a:tc>
                    <a:tc>
                      <a:txBody>
                        <a:bodyPr/>
                        <a:lstStyle/>
                        <a:p>
                          <a:pPr algn="ctr"/>
                          <a14:m>
                            <m:oMath xmlns:m="http://schemas.openxmlformats.org/officeDocument/2006/math">
                              <m:r>
                                <m:rPr>
                                  <m:sty m:val="p"/>
                                </m:rPr>
                                <a:rPr lang="en-US" sz="2000" i="0" dirty="0" smtClean="0">
                                  <a:latin typeface="Cambria Math" panose="02040503050406030204" pitchFamily="18" charset="0"/>
                                </a:rPr>
                                <m:t>ISI</m:t>
                              </m:r>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S</m:t>
                                  </m:r>
                                </m:e>
                                <m:sub>
                                  <m:r>
                                    <a:rPr lang="en-US" sz="2000" i="1" dirty="0" smtClean="0">
                                      <a:latin typeface="Cambria Math" panose="02040503050406030204" pitchFamily="18" charset="0"/>
                                    </a:rPr>
                                    <m:t>𝑓</m:t>
                                  </m:r>
                                </m:sub>
                              </m:sSub>
                            </m:oMath>
                          </a14:m>
                          <a:r>
                            <a:rPr lang="en-US" sz="2000" i="0" dirty="0"/>
                            <a:t> + MLWE + MSIS</a:t>
                          </a:r>
                        </a:p>
                      </a:txBody>
                      <a:tcPr anchor="ctr"/>
                    </a:tc>
                    <a:extLst>
                      <a:ext uri="{0D108BD9-81ED-4DB2-BD59-A6C34878D82A}">
                        <a16:rowId xmlns:a16="http://schemas.microsoft.com/office/drawing/2014/main" val="2344730541"/>
                      </a:ext>
                    </a:extLst>
                  </a:tr>
                  <a:tr h="373114">
                    <a:tc>
                      <a:txBody>
                        <a:bodyPr/>
                        <a:lstStyle/>
                        <a:p>
                          <a:pPr algn="ctr"/>
                          <a:r>
                            <a:rPr lang="en-US" sz="2000" dirty="0">
                              <a:solidFill>
                                <a:srgbClr val="C00000"/>
                              </a:solidFill>
                            </a:rPr>
                            <a:t>[AGJ+’24]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Anonymous credentials </a:t>
                          </a:r>
                          <a:r>
                            <a:rPr lang="en-US" sz="2000" dirty="0">
                              <a:solidFill>
                                <a:srgbClr val="C00000"/>
                              </a:solidFill>
                            </a:rPr>
                            <a:t>(w/o rate-limit)</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~80KB</a:t>
                          </a:r>
                        </a:p>
                      </a:txBody>
                      <a:tcPr anchor="ctr">
                        <a:lnB w="38100" cap="flat" cmpd="sng" algn="ctr">
                          <a:solidFill>
                            <a:schemeClr val="tx1"/>
                          </a:solidFill>
                          <a:prstDash val="solid"/>
                          <a:round/>
                          <a:headEnd type="none" w="med" len="med"/>
                          <a:tailEnd type="none" w="med" len="med"/>
                        </a:lnB>
                      </a:tcPr>
                    </a:tc>
                    <a:tc vMerge="1">
                      <a:txBody>
                        <a:bodyPr/>
                        <a:lstStyle/>
                        <a:p>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t>MLWE + MSIS</a:t>
                          </a:r>
                          <a:endParaRPr lang="en-US" sz="2000" dirty="0"/>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407592"/>
                      </a:ext>
                    </a:extLst>
                  </a:tr>
                </a:tbl>
              </a:graphicData>
            </a:graphic>
          </p:graphicFrame>
        </mc:Choice>
        <mc:Fallback xmlns="">
          <p:graphicFrame>
            <p:nvGraphicFramePr>
              <p:cNvPr id="4" name="Table 3">
                <a:extLst>
                  <a:ext uri="{FF2B5EF4-FFF2-40B4-BE49-F238E27FC236}">
                    <a16:creationId xmlns:a16="http://schemas.microsoft.com/office/drawing/2014/main" id="{7568C2F3-39BA-20AB-A71F-2FAB02325296}"/>
                  </a:ext>
                </a:extLst>
              </p:cNvPr>
              <p:cNvGraphicFramePr>
                <a:graphicFrameLocks noGrp="1"/>
              </p:cNvGraphicFramePr>
              <p:nvPr>
                <p:extLst>
                  <p:ext uri="{D42A27DB-BD31-4B8C-83A1-F6EECF244321}">
                    <p14:modId xmlns:p14="http://schemas.microsoft.com/office/powerpoint/2010/main" val="3533598193"/>
                  </p:ext>
                </p:extLst>
              </p:nvPr>
            </p:nvGraphicFramePr>
            <p:xfrm>
              <a:off x="723900" y="1878403"/>
              <a:ext cx="11087100" cy="3505200"/>
            </p:xfrm>
            <a:graphic>
              <a:graphicData uri="http://schemas.openxmlformats.org/drawingml/2006/table">
                <a:tbl>
                  <a:tblPr firstRow="1" bandRow="1">
                    <a:tableStyleId>{5C22544A-7EE6-4342-B048-85BDC9FD1C3A}</a:tableStyleId>
                  </a:tblPr>
                  <a:tblGrid>
                    <a:gridCol w="1602505">
                      <a:extLst>
                        <a:ext uri="{9D8B030D-6E8A-4147-A177-3AD203B41FA5}">
                          <a16:colId xmlns:a16="http://schemas.microsoft.com/office/drawing/2014/main" val="3764495056"/>
                        </a:ext>
                      </a:extLst>
                    </a:gridCol>
                    <a:gridCol w="2905725">
                      <a:extLst>
                        <a:ext uri="{9D8B030D-6E8A-4147-A177-3AD203B41FA5}">
                          <a16:colId xmlns:a16="http://schemas.microsoft.com/office/drawing/2014/main" val="3543970758"/>
                        </a:ext>
                      </a:extLst>
                    </a:gridCol>
                    <a:gridCol w="1397270">
                      <a:extLst>
                        <a:ext uri="{9D8B030D-6E8A-4147-A177-3AD203B41FA5}">
                          <a16:colId xmlns:a16="http://schemas.microsoft.com/office/drawing/2014/main" val="1928312539"/>
                        </a:ext>
                      </a:extLst>
                    </a:gridCol>
                    <a:gridCol w="1917700">
                      <a:extLst>
                        <a:ext uri="{9D8B030D-6E8A-4147-A177-3AD203B41FA5}">
                          <a16:colId xmlns:a16="http://schemas.microsoft.com/office/drawing/2014/main" val="2343454477"/>
                        </a:ext>
                      </a:extLst>
                    </a:gridCol>
                    <a:gridCol w="3263900">
                      <a:extLst>
                        <a:ext uri="{9D8B030D-6E8A-4147-A177-3AD203B41FA5}">
                          <a16:colId xmlns:a16="http://schemas.microsoft.com/office/drawing/2014/main" val="1866191139"/>
                        </a:ext>
                      </a:extLst>
                    </a:gridCol>
                  </a:tblGrid>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Construction</a:t>
                          </a:r>
                        </a:p>
                      </a:txBody>
                      <a:tcPr anchor="ctr"/>
                    </a:tc>
                    <a:tc>
                      <a:txBody>
                        <a:bodyPr/>
                        <a:lstStyle/>
                        <a:p>
                          <a:pPr algn="ctr"/>
                          <a:r>
                            <a:rPr lang="en-US" sz="2000" dirty="0"/>
                            <a:t>Primitive</a:t>
                          </a:r>
                        </a:p>
                      </a:txBody>
                      <a:tcPr anchor="ctr"/>
                    </a:tc>
                    <a:tc>
                      <a:txBody>
                        <a:bodyPr/>
                        <a:lstStyle/>
                        <a:p>
                          <a:pPr algn="ctr"/>
                          <a:r>
                            <a:rPr lang="en-US" sz="2000" dirty="0"/>
                            <a:t>Token Size</a:t>
                          </a:r>
                        </a:p>
                      </a:txBody>
                      <a:tcPr anchor="ctr"/>
                    </a:tc>
                    <a:tc>
                      <a:txBody>
                        <a:bodyPr/>
                        <a:lstStyle/>
                        <a:p>
                          <a:pPr algn="ctr"/>
                          <a:r>
                            <a:rPr lang="en-US" sz="2000" dirty="0"/>
                            <a:t>Privacy / Anonymity</a:t>
                          </a:r>
                        </a:p>
                      </a:txBody>
                      <a:tcPr anchor="ctr"/>
                    </a:tc>
                    <a:tc>
                      <a:txBody>
                        <a:bodyPr/>
                        <a:lstStyle/>
                        <a:p>
                          <a:pPr algn="ctr"/>
                          <a:r>
                            <a:rPr lang="en-US" sz="2000" dirty="0"/>
                            <a:t>Assumptions</a:t>
                          </a:r>
                        </a:p>
                        <a:p>
                          <a:pPr algn="ctr"/>
                          <a:r>
                            <a:rPr lang="en-US" sz="2000" dirty="0"/>
                            <a:t>(ROM assumed)</a:t>
                          </a:r>
                        </a:p>
                      </a:txBody>
                      <a:tcPr anchor="ctr"/>
                    </a:tc>
                    <a:extLst>
                      <a:ext uri="{0D108BD9-81ED-4DB2-BD59-A6C34878D82A}">
                        <a16:rowId xmlns:a16="http://schemas.microsoft.com/office/drawing/2014/main" val="1699897538"/>
                      </a:ext>
                    </a:extLst>
                  </a:tr>
                  <a:tr h="701040">
                    <a:tc>
                      <a:txBody>
                        <a:bodyPr/>
                        <a:lstStyle/>
                        <a:p>
                          <a:pPr algn="ctr"/>
                          <a:r>
                            <a:rPr lang="en-US" sz="2000" dirty="0">
                              <a:solidFill>
                                <a:srgbClr val="C00000"/>
                              </a:solidFill>
                            </a:rPr>
                            <a:t>[JS’25]</a:t>
                          </a:r>
                        </a:p>
                      </a:txBody>
                      <a:tcPr anchor="ctr"/>
                    </a:tc>
                    <a:tc>
                      <a:txBody>
                        <a:bodyPr/>
                        <a:lstStyle/>
                        <a:p>
                          <a:pPr algn="ctr"/>
                          <a:r>
                            <a:rPr lang="en-US" sz="2000" dirty="0"/>
                            <a:t>Blind Signature </a:t>
                          </a:r>
                          <a:br>
                            <a:rPr lang="en-US" sz="2000" dirty="0"/>
                          </a:br>
                          <a:r>
                            <a:rPr lang="en-US" sz="2000" dirty="0"/>
                            <a:t>(</a:t>
                          </a:r>
                          <a:r>
                            <a:rPr lang="en-US" sz="2000" dirty="0">
                              <a:solidFill>
                                <a:schemeClr val="accent2"/>
                              </a:solidFill>
                            </a:rPr>
                            <a:t>One-time rate-limit</a:t>
                          </a:r>
                          <a:r>
                            <a:rPr lang="en-US" sz="2000" dirty="0"/>
                            <a:t>)</a:t>
                          </a:r>
                        </a:p>
                      </a:txBody>
                      <a:tcPr anchor="ctr"/>
                    </a:tc>
                    <a:tc>
                      <a:txBody>
                        <a:bodyPr/>
                        <a:lstStyle/>
                        <a:p>
                          <a:pPr algn="ctr"/>
                          <a:r>
                            <a:rPr lang="en-US" sz="2000" dirty="0"/>
                            <a:t>~40KB</a:t>
                          </a:r>
                        </a:p>
                      </a:txBody>
                      <a:tcPr anchor="ctr"/>
                    </a:tc>
                    <a:tc rowSpan="4">
                      <a:txBody>
                        <a:bodyPr/>
                        <a:lstStyle/>
                        <a:p>
                          <a:pPr algn="ctr"/>
                          <a:r>
                            <a:rPr lang="en-US" sz="2000" dirty="0"/>
                            <a:t>Computational</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i="0" dirty="0"/>
                            <a:t>MLWE + MSIS</a:t>
                          </a:r>
                          <a:endParaRPr lang="en-US" sz="2000" dirty="0"/>
                        </a:p>
                      </a:txBody>
                      <a:tcPr anchor="ctr"/>
                    </a:tc>
                    <a:extLst>
                      <a:ext uri="{0D108BD9-81ED-4DB2-BD59-A6C34878D82A}">
                        <a16:rowId xmlns:a16="http://schemas.microsoft.com/office/drawing/2014/main" val="4249803019"/>
                      </a:ext>
                    </a:extLst>
                  </a:tr>
                  <a:tr h="701040">
                    <a:tc>
                      <a:txBody>
                        <a:bodyPr/>
                        <a:lstStyle/>
                        <a:p>
                          <a:pPr algn="ctr"/>
                          <a:r>
                            <a:rPr lang="en-US" sz="2000" dirty="0">
                              <a:solidFill>
                                <a:srgbClr val="C00000"/>
                              </a:solidFill>
                            </a:rPr>
                            <a:t>[BGY’25]</a:t>
                          </a:r>
                        </a:p>
                      </a:txBody>
                      <a:tcPr anchor="ctr"/>
                    </a:tc>
                    <a:tc>
                      <a:txBody>
                        <a:bodyPr/>
                        <a:lstStyle/>
                        <a:p>
                          <a:pPr algn="ctr"/>
                          <a:r>
                            <a:rPr lang="en-US" sz="2000" dirty="0"/>
                            <a:t>Batched Blind Signature (</a:t>
                          </a:r>
                          <a:r>
                            <a:rPr lang="en-US" sz="2000" dirty="0">
                              <a:solidFill>
                                <a:schemeClr val="accent3"/>
                              </a:solidFill>
                            </a:rPr>
                            <a:t>Multiple-time rate-limit</a:t>
                          </a:r>
                          <a:r>
                            <a:rPr lang="en-US" sz="2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~300KB</a:t>
                          </a:r>
                        </a:p>
                      </a:txBody>
                      <a:tcPr anchor="ctr"/>
                    </a:tc>
                    <a:tc vMerge="1">
                      <a:txBody>
                        <a:bodyPr/>
                        <a:lstStyle/>
                        <a:p>
                          <a:endParaRPr lang="en-US" sz="2000" dirty="0"/>
                        </a:p>
                      </a:txBody>
                      <a:tcPr/>
                    </a:tc>
                    <a:tc>
                      <a:txBody>
                        <a:bodyPr/>
                        <a:lstStyle/>
                        <a:p>
                          <a:pPr algn="ctr"/>
                          <a:r>
                            <a:rPr lang="en-US" sz="2000" dirty="0"/>
                            <a:t>OM-SIS </a:t>
                          </a:r>
                          <a:r>
                            <a:rPr lang="en-US" sz="2000" i="0" dirty="0"/>
                            <a:t>+ MLWE</a:t>
                          </a:r>
                          <a:endParaRPr lang="en-US" sz="2000" dirty="0"/>
                        </a:p>
                      </a:txBody>
                      <a:tcPr anchor="ctr"/>
                    </a:tc>
                    <a:extLst>
                      <a:ext uri="{0D108BD9-81ED-4DB2-BD59-A6C34878D82A}">
                        <a16:rowId xmlns:a16="http://schemas.microsoft.com/office/drawing/2014/main" val="520163459"/>
                      </a:ext>
                    </a:extLst>
                  </a:tr>
                  <a:tr h="701040">
                    <a:tc>
                      <a:txBody>
                        <a:bodyPr/>
                        <a:lstStyle/>
                        <a:p>
                          <a:pPr algn="ctr"/>
                          <a:r>
                            <a:rPr lang="en-US" sz="2000" dirty="0">
                              <a:solidFill>
                                <a:srgbClr val="C00000"/>
                              </a:solidFill>
                            </a:rPr>
                            <a:t>[BLNS’23]</a:t>
                          </a:r>
                        </a:p>
                      </a:txBody>
                      <a:tcPr anchor="ctr"/>
                    </a:tc>
                    <a:tc>
                      <a:txBody>
                        <a:bodyPr/>
                        <a:lstStyle/>
                        <a:p>
                          <a:pPr algn="ctr"/>
                          <a:r>
                            <a:rPr lang="en-US" sz="2000" dirty="0"/>
                            <a:t>Anonymous credentials </a:t>
                          </a:r>
                          <a:r>
                            <a:rPr lang="en-US" sz="2000" dirty="0">
                              <a:solidFill>
                                <a:srgbClr val="C00000"/>
                              </a:solidFill>
                            </a:rPr>
                            <a:t>(w/o rate-limit)</a:t>
                          </a:r>
                        </a:p>
                      </a:txBody>
                      <a:tcPr anchor="ctr"/>
                    </a:tc>
                    <a:tc>
                      <a:txBody>
                        <a:bodyPr/>
                        <a:lstStyle/>
                        <a:p>
                          <a:pPr algn="ctr"/>
                          <a:r>
                            <a:rPr lang="en-US" sz="2000" dirty="0"/>
                            <a:t>~60KB</a:t>
                          </a:r>
                        </a:p>
                      </a:txBody>
                      <a:tcPr anchor="ctr"/>
                    </a:tc>
                    <a:tc vMerge="1">
                      <a:txBody>
                        <a:bodyPr/>
                        <a:lstStyle/>
                        <a:p>
                          <a:endParaRPr lang="en-US" sz="2000" dirty="0"/>
                        </a:p>
                      </a:txBody>
                      <a:tcPr/>
                    </a:tc>
                    <a:tc>
                      <a:txBody>
                        <a:bodyPr/>
                        <a:lstStyle/>
                        <a:p>
                          <a:endParaRPr lang="en-US"/>
                        </a:p>
                      </a:txBody>
                      <a:tcPr anchor="ctr">
                        <a:blipFill>
                          <a:blip r:embed="rId3"/>
                          <a:stretch>
                            <a:fillRect l="-240078" t="-300000" r="-1167" b="-114286"/>
                          </a:stretch>
                        </a:blipFill>
                      </a:tcPr>
                    </a:tc>
                    <a:extLst>
                      <a:ext uri="{0D108BD9-81ED-4DB2-BD59-A6C34878D82A}">
                        <a16:rowId xmlns:a16="http://schemas.microsoft.com/office/drawing/2014/main" val="2344730541"/>
                      </a:ext>
                    </a:extLst>
                  </a:tr>
                  <a:tr h="701040">
                    <a:tc>
                      <a:txBody>
                        <a:bodyPr/>
                        <a:lstStyle/>
                        <a:p>
                          <a:pPr algn="ctr"/>
                          <a:r>
                            <a:rPr lang="en-US" sz="2000" dirty="0">
                              <a:solidFill>
                                <a:srgbClr val="C00000"/>
                              </a:solidFill>
                            </a:rPr>
                            <a:t>[AGJ+’24]</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Anonymous credentials </a:t>
                          </a:r>
                          <a:r>
                            <a:rPr lang="en-US" sz="2000" dirty="0">
                              <a:solidFill>
                                <a:srgbClr val="C00000"/>
                              </a:solidFill>
                            </a:rPr>
                            <a:t>(w/o rate-limit)</a:t>
                          </a:r>
                        </a:p>
                      </a:txBody>
                      <a:tcPr anchor="ctr">
                        <a:lnB w="38100" cap="flat" cmpd="sng" algn="ctr">
                          <a:solidFill>
                            <a:schemeClr val="tx1"/>
                          </a:solidFill>
                          <a:prstDash val="solid"/>
                          <a:round/>
                          <a:headEnd type="none" w="med" len="med"/>
                          <a:tailEnd type="none" w="med" len="med"/>
                        </a:lnB>
                      </a:tcPr>
                    </a:tc>
                    <a:tc>
                      <a:txBody>
                        <a:bodyPr/>
                        <a:lstStyle/>
                        <a:p>
                          <a:pPr algn="ctr"/>
                          <a:r>
                            <a:rPr lang="en-US" sz="2000" dirty="0"/>
                            <a:t>~80KB</a:t>
                          </a:r>
                        </a:p>
                      </a:txBody>
                      <a:tcPr anchor="ctr">
                        <a:lnB w="38100" cap="flat" cmpd="sng" algn="ctr">
                          <a:solidFill>
                            <a:schemeClr val="tx1"/>
                          </a:solidFill>
                          <a:prstDash val="solid"/>
                          <a:round/>
                          <a:headEnd type="none" w="med" len="med"/>
                          <a:tailEnd type="none" w="med" len="med"/>
                        </a:lnB>
                      </a:tcPr>
                    </a:tc>
                    <a:tc vMerge="1">
                      <a:txBody>
                        <a:bodyPr/>
                        <a:lstStyle/>
                        <a:p>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dirty="0"/>
                            <a:t>MLWE + MSIS</a:t>
                          </a:r>
                          <a:endParaRPr lang="en-US" sz="2000" dirty="0"/>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407592"/>
                      </a:ext>
                    </a:extLst>
                  </a:tr>
                </a:tbl>
              </a:graphicData>
            </a:graphic>
          </p:graphicFrame>
        </mc:Fallback>
      </mc:AlternateContent>
    </p:spTree>
    <p:extLst>
      <p:ext uri="{BB962C8B-B14F-4D97-AF65-F5344CB8AC3E}">
        <p14:creationId xmlns:p14="http://schemas.microsoft.com/office/powerpoint/2010/main" val="63448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1FBF-8FC6-E4F8-523E-707A80A31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FFB68-20B8-C653-AC4C-CBD78BE51C32}"/>
              </a:ext>
            </a:extLst>
          </p:cNvPr>
          <p:cNvSpPr>
            <a:spLocks noGrp="1"/>
          </p:cNvSpPr>
          <p:nvPr>
            <p:ph type="title"/>
          </p:nvPr>
        </p:nvSpPr>
        <p:spPr/>
        <p:txBody>
          <a:bodyPr/>
          <a:lstStyle/>
          <a:p>
            <a:r>
              <a:rPr lang="en-US" dirty="0"/>
              <a:t>Achieving Post-quantum Anonymity</a:t>
            </a:r>
          </a:p>
        </p:txBody>
      </p:sp>
      <p:sp>
        <p:nvSpPr>
          <p:cNvPr id="3" name="Content Placeholder 2">
            <a:extLst>
              <a:ext uri="{FF2B5EF4-FFF2-40B4-BE49-F238E27FC236}">
                <a16:creationId xmlns:a16="http://schemas.microsoft.com/office/drawing/2014/main" id="{E6B5C745-DBB5-FCF7-CFCE-50A513CE12EF}"/>
              </a:ext>
            </a:extLst>
          </p:cNvPr>
          <p:cNvSpPr>
            <a:spLocks noGrp="1"/>
          </p:cNvSpPr>
          <p:nvPr>
            <p:ph idx="1"/>
          </p:nvPr>
        </p:nvSpPr>
        <p:spPr/>
        <p:txBody>
          <a:bodyPr>
            <a:normAutofit/>
          </a:bodyPr>
          <a:lstStyle/>
          <a:p>
            <a:r>
              <a:rPr lang="en-US" sz="3200" dirty="0">
                <a:solidFill>
                  <a:srgbClr val="C00000"/>
                </a:solidFill>
              </a:rPr>
              <a:t>Full-on post-quantum scheme </a:t>
            </a:r>
          </a:p>
          <a:p>
            <a:pPr lvl="1"/>
            <a:r>
              <a:rPr lang="en-US" sz="2800" dirty="0">
                <a:solidFill>
                  <a:srgbClr val="C00000"/>
                </a:solidFill>
              </a:rPr>
              <a:t>Still quite inefficient</a:t>
            </a:r>
          </a:p>
          <a:p>
            <a:r>
              <a:rPr lang="en-US" sz="3200" dirty="0">
                <a:solidFill>
                  <a:srgbClr val="C00000"/>
                </a:solidFill>
              </a:rPr>
              <a:t>Using a Post-Quantum PRF + group-based primitive</a:t>
            </a:r>
          </a:p>
          <a:p>
            <a:pPr lvl="1"/>
            <a:r>
              <a:rPr lang="en-US" sz="2800" dirty="0">
                <a:solidFill>
                  <a:srgbClr val="C00000"/>
                </a:solidFill>
              </a:rPr>
              <a:t>Proving correct PRF evaluation is expensive</a:t>
            </a:r>
          </a:p>
          <a:p>
            <a:pPr lvl="1"/>
            <a:r>
              <a:rPr lang="en-US" sz="2800" dirty="0">
                <a:solidFill>
                  <a:srgbClr val="C00000"/>
                </a:solidFill>
              </a:rPr>
              <a:t>Mixing assumptions, e.g., LWE + group-based</a:t>
            </a:r>
          </a:p>
          <a:p>
            <a:r>
              <a:rPr lang="en-US" sz="3200" b="1" dirty="0">
                <a:solidFill>
                  <a:schemeClr val="accent3"/>
                </a:solidFill>
              </a:rPr>
              <a:t>This work:</a:t>
            </a:r>
            <a:r>
              <a:rPr lang="en-US" sz="3200" dirty="0">
                <a:solidFill>
                  <a:schemeClr val="accent3"/>
                </a:solidFill>
              </a:rPr>
              <a:t> what if we go further?</a:t>
            </a:r>
          </a:p>
          <a:p>
            <a:pPr lvl="1"/>
            <a:r>
              <a:rPr lang="en-US" sz="2800" dirty="0">
                <a:solidFill>
                  <a:schemeClr val="accent3"/>
                </a:solidFill>
              </a:rPr>
              <a:t>Group-based construction</a:t>
            </a:r>
            <a:endParaRPr lang="en-US" sz="3200" dirty="0">
              <a:solidFill>
                <a:schemeClr val="accent3"/>
              </a:solidFill>
            </a:endParaRPr>
          </a:p>
          <a:p>
            <a:pPr lvl="1"/>
            <a:r>
              <a:rPr lang="en-US" sz="2800" u="sng" dirty="0">
                <a:solidFill>
                  <a:schemeClr val="accent3"/>
                </a:solidFill>
              </a:rPr>
              <a:t>Statistical / Everlasting Anonymity</a:t>
            </a:r>
          </a:p>
          <a:p>
            <a:pPr lvl="1"/>
            <a:r>
              <a:rPr lang="en-US" sz="2800" dirty="0">
                <a:solidFill>
                  <a:schemeClr val="accent3"/>
                </a:solidFill>
              </a:rPr>
              <a:t>Somewhat efficient</a:t>
            </a:r>
            <a:endParaRPr lang="en-US" sz="2800" dirty="0">
              <a:solidFill>
                <a:srgbClr val="C00000"/>
              </a:solidFill>
            </a:endParaRPr>
          </a:p>
        </p:txBody>
      </p:sp>
    </p:spTree>
    <p:extLst>
      <p:ext uri="{BB962C8B-B14F-4D97-AF65-F5344CB8AC3E}">
        <p14:creationId xmlns:p14="http://schemas.microsoft.com/office/powerpoint/2010/main" val="7984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726-373F-BD44-1A95-3C130BF2FD40}"/>
              </a:ext>
            </a:extLst>
          </p:cNvPr>
          <p:cNvSpPr>
            <a:spLocks noGrp="1"/>
          </p:cNvSpPr>
          <p:nvPr>
            <p:ph type="title"/>
          </p:nvPr>
        </p:nvSpPr>
        <p:spPr/>
        <p:txBody>
          <a:bodyPr/>
          <a:lstStyle/>
          <a:p>
            <a:r>
              <a:rPr lang="en-US" dirty="0">
                <a:latin typeface="Candara" panose="020E0502030303020204" pitchFamily="34" charset="0"/>
              </a:rPr>
              <a:t>Our Results</a:t>
            </a:r>
          </a:p>
        </p:txBody>
      </p:sp>
      <p:sp>
        <p:nvSpPr>
          <p:cNvPr id="3" name="Content Placeholder 2">
            <a:extLst>
              <a:ext uri="{FF2B5EF4-FFF2-40B4-BE49-F238E27FC236}">
                <a16:creationId xmlns:a16="http://schemas.microsoft.com/office/drawing/2014/main" id="{C777BE25-F33F-65B9-18F0-73A5BFED8D17}"/>
              </a:ext>
            </a:extLst>
          </p:cNvPr>
          <p:cNvSpPr>
            <a:spLocks noGrp="1"/>
          </p:cNvSpPr>
          <p:nvPr>
            <p:ph idx="1"/>
          </p:nvPr>
        </p:nvSpPr>
        <p:spPr/>
        <p:txBody>
          <a:bodyPr>
            <a:normAutofit/>
          </a:bodyPr>
          <a:lstStyle/>
          <a:p>
            <a:r>
              <a:rPr lang="en-US" sz="3200" u="sng" dirty="0">
                <a:solidFill>
                  <a:schemeClr val="accent3"/>
                </a:solidFill>
              </a:rPr>
              <a:t>Pairing-based</a:t>
            </a:r>
            <a:r>
              <a:rPr lang="en-US" sz="3200" dirty="0">
                <a:solidFill>
                  <a:schemeClr val="accent3"/>
                </a:solidFill>
              </a:rPr>
              <a:t> anonymous tokens construction with</a:t>
            </a:r>
          </a:p>
          <a:p>
            <a:pPr lvl="1"/>
            <a:r>
              <a:rPr lang="en-US" sz="2800" u="sng" dirty="0">
                <a:solidFill>
                  <a:schemeClr val="accent3"/>
                </a:solidFill>
              </a:rPr>
              <a:t>Everlasting Anonymity</a:t>
            </a:r>
          </a:p>
          <a:p>
            <a:pPr lvl="1"/>
            <a:r>
              <a:rPr lang="en-US" sz="2800" u="sng" dirty="0">
                <a:solidFill>
                  <a:schemeClr val="accent3"/>
                </a:solidFill>
              </a:rPr>
              <a:t>Unforgeability &amp; </a:t>
            </a:r>
            <a:r>
              <a:rPr lang="en-US" sz="2800" u="sng" dirty="0" err="1">
                <a:solidFill>
                  <a:schemeClr val="accent3"/>
                </a:solidFill>
              </a:rPr>
              <a:t>Linkability</a:t>
            </a:r>
            <a:r>
              <a:rPr lang="en-US" sz="2800" dirty="0">
                <a:solidFill>
                  <a:schemeClr val="accent3"/>
                </a:solidFill>
              </a:rPr>
              <a:t> from q-Type assumption + SXDH + ROM</a:t>
            </a:r>
          </a:p>
          <a:p>
            <a:pPr lvl="1"/>
            <a:r>
              <a:rPr lang="en-US" sz="2800" dirty="0">
                <a:solidFill>
                  <a:schemeClr val="accent3"/>
                </a:solidFill>
              </a:rPr>
              <a:t>Token generation time is independent of </a:t>
            </a:r>
            <a:r>
              <a:rPr lang="en-US" sz="2800" u="sng" dirty="0">
                <a:solidFill>
                  <a:schemeClr val="accent3"/>
                </a:solidFill>
              </a:rPr>
              <a:t>total number of tokens available per each token generator</a:t>
            </a:r>
            <a:endParaRPr lang="en-US" sz="2800" dirty="0">
              <a:solidFill>
                <a:srgbClr val="C00000"/>
              </a:solidFill>
            </a:endParaRPr>
          </a:p>
        </p:txBody>
      </p:sp>
    </p:spTree>
    <p:extLst>
      <p:ext uri="{BB962C8B-B14F-4D97-AF65-F5344CB8AC3E}">
        <p14:creationId xmlns:p14="http://schemas.microsoft.com/office/powerpoint/2010/main" val="269279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20710</TotalTime>
  <Words>3279</Words>
  <Application>Microsoft Macintosh PowerPoint</Application>
  <PresentationFormat>Widescreen</PresentationFormat>
  <Paragraphs>436</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Candara</vt:lpstr>
      <vt:lpstr>Arial</vt:lpstr>
      <vt:lpstr>Symbol</vt:lpstr>
      <vt:lpstr>Cambria Math</vt:lpstr>
      <vt:lpstr>Aptos</vt:lpstr>
      <vt:lpstr>Office Theme</vt:lpstr>
      <vt:lpstr>Everlasting Anonymous  Rate-Limited Tokens</vt:lpstr>
      <vt:lpstr>Anonymous Tokens</vt:lpstr>
      <vt:lpstr>Rate-Limitation</vt:lpstr>
      <vt:lpstr>Prior Constructions [CHL’05, CHKLM’06]</vt:lpstr>
      <vt:lpstr>Post-Quantum Anonymity vs Unforgeability</vt:lpstr>
      <vt:lpstr>Achieving Post-quantum Anonymity</vt:lpstr>
      <vt:lpstr>Lattice-Based Constructions of Similar Primitives</vt:lpstr>
      <vt:lpstr>Achieving Post-quantum Anonymity</vt:lpstr>
      <vt:lpstr>Our Results</vt:lpstr>
      <vt:lpstr>Comparison with Lattice-Based Constructions of Similar Primitives</vt:lpstr>
      <vt:lpstr>Definition of (Everlasting) Anonymity</vt:lpstr>
      <vt:lpstr>Anonymity: Real World</vt:lpstr>
      <vt:lpstr>Anonymity: Ideal World</vt:lpstr>
      <vt:lpstr>Strawman Solution: Random Degree-k Polynomial</vt:lpstr>
      <vt:lpstr>PowerPoint Presentation</vt:lpstr>
      <vt:lpstr>PowerPoint Presentation</vt:lpstr>
      <vt:lpstr>Our approach at a high-level</vt:lpstr>
      <vt:lpstr>Statistically Pseudorandom Function with faster evaluation [Pagh-Pagh’08,BHNK’19]</vt:lpstr>
      <vt:lpstr>Modifications amenable to group-based techniques</vt:lpstr>
      <vt:lpstr>Summary</vt:lpstr>
      <vt:lpstr>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Champ Chairattana-apirom</dc:creator>
  <cp:lastModifiedBy>Champ Chairattana-apirom</cp:lastModifiedBy>
  <cp:revision>154</cp:revision>
  <dcterms:created xsi:type="dcterms:W3CDTF">2025-11-22T00:18:34Z</dcterms:created>
  <dcterms:modified xsi:type="dcterms:W3CDTF">2025-12-12T04:17:19Z</dcterms:modified>
</cp:coreProperties>
</file>