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75" r:id="rId3"/>
    <p:sldId id="276" r:id="rId4"/>
    <p:sldId id="262" r:id="rId5"/>
    <p:sldId id="258" r:id="rId6"/>
    <p:sldId id="273" r:id="rId7"/>
    <p:sldId id="259" r:id="rId8"/>
    <p:sldId id="260" r:id="rId9"/>
    <p:sldId id="264" r:id="rId10"/>
    <p:sldId id="296" r:id="rId11"/>
    <p:sldId id="297" r:id="rId12"/>
    <p:sldId id="265" r:id="rId13"/>
    <p:sldId id="309" r:id="rId14"/>
    <p:sldId id="288" r:id="rId15"/>
    <p:sldId id="282" r:id="rId16"/>
    <p:sldId id="283" r:id="rId17"/>
    <p:sldId id="308" r:id="rId18"/>
    <p:sldId id="30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79"/>
    <p:restoredTop sz="81423"/>
  </p:normalViewPr>
  <p:slideViewPr>
    <p:cSldViewPr snapToGrid="0">
      <p:cViewPr varScale="1">
        <p:scale>
          <a:sx n="97" d="100"/>
          <a:sy n="97" d="100"/>
        </p:scale>
        <p:origin x="4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E4597-FF46-DE49-89DA-EDDFD160E698}" type="datetimeFigureOut">
              <a:rPr lang="en-US" smtClean="0"/>
              <a:t>12/11/25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EB618-1837-0E49-AE8E-901F6163961C}" type="slidenum">
              <a:rPr lang="en-US" smtClean="0"/>
              <a:t>‹#›</a:t>
            </a:fld>
            <a:endParaRPr lang="en-US"/>
          </a:p>
        </p:txBody>
      </p:sp>
    </p:spTree>
    <p:extLst>
      <p:ext uri="{BB962C8B-B14F-4D97-AF65-F5344CB8AC3E}">
        <p14:creationId xmlns:p14="http://schemas.microsoft.com/office/powerpoint/2010/main" val="6673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359CB4-D303-4D48-8DE7-DA1798E62D4A}" type="slidenum">
              <a:rPr lang="en-US" smtClean="0"/>
              <a:t>1</a:t>
            </a:fld>
            <a:endParaRPr lang="en-US"/>
          </a:p>
        </p:txBody>
      </p:sp>
    </p:spTree>
    <p:extLst>
      <p:ext uri="{BB962C8B-B14F-4D97-AF65-F5344CB8AC3E}">
        <p14:creationId xmlns:p14="http://schemas.microsoft.com/office/powerpoint/2010/main" val="3654804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said, this is what the landscape looks like for the security guarantees categorized by the generic group upper/lower-bounds. </a:t>
            </a:r>
          </a:p>
          <a:p>
            <a:endParaRPr lang="en-US" dirty="0"/>
          </a:p>
          <a:p>
            <a:r>
              <a:rPr lang="en-US" dirty="0"/>
              <a:t>On the proof side, we have the tight proofs for BBS+ and AGM tight proof for BBS.</a:t>
            </a:r>
          </a:p>
          <a:p>
            <a:r>
              <a:rPr lang="en-US" dirty="0"/>
              <a:t>On the attack side, we have the naïve key-recovery attack which breaks </a:t>
            </a:r>
            <a:r>
              <a:rPr lang="en-US" dirty="0" err="1"/>
              <a:t>dlog</a:t>
            </a:r>
            <a:r>
              <a:rPr lang="en-US" dirty="0"/>
              <a:t>, and the more sophisticated attack by Jao-Yoshida which improves by \sqrt{q} factor.</a:t>
            </a:r>
            <a:br>
              <a:rPr lang="en-US" dirty="0"/>
            </a:br>
            <a:br>
              <a:rPr lang="en-US" dirty="0"/>
            </a:br>
            <a:r>
              <a:rPr lang="en-US" dirty="0"/>
              <a:t>As you can see, there are some key open questions/concerns over the concrete security of BBS.</a:t>
            </a:r>
          </a:p>
          <a:p>
            <a:pPr marL="228600" indent="-228600">
              <a:buAutoNum type="arabicPeriod"/>
            </a:pPr>
            <a:r>
              <a:rPr lang="en-US" dirty="0"/>
              <a:t>We wonder whether there is a better attack on BBS+ or derandomized BBS that matches the attack for randomized BBS.</a:t>
            </a:r>
          </a:p>
        </p:txBody>
      </p:sp>
      <p:sp>
        <p:nvSpPr>
          <p:cNvPr id="4" name="Slide Number Placeholder 3"/>
          <p:cNvSpPr>
            <a:spLocks noGrp="1"/>
          </p:cNvSpPr>
          <p:nvPr>
            <p:ph type="sldNum" sz="quarter" idx="5"/>
          </p:nvPr>
        </p:nvSpPr>
        <p:spPr/>
        <p:txBody>
          <a:bodyPr/>
          <a:lstStyle/>
          <a:p>
            <a:fld id="{7A359CB4-D303-4D48-8DE7-DA1798E62D4A}" type="slidenum">
              <a:rPr lang="en-US" smtClean="0"/>
              <a:t>10</a:t>
            </a:fld>
            <a:endParaRPr lang="en-US"/>
          </a:p>
        </p:txBody>
      </p:sp>
    </p:spTree>
    <p:extLst>
      <p:ext uri="{BB962C8B-B14F-4D97-AF65-F5344CB8AC3E}">
        <p14:creationId xmlns:p14="http://schemas.microsoft.com/office/powerpoint/2010/main" val="2641898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results, however, shows that we can indeed give a much better attack which asymptotically matches the guarantees by the tight proofs. This shows that the security level in the generic group is at ‘sqrt{p/q}.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Concretely, for groups of size 2^256 and query bound 2^36, we have roughly 110 bits of security. I note that this size corresponds to the group BLS12-381 in the IRTF draft</a:t>
            </a:r>
          </a:p>
        </p:txBody>
      </p:sp>
      <p:sp>
        <p:nvSpPr>
          <p:cNvPr id="4" name="Slide Number Placeholder 3"/>
          <p:cNvSpPr>
            <a:spLocks noGrp="1"/>
          </p:cNvSpPr>
          <p:nvPr>
            <p:ph type="sldNum" sz="quarter" idx="5"/>
          </p:nvPr>
        </p:nvSpPr>
        <p:spPr/>
        <p:txBody>
          <a:bodyPr/>
          <a:lstStyle/>
          <a:p>
            <a:fld id="{7A359CB4-D303-4D48-8DE7-DA1798E62D4A}" type="slidenum">
              <a:rPr lang="en-US" smtClean="0"/>
              <a:t>11</a:t>
            </a:fld>
            <a:endParaRPr lang="en-US"/>
          </a:p>
        </p:txBody>
      </p:sp>
    </p:spTree>
    <p:extLst>
      <p:ext uri="{BB962C8B-B14F-4D97-AF65-F5344CB8AC3E}">
        <p14:creationId xmlns:p14="http://schemas.microsoft.com/office/powerpoint/2010/main" val="711419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go into more details: Here is our first attack. We rely on a divisor d of p-1. </a:t>
            </a:r>
          </a:p>
          <a:p>
            <a:r>
              <a:rPr lang="en-US" dirty="0"/>
              <a:t>Also explain slight distinctions between BBS and BBS+ bounds (the query count).</a:t>
            </a:r>
          </a:p>
        </p:txBody>
      </p:sp>
      <p:sp>
        <p:nvSpPr>
          <p:cNvPr id="4" name="Slide Number Placeholder 3"/>
          <p:cNvSpPr>
            <a:spLocks noGrp="1"/>
          </p:cNvSpPr>
          <p:nvPr>
            <p:ph type="sldNum" sz="quarter" idx="5"/>
          </p:nvPr>
        </p:nvSpPr>
        <p:spPr/>
        <p:txBody>
          <a:bodyPr/>
          <a:lstStyle/>
          <a:p>
            <a:fld id="{7A359CB4-D303-4D48-8DE7-DA1798E62D4A}" type="slidenum">
              <a:rPr lang="en-US" smtClean="0"/>
              <a:t>12</a:t>
            </a:fld>
            <a:endParaRPr lang="en-US"/>
          </a:p>
        </p:txBody>
      </p:sp>
    </p:spTree>
    <p:extLst>
      <p:ext uri="{BB962C8B-B14F-4D97-AF65-F5344CB8AC3E}">
        <p14:creationId xmlns:p14="http://schemas.microsoft.com/office/powerpoint/2010/main" val="121374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50DF6-67FB-901E-A843-1660B5727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2EC0F-C174-E4ED-431B-0B15BD340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A2729-2AB6-D50D-7A84-84A586382D69}"/>
              </a:ext>
            </a:extLst>
          </p:cNvPr>
          <p:cNvSpPr>
            <a:spLocks noGrp="1"/>
          </p:cNvSpPr>
          <p:nvPr>
            <p:ph type="body" idx="1"/>
          </p:nvPr>
        </p:nvSpPr>
        <p:spPr/>
        <p:txBody>
          <a:bodyPr/>
          <a:lstStyle/>
          <a:p>
            <a:r>
              <a:rPr lang="en-US" dirty="0"/>
              <a:t>Go step by step here.</a:t>
            </a:r>
          </a:p>
          <a:p>
            <a:endParaRPr lang="en-US" dirty="0"/>
          </a:p>
          <a:p>
            <a:r>
              <a:rPr lang="en-US" dirty="0"/>
              <a:t>Adversary makes identical queries on 0. </a:t>
            </a:r>
          </a:p>
          <a:p>
            <a:r>
              <a:rPr lang="en-US" dirty="0"/>
              <a:t>Signatures contains </a:t>
            </a:r>
            <a:r>
              <a:rPr lang="en-US" dirty="0" err="1"/>
              <a:t>e_i</a:t>
            </a:r>
            <a:r>
              <a:rPr lang="en-US" dirty="0"/>
              <a:t> which are random</a:t>
            </a:r>
          </a:p>
          <a:p>
            <a:endParaRPr lang="en-US" dirty="0"/>
          </a:p>
          <a:p>
            <a:r>
              <a:rPr lang="en-US" dirty="0"/>
              <a:t>The key idea of the attack is to linearly combine the </a:t>
            </a:r>
            <a:r>
              <a:rPr lang="en-US" dirty="0" err="1"/>
              <a:t>A_i’s</a:t>
            </a:r>
            <a:r>
              <a:rPr lang="en-US" dirty="0"/>
              <a:t> into a q-DL instance, i.e., the elements with power of x.</a:t>
            </a:r>
          </a:p>
          <a:p>
            <a:endParaRPr lang="en-US" dirty="0"/>
          </a:p>
          <a:p>
            <a:r>
              <a:rPr lang="en-US" dirty="0"/>
              <a:t>Finally, they apply Cheon’s attack which breaks q-DL using roughly sqrt{p/q} exponentiations. Note: attack works for specific values of q</a:t>
            </a:r>
          </a:p>
          <a:p>
            <a:endParaRPr lang="en-US" dirty="0"/>
          </a:p>
        </p:txBody>
      </p:sp>
      <p:sp>
        <p:nvSpPr>
          <p:cNvPr id="4" name="Slide Number Placeholder 3">
            <a:extLst>
              <a:ext uri="{FF2B5EF4-FFF2-40B4-BE49-F238E27FC236}">
                <a16:creationId xmlns:a16="http://schemas.microsoft.com/office/drawing/2014/main" id="{23F9A4A6-57C4-B98F-8A78-A31A915D830A}"/>
              </a:ext>
            </a:extLst>
          </p:cNvPr>
          <p:cNvSpPr>
            <a:spLocks noGrp="1"/>
          </p:cNvSpPr>
          <p:nvPr>
            <p:ph type="sldNum" sz="quarter" idx="5"/>
          </p:nvPr>
        </p:nvSpPr>
        <p:spPr/>
        <p:txBody>
          <a:bodyPr/>
          <a:lstStyle/>
          <a:p>
            <a:fld id="{7A359CB4-D303-4D48-8DE7-DA1798E62D4A}" type="slidenum">
              <a:rPr lang="en-US" smtClean="0"/>
              <a:t>13</a:t>
            </a:fld>
            <a:endParaRPr lang="en-US"/>
          </a:p>
        </p:txBody>
      </p:sp>
    </p:spTree>
    <p:extLst>
      <p:ext uri="{BB962C8B-B14F-4D97-AF65-F5344CB8AC3E}">
        <p14:creationId xmlns:p14="http://schemas.microsoft.com/office/powerpoint/2010/main" val="3009745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me show you how Step 1 works:</a:t>
            </a:r>
          </a:p>
          <a:p>
            <a:endParaRPr lang="en-US" dirty="0"/>
          </a:p>
          <a:p>
            <a:r>
              <a:rPr lang="en-US" dirty="0"/>
              <a:t>Say we linearly combine with arbitrary coefficients </a:t>
            </a:r>
            <a:r>
              <a:rPr lang="en-US" dirty="0" err="1"/>
              <a:t>alpha_i</a:t>
            </a:r>
            <a:r>
              <a:rPr lang="en-US" dirty="0"/>
              <a:t>. Now I expand each </a:t>
            </a:r>
            <a:r>
              <a:rPr lang="en-US" dirty="0" err="1"/>
              <a:t>A_i</a:t>
            </a:r>
            <a:r>
              <a:rPr lang="en-US" dirty="0"/>
              <a:t> out.</a:t>
            </a:r>
          </a:p>
          <a:p>
            <a:r>
              <a:rPr lang="en-US" dirty="0"/>
              <a:t>Then, the next step is to observe that we can rewrite this with a bunch of polynomials. </a:t>
            </a:r>
          </a:p>
          <a:p>
            <a:r>
              <a:rPr lang="en-US" dirty="0"/>
              <a:t>In particular, we define p(X) as the product of (X + </a:t>
            </a:r>
            <a:r>
              <a:rPr lang="en-US" dirty="0" err="1"/>
              <a:t>e_i</a:t>
            </a:r>
            <a:r>
              <a:rPr lang="en-US" dirty="0"/>
              <a:t>) and </a:t>
            </a:r>
            <a:r>
              <a:rPr lang="en-US" dirty="0" err="1"/>
              <a:t>p_i</a:t>
            </a:r>
            <a:r>
              <a:rPr lang="en-US" dirty="0"/>
              <a:t>(X) as product of all (</a:t>
            </a:r>
            <a:r>
              <a:rPr lang="en-US" dirty="0" err="1"/>
              <a:t>X+e</a:t>
            </a:r>
            <a:r>
              <a:rPr lang="en-US" dirty="0"/>
              <a:t>) except </a:t>
            </a:r>
            <a:r>
              <a:rPr lang="en-US" dirty="0" err="1"/>
              <a:t>e_i</a:t>
            </a:r>
            <a:r>
              <a:rPr lang="en-US" dirty="0"/>
              <a:t>. </a:t>
            </a:r>
          </a:p>
          <a:p>
            <a:endParaRPr lang="en-US" dirty="0"/>
          </a:p>
          <a:p>
            <a:r>
              <a:rPr lang="en-US" dirty="0"/>
              <a:t>The next step is to convert this right hand side to some power of x.</a:t>
            </a:r>
          </a:p>
          <a:p>
            <a:endParaRPr lang="en-US" dirty="0"/>
          </a:p>
          <a:p>
            <a:r>
              <a:rPr lang="en-US" dirty="0"/>
              <a:t>Here, we first pick the coefficient as evaluation of some polynomial f at </a:t>
            </a:r>
            <a:r>
              <a:rPr lang="en-US" dirty="0" err="1"/>
              <a:t>e_i</a:t>
            </a:r>
            <a:r>
              <a:rPr lang="en-US" dirty="0"/>
              <a:t> divided by </a:t>
            </a:r>
            <a:r>
              <a:rPr lang="en-US" dirty="0" err="1"/>
              <a:t>p_i</a:t>
            </a:r>
            <a:r>
              <a:rPr lang="en-US" dirty="0"/>
              <a:t>(</a:t>
            </a:r>
            <a:r>
              <a:rPr lang="en-US" dirty="0" err="1"/>
              <a:t>e_i</a:t>
            </a:r>
            <a:r>
              <a:rPr lang="en-US" dirty="0"/>
              <a:t>).</a:t>
            </a:r>
          </a:p>
          <a:p>
            <a:endParaRPr lang="en-US" dirty="0"/>
          </a:p>
          <a:p>
            <a:r>
              <a:rPr lang="en-US" dirty="0"/>
              <a:t>The core idea here is to apply </a:t>
            </a:r>
            <a:r>
              <a:rPr lang="en-US" dirty="0" err="1"/>
              <a:t>lagrange</a:t>
            </a:r>
            <a:r>
              <a:rPr lang="en-US" dirty="0"/>
              <a:t> interpolation/basis polynomial to convert the sum of </a:t>
            </a:r>
            <a:r>
              <a:rPr lang="en-US" dirty="0" err="1"/>
              <a:t>p_i</a:t>
            </a:r>
            <a:r>
              <a:rPr lang="en-US" dirty="0"/>
              <a:t>(x) into f(x). </a:t>
            </a:r>
          </a:p>
          <a:p>
            <a:endParaRPr lang="en-US" dirty="0"/>
          </a:p>
          <a:p>
            <a:r>
              <a:rPr lang="en-US" dirty="0"/>
              <a:t>Then, setting f to powers of X fives </a:t>
            </a:r>
            <a:r>
              <a:rPr lang="en-US"/>
              <a:t>us a q-DL instance with base p(x)^{-1} G</a:t>
            </a:r>
            <a:endParaRPr lang="en-US" dirty="0"/>
          </a:p>
        </p:txBody>
      </p:sp>
      <p:sp>
        <p:nvSpPr>
          <p:cNvPr id="4" name="Slide Number Placeholder 3"/>
          <p:cNvSpPr>
            <a:spLocks noGrp="1"/>
          </p:cNvSpPr>
          <p:nvPr>
            <p:ph type="sldNum" sz="quarter" idx="5"/>
          </p:nvPr>
        </p:nvSpPr>
        <p:spPr/>
        <p:txBody>
          <a:bodyPr/>
          <a:lstStyle/>
          <a:p>
            <a:fld id="{7A359CB4-D303-4D48-8DE7-DA1798E62D4A}" type="slidenum">
              <a:rPr lang="en-US" smtClean="0"/>
              <a:t>14</a:t>
            </a:fld>
            <a:endParaRPr lang="en-US"/>
          </a:p>
        </p:txBody>
      </p:sp>
    </p:spTree>
    <p:extLst>
      <p:ext uri="{BB962C8B-B14F-4D97-AF65-F5344CB8AC3E}">
        <p14:creationId xmlns:p14="http://schemas.microsoft.com/office/powerpoint/2010/main" val="3459006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we try to apply the same strategy and let’s expand things further?</a:t>
            </a:r>
          </a:p>
          <a:p>
            <a:endParaRPr lang="en-US" dirty="0"/>
          </a:p>
          <a:p>
            <a:r>
              <a:rPr lang="en-US" dirty="0"/>
              <a:t>We first expand </a:t>
            </a:r>
            <a:r>
              <a:rPr lang="en-US" dirty="0" err="1"/>
              <a:t>A_i</a:t>
            </a:r>
            <a:endParaRPr lang="en-US" dirty="0"/>
          </a:p>
          <a:p>
            <a:endParaRPr lang="en-US" dirty="0"/>
          </a:p>
          <a:p>
            <a:r>
              <a:rPr lang="en-US" dirty="0"/>
              <a:t>Then, repeating similar steps we write things in terms of linear combinations of </a:t>
            </a:r>
            <a:r>
              <a:rPr lang="en-US" dirty="0" err="1"/>
              <a:t>p_i</a:t>
            </a:r>
            <a:r>
              <a:rPr lang="en-US" dirty="0"/>
              <a:t>(x). The first part is similar to before, but the second part is what makes things difficult as the coefficients are not the same (we get \</a:t>
            </a:r>
            <a:r>
              <a:rPr lang="en-US" dirty="0" err="1"/>
              <a:t>alph_i</a:t>
            </a:r>
            <a:r>
              <a:rPr lang="en-US" dirty="0"/>
              <a:t> * </a:t>
            </a:r>
            <a:r>
              <a:rPr lang="en-US" dirty="0" err="1"/>
              <a:t>m_i</a:t>
            </a:r>
            <a:r>
              <a:rPr lang="en-US" dirty="0"/>
              <a:t> instead).</a:t>
            </a:r>
          </a:p>
          <a:p>
            <a:endParaRPr lang="en-US" dirty="0"/>
          </a:p>
          <a:p>
            <a:r>
              <a:rPr lang="en-US" dirty="0"/>
              <a:t>Going a bit further, we can write this as polynomials evaluated on x using </a:t>
            </a:r>
            <a:r>
              <a:rPr lang="en-US" dirty="0" err="1"/>
              <a:t>lagrange</a:t>
            </a:r>
            <a:r>
              <a:rPr lang="en-US" dirty="0"/>
              <a:t> basis. Here, you have two polynomials f and g with some constraints: namely, the degrees are bounded and evaluations at –</a:t>
            </a:r>
            <a:r>
              <a:rPr lang="en-US" dirty="0" err="1"/>
              <a:t>e_i</a:t>
            </a:r>
            <a:r>
              <a:rPr lang="en-US" dirty="0"/>
              <a:t> of g is f(</a:t>
            </a:r>
            <a:r>
              <a:rPr lang="en-US" dirty="0" err="1"/>
              <a:t>e_i</a:t>
            </a:r>
            <a:r>
              <a:rPr lang="en-US" dirty="0"/>
              <a:t>) scaled by </a:t>
            </a:r>
            <a:r>
              <a:rPr lang="en-US" dirty="0" err="1"/>
              <a:t>m_i</a:t>
            </a:r>
            <a:r>
              <a:rPr lang="en-US" dirty="0"/>
              <a:t>.</a:t>
            </a:r>
          </a:p>
          <a:p>
            <a:endParaRPr lang="en-US" dirty="0"/>
          </a:p>
          <a:p>
            <a:r>
              <a:rPr lang="en-US" dirty="0"/>
              <a:t>Now, the problem is </a:t>
            </a:r>
            <a:r>
              <a:rPr lang="en-US" dirty="0" err="1"/>
              <a:t>reducted</a:t>
            </a:r>
            <a:r>
              <a:rPr lang="en-US" dirty="0"/>
              <a:t> to whether we can use this structure to construct our q-DL instance</a:t>
            </a:r>
          </a:p>
        </p:txBody>
      </p:sp>
      <p:sp>
        <p:nvSpPr>
          <p:cNvPr id="4" name="Slide Number Placeholder 3"/>
          <p:cNvSpPr>
            <a:spLocks noGrp="1"/>
          </p:cNvSpPr>
          <p:nvPr>
            <p:ph type="sldNum" sz="quarter" idx="5"/>
          </p:nvPr>
        </p:nvSpPr>
        <p:spPr/>
        <p:txBody>
          <a:bodyPr/>
          <a:lstStyle/>
          <a:p>
            <a:fld id="{7A359CB4-D303-4D48-8DE7-DA1798E62D4A}" type="slidenum">
              <a:rPr lang="en-US" smtClean="0"/>
              <a:t>15</a:t>
            </a:fld>
            <a:endParaRPr lang="en-US"/>
          </a:p>
        </p:txBody>
      </p:sp>
    </p:spTree>
    <p:extLst>
      <p:ext uri="{BB962C8B-B14F-4D97-AF65-F5344CB8AC3E}">
        <p14:creationId xmlns:p14="http://schemas.microsoft.com/office/powerpoint/2010/main" val="2750767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To fix this, we make a crucial observation. </a:t>
            </a:r>
          </a:p>
        </p:txBody>
      </p:sp>
      <p:sp>
        <p:nvSpPr>
          <p:cNvPr id="4" name="Slide Number Placeholder 3"/>
          <p:cNvSpPr>
            <a:spLocks noGrp="1"/>
          </p:cNvSpPr>
          <p:nvPr>
            <p:ph type="sldNum" sz="quarter" idx="5"/>
          </p:nvPr>
        </p:nvSpPr>
        <p:spPr/>
        <p:txBody>
          <a:bodyPr/>
          <a:lstStyle/>
          <a:p>
            <a:fld id="{7A359CB4-D303-4D48-8DE7-DA1798E62D4A}" type="slidenum">
              <a:rPr lang="en-US" smtClean="0"/>
              <a:t>16</a:t>
            </a:fld>
            <a:endParaRPr lang="en-US"/>
          </a:p>
        </p:txBody>
      </p:sp>
    </p:spTree>
    <p:extLst>
      <p:ext uri="{BB962C8B-B14F-4D97-AF65-F5344CB8AC3E}">
        <p14:creationId xmlns:p14="http://schemas.microsoft.com/office/powerpoint/2010/main" val="980954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BE088-B806-215B-4A14-6E7D8FA8B6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4CD23B-18AA-6486-0C05-85F79461B1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E41571-C4DC-B4CB-E463-BE0C25A5C9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to recap our results. </a:t>
            </a:r>
          </a:p>
        </p:txBody>
      </p:sp>
      <p:sp>
        <p:nvSpPr>
          <p:cNvPr id="4" name="Slide Number Placeholder 3">
            <a:extLst>
              <a:ext uri="{FF2B5EF4-FFF2-40B4-BE49-F238E27FC236}">
                <a16:creationId xmlns:a16="http://schemas.microsoft.com/office/drawing/2014/main" id="{EFA160C1-9603-EAF6-3557-C97D774707AA}"/>
              </a:ext>
            </a:extLst>
          </p:cNvPr>
          <p:cNvSpPr>
            <a:spLocks noGrp="1"/>
          </p:cNvSpPr>
          <p:nvPr>
            <p:ph type="sldNum" sz="quarter" idx="5"/>
          </p:nvPr>
        </p:nvSpPr>
        <p:spPr/>
        <p:txBody>
          <a:bodyPr/>
          <a:lstStyle/>
          <a:p>
            <a:fld id="{7A359CB4-D303-4D48-8DE7-DA1798E62D4A}" type="slidenum">
              <a:rPr lang="en-US" smtClean="0"/>
              <a:t>17</a:t>
            </a:fld>
            <a:endParaRPr lang="en-US"/>
          </a:p>
        </p:txBody>
      </p:sp>
    </p:spTree>
    <p:extLst>
      <p:ext uri="{BB962C8B-B14F-4D97-AF65-F5344CB8AC3E}">
        <p14:creationId xmlns:p14="http://schemas.microsoft.com/office/powerpoint/2010/main" val="3566964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EB618-1837-0E49-AE8E-901F6163961C}" type="slidenum">
              <a:rPr lang="en-US" smtClean="0"/>
              <a:t>18</a:t>
            </a:fld>
            <a:endParaRPr lang="en-US"/>
          </a:p>
        </p:txBody>
      </p:sp>
    </p:spTree>
    <p:extLst>
      <p:ext uri="{BB962C8B-B14F-4D97-AF65-F5344CB8AC3E}">
        <p14:creationId xmlns:p14="http://schemas.microsoft.com/office/powerpoint/2010/main" val="2743085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[45 sec]</a:t>
            </a:r>
          </a:p>
          <a:p>
            <a:r>
              <a:rPr lang="en-US" dirty="0"/>
              <a:t>Let’s start with why are we interested in BBS Signatures and/or its security.</a:t>
            </a:r>
          </a:p>
          <a:p>
            <a:r>
              <a:rPr lang="en-US" dirty="0"/>
              <a:t>First, there are recent renewed interests in deploying anonymous credentials that led to standardization efforts by: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Decentralized identity became an IRTF draft</a:t>
            </a:r>
          </a:p>
          <a:p>
            <a:pPr marL="228600" indent="-228600">
              <a:buAutoNum type="arabicPeriod"/>
            </a:pPr>
            <a:r>
              <a:rPr lang="en-US" dirty="0"/>
              <a:t>W3C Verifiable credentials groups</a:t>
            </a:r>
          </a:p>
          <a:p>
            <a:pPr marL="228600" indent="-228600">
              <a:buAutoNum type="arabicPeriod"/>
            </a:pPr>
            <a:r>
              <a:rPr lang="en-US" sz="1200" dirty="0"/>
              <a:t>Industry Reference implementations by </a:t>
            </a:r>
            <a:r>
              <a:rPr lang="en-US" sz="1200" dirty="0" err="1"/>
              <a:t>microsoft</a:t>
            </a:r>
            <a:r>
              <a:rPr lang="en-US" sz="1200" dirty="0"/>
              <a:t> and </a:t>
            </a:r>
            <a:r>
              <a:rPr lang="en-US" sz="1200" dirty="0" err="1"/>
              <a:t>mattr</a:t>
            </a:r>
            <a:endParaRPr lang="en-US" dirty="0"/>
          </a:p>
        </p:txBody>
      </p:sp>
      <p:sp>
        <p:nvSpPr>
          <p:cNvPr id="4" name="Slide Number Placeholder 3"/>
          <p:cNvSpPr>
            <a:spLocks noGrp="1"/>
          </p:cNvSpPr>
          <p:nvPr>
            <p:ph type="sldNum" sz="quarter" idx="5"/>
          </p:nvPr>
        </p:nvSpPr>
        <p:spPr/>
        <p:txBody>
          <a:bodyPr/>
          <a:lstStyle/>
          <a:p>
            <a:fld id="{7A359CB4-D303-4D48-8DE7-DA1798E62D4A}" type="slidenum">
              <a:rPr lang="en-US" smtClean="0"/>
              <a:t>2</a:t>
            </a:fld>
            <a:endParaRPr lang="en-US"/>
          </a:p>
        </p:txBody>
      </p:sp>
    </p:spTree>
    <p:extLst>
      <p:ext uri="{BB962C8B-B14F-4D97-AF65-F5344CB8AC3E}">
        <p14:creationId xmlns:p14="http://schemas.microsoft.com/office/powerpoint/2010/main" val="1623440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 sec]</a:t>
            </a:r>
          </a:p>
          <a:p>
            <a:r>
              <a:rPr lang="en-US" dirty="0"/>
              <a:t>There is also a push for the EU digital identity wallet by 2026. </a:t>
            </a:r>
          </a:p>
          <a:p>
            <a:r>
              <a:rPr lang="en-US" dirty="0"/>
              <a:t>In this context, anonymous credentials (with BBS) has been recommended by cryptographers as a possible options. </a:t>
            </a:r>
          </a:p>
          <a:p>
            <a:r>
              <a:rPr lang="en-US" dirty="0"/>
              <a:t>Orange also proposed a variant called BBS# with several properties such as device binding and a pairing-free solution.</a:t>
            </a:r>
          </a:p>
        </p:txBody>
      </p:sp>
      <p:sp>
        <p:nvSpPr>
          <p:cNvPr id="4" name="Slide Number Placeholder 3"/>
          <p:cNvSpPr>
            <a:spLocks noGrp="1"/>
          </p:cNvSpPr>
          <p:nvPr>
            <p:ph type="sldNum" sz="quarter" idx="5"/>
          </p:nvPr>
        </p:nvSpPr>
        <p:spPr/>
        <p:txBody>
          <a:bodyPr/>
          <a:lstStyle/>
          <a:p>
            <a:fld id="{7A359CB4-D303-4D48-8DE7-DA1798E62D4A}" type="slidenum">
              <a:rPr lang="en-US" smtClean="0"/>
              <a:t>3</a:t>
            </a:fld>
            <a:endParaRPr lang="en-US"/>
          </a:p>
        </p:txBody>
      </p:sp>
    </p:spTree>
    <p:extLst>
      <p:ext uri="{BB962C8B-B14F-4D97-AF65-F5344CB8AC3E}">
        <p14:creationId xmlns:p14="http://schemas.microsoft.com/office/powerpoint/2010/main" val="3258151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Minutes]</a:t>
            </a:r>
          </a:p>
          <a:p>
            <a:r>
              <a:rPr lang="en-US" dirty="0"/>
              <a:t>First, let me introduce BBS signatures. </a:t>
            </a:r>
          </a:p>
          <a:p>
            <a:r>
              <a:rPr lang="en-US" dirty="0"/>
              <a:t>For this talk, the scheme is defined in Type-3 pairing groups with the groups G1 G2 GT of prime order p and a bilinear map e.</a:t>
            </a:r>
          </a:p>
          <a:p>
            <a:r>
              <a:rPr lang="en-US" dirty="0"/>
              <a:t>The scheme is defined with public parameters containing random generators of these groups. Notably there is </a:t>
            </a:r>
            <a:r>
              <a:rPr lang="en-US" dirty="0" err="1"/>
              <a:t>additionaly</a:t>
            </a:r>
            <a:r>
              <a:rPr lang="en-US" dirty="0"/>
              <a:t> generator H1,…,Hl where l will be the length of our message.</a:t>
            </a:r>
          </a:p>
          <a:p>
            <a:endParaRPr lang="en-US" dirty="0"/>
          </a:p>
          <a:p>
            <a:r>
              <a:rPr lang="en-US" dirty="0"/>
              <a:t>For the scheme, we have the public and secret keys where … (read math)</a:t>
            </a:r>
          </a:p>
          <a:p>
            <a:r>
              <a:rPr lang="en-US" dirty="0"/>
              <a:t>The signing algorithm will sign messages m (a vector of scalars of length l) such that … (read math)</a:t>
            </a:r>
          </a:p>
          <a:p>
            <a:r>
              <a:rPr lang="en-US" dirty="0"/>
              <a:t>The verification simply checks that A and e is of the right format using the bilinear map e. Note that the x + e cancels out here. </a:t>
            </a:r>
          </a:p>
          <a:p>
            <a:r>
              <a:rPr lang="en-US" dirty="0"/>
              <a:t>Note that this verification equation has nice structures for efficient proof of knowledge of signatures.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359CB4-D303-4D48-8DE7-DA1798E62D4A}" type="slidenum">
              <a:rPr lang="en-US" smtClean="0"/>
              <a:t>4</a:t>
            </a:fld>
            <a:endParaRPr lang="en-US"/>
          </a:p>
        </p:txBody>
      </p:sp>
    </p:spTree>
    <p:extLst>
      <p:ext uri="{BB962C8B-B14F-4D97-AF65-F5344CB8AC3E}">
        <p14:creationId xmlns:p14="http://schemas.microsoft.com/office/powerpoint/2010/main" val="942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minute]</a:t>
            </a:r>
          </a:p>
          <a:p>
            <a:r>
              <a:rPr lang="en-US" dirty="0"/>
              <a:t>Now, you might wonder why do we want to use BBS signatures? </a:t>
            </a:r>
          </a:p>
          <a:p>
            <a:r>
              <a:rPr lang="en-US" dirty="0"/>
              <a:t>First, the signature size is small.</a:t>
            </a:r>
          </a:p>
          <a:p>
            <a:r>
              <a:rPr lang="en-US" dirty="0"/>
              <a:t>Second the structure allows to easily instantiate </a:t>
            </a:r>
            <a:r>
              <a:rPr lang="en-US" dirty="0">
                <a:solidFill>
                  <a:schemeClr val="accent6">
                    <a:lumMod val="75000"/>
                  </a:schemeClr>
                </a:solidFill>
              </a:rPr>
              <a:t>anonymous credentials with simple proof of knowledge of signatures, and also the signing can be turned</a:t>
            </a:r>
            <a:r>
              <a:rPr lang="en-US" dirty="0"/>
              <a:t> into a blind signing protocol. </a:t>
            </a:r>
          </a:p>
          <a:p>
            <a:r>
              <a:rPr lang="en-US" dirty="0"/>
              <a:t>In fact, there is also a draft for blind signing/issuance of BBS signatures on going as well. </a:t>
            </a:r>
          </a:p>
          <a:p>
            <a:endParaRPr lang="en-US" dirty="0"/>
          </a:p>
          <a:p>
            <a:r>
              <a:rPr lang="en-US" dirty="0"/>
              <a:t>However, there are also downsides as the scheme is hard to </a:t>
            </a:r>
            <a:r>
              <a:rPr lang="en-US" dirty="0" err="1"/>
              <a:t>thresholdize</a:t>
            </a:r>
            <a:r>
              <a:rPr lang="en-US" dirty="0"/>
              <a:t>. Although there are some efforts to do so, the threshold issuance protocol is quite inefficient compared to other algebraic signatures.</a:t>
            </a:r>
          </a:p>
        </p:txBody>
      </p:sp>
      <p:sp>
        <p:nvSpPr>
          <p:cNvPr id="4" name="Slide Number Placeholder 3"/>
          <p:cNvSpPr>
            <a:spLocks noGrp="1"/>
          </p:cNvSpPr>
          <p:nvPr>
            <p:ph type="sldNum" sz="quarter" idx="5"/>
          </p:nvPr>
        </p:nvSpPr>
        <p:spPr/>
        <p:txBody>
          <a:bodyPr/>
          <a:lstStyle/>
          <a:p>
            <a:fld id="{7A359CB4-D303-4D48-8DE7-DA1798E62D4A}" type="slidenum">
              <a:rPr lang="en-US" smtClean="0"/>
              <a:t>5</a:t>
            </a:fld>
            <a:endParaRPr lang="en-US"/>
          </a:p>
        </p:txBody>
      </p:sp>
    </p:spTree>
    <p:extLst>
      <p:ext uri="{BB962C8B-B14F-4D97-AF65-F5344CB8AC3E}">
        <p14:creationId xmlns:p14="http://schemas.microsoft.com/office/powerpoint/2010/main" val="1044218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minute] </a:t>
            </a:r>
          </a:p>
          <a:p>
            <a:r>
              <a:rPr lang="en-US" dirty="0"/>
              <a:t>Motivated by the interests in the scheme. It is of course important for us to study the concrete security of the scheme. This is to set the security parameters correctly, And usually, they are set based on concrete security bounds from proofs or attacks</a:t>
            </a:r>
          </a:p>
          <a:p>
            <a:r>
              <a:rPr lang="en-US" dirty="0"/>
              <a:t>For this talk, we will discuss the concrete security of the scheme in terms of existing attacks.</a:t>
            </a:r>
          </a:p>
        </p:txBody>
      </p:sp>
      <p:sp>
        <p:nvSpPr>
          <p:cNvPr id="4" name="Slide Number Placeholder 3"/>
          <p:cNvSpPr>
            <a:spLocks noGrp="1"/>
          </p:cNvSpPr>
          <p:nvPr>
            <p:ph type="sldNum" sz="quarter" idx="5"/>
          </p:nvPr>
        </p:nvSpPr>
        <p:spPr/>
        <p:txBody>
          <a:bodyPr/>
          <a:lstStyle/>
          <a:p>
            <a:fld id="{7A359CB4-D303-4D48-8DE7-DA1798E62D4A}" type="slidenum">
              <a:rPr lang="en-US" smtClean="0"/>
              <a:t>6</a:t>
            </a:fld>
            <a:endParaRPr lang="en-US"/>
          </a:p>
        </p:txBody>
      </p:sp>
    </p:spTree>
    <p:extLst>
      <p:ext uri="{BB962C8B-B14F-4D97-AF65-F5344CB8AC3E}">
        <p14:creationId xmlns:p14="http://schemas.microsoft.com/office/powerpoint/2010/main" val="2784517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how the scheme looks like, let’s talk about what we have known so far about the security of the scheme. </a:t>
            </a:r>
          </a:p>
          <a:p>
            <a:endParaRPr lang="en-US" dirty="0"/>
          </a:p>
          <a:p>
            <a:r>
              <a:rPr lang="en-US" dirty="0"/>
              <a:t>The scheme was first stated by Camenisch and </a:t>
            </a:r>
            <a:r>
              <a:rPr lang="en-US" dirty="0" err="1"/>
              <a:t>Lysyanskaya</a:t>
            </a:r>
            <a:r>
              <a:rPr lang="en-US" dirty="0"/>
              <a:t> w/o a proof. It is inspired from a variant of the BBS group signatures by </a:t>
            </a:r>
            <a:r>
              <a:rPr lang="en-US" dirty="0" err="1"/>
              <a:t>boneh</a:t>
            </a:r>
            <a:r>
              <a:rPr lang="en-US" dirty="0"/>
              <a:t>, </a:t>
            </a:r>
            <a:r>
              <a:rPr lang="en-US" dirty="0" err="1"/>
              <a:t>boyen</a:t>
            </a:r>
            <a:r>
              <a:rPr lang="en-US" dirty="0"/>
              <a:t>, </a:t>
            </a:r>
            <a:r>
              <a:rPr lang="en-US" dirty="0" err="1"/>
              <a:t>shacham</a:t>
            </a:r>
            <a:r>
              <a:rPr lang="en-US" dirty="0"/>
              <a:t>.</a:t>
            </a:r>
          </a:p>
          <a:p>
            <a:r>
              <a:rPr lang="en-US" dirty="0"/>
              <a:t>In 2006, Au Susilo and Mu slightly modified the scheme (into what they call BBS+ signatures) and gave a proof in Type-2 pairing based on the q-SDH assumption. </a:t>
            </a:r>
          </a:p>
          <a:p>
            <a:r>
              <a:rPr lang="en-US" dirty="0"/>
              <a:t>[What is BBS+]</a:t>
            </a:r>
          </a:p>
          <a:p>
            <a:endParaRPr lang="en-US" dirty="0"/>
          </a:p>
          <a:p>
            <a:r>
              <a:rPr lang="en-US" dirty="0"/>
              <a:t>HK’12: Variant equivalent to BBS with bit-message but EUF security</a:t>
            </a:r>
          </a:p>
          <a:p>
            <a:endParaRPr lang="en-US" dirty="0"/>
          </a:p>
          <a:p>
            <a:r>
              <a:rPr lang="en-US" dirty="0"/>
              <a:t>Schage then later on gave a tight proof of the scheme. </a:t>
            </a:r>
          </a:p>
          <a:p>
            <a:endParaRPr lang="en-US" dirty="0"/>
          </a:p>
          <a:p>
            <a:r>
              <a:rPr lang="en-US" dirty="0"/>
              <a:t>CDL adapted the 2006 proof into type-3 pairings for more efficient scheme. </a:t>
            </a:r>
          </a:p>
          <a:p>
            <a:endParaRPr lang="en-US" dirty="0"/>
          </a:p>
          <a:p>
            <a:r>
              <a:rPr lang="en-US" dirty="0"/>
              <a:t>What is q-SDH and the variant q-DL</a:t>
            </a:r>
          </a:p>
          <a:p>
            <a:endParaRPr lang="en-US" dirty="0"/>
          </a:p>
          <a:p>
            <a:r>
              <a:rPr lang="en-US" dirty="0"/>
              <a:t>Then, recently Tessaro and Zhu gave a proof of the original BBS signatures in the standard model and with a tight proof in the AGM. </a:t>
            </a:r>
          </a:p>
          <a:p>
            <a:r>
              <a:rPr lang="en-US" dirty="0"/>
              <a:t>This led to the standardization transitioning to BBS because of the shorter signature size</a:t>
            </a:r>
          </a:p>
        </p:txBody>
      </p:sp>
      <p:sp>
        <p:nvSpPr>
          <p:cNvPr id="4" name="Slide Number Placeholder 3"/>
          <p:cNvSpPr>
            <a:spLocks noGrp="1"/>
          </p:cNvSpPr>
          <p:nvPr>
            <p:ph type="sldNum" sz="quarter" idx="5"/>
          </p:nvPr>
        </p:nvSpPr>
        <p:spPr/>
        <p:txBody>
          <a:bodyPr/>
          <a:lstStyle/>
          <a:p>
            <a:fld id="{7A359CB4-D303-4D48-8DE7-DA1798E62D4A}" type="slidenum">
              <a:rPr lang="en-US" smtClean="0"/>
              <a:t>7</a:t>
            </a:fld>
            <a:endParaRPr lang="en-US"/>
          </a:p>
        </p:txBody>
      </p:sp>
    </p:spTree>
    <p:extLst>
      <p:ext uri="{BB962C8B-B14F-4D97-AF65-F5344CB8AC3E}">
        <p14:creationId xmlns:p14="http://schemas.microsoft.com/office/powerpoint/2010/main" val="1732887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here is what we currently know about the security of BBS and BBS+. </a:t>
            </a:r>
          </a:p>
          <a:p>
            <a:r>
              <a:rPr lang="en-US" dirty="0"/>
              <a:t>For both, we have the tight proofs, but for BBS the proof is in the AGM. [Explain how to read the bounds, left the success prob of adversary’s breaking the scheme, right the reduction’s success probability in breaking hard problem]</a:t>
            </a:r>
          </a:p>
          <a:p>
            <a:endParaRPr lang="en-US" dirty="0"/>
          </a:p>
          <a:p>
            <a:r>
              <a:rPr lang="en-US" dirty="0"/>
              <a:t>Here, the reduction only lose constant factor in its success probability. This translates to GGM lower-bound where the best attack will require at least sqrt{p/q} group operations</a:t>
            </a:r>
          </a:p>
          <a:p>
            <a:endParaRPr lang="en-US" dirty="0"/>
          </a:p>
          <a:p>
            <a:endParaRPr lang="en-US" dirty="0"/>
          </a:p>
        </p:txBody>
      </p:sp>
      <p:sp>
        <p:nvSpPr>
          <p:cNvPr id="4" name="Slide Number Placeholder 3"/>
          <p:cNvSpPr>
            <a:spLocks noGrp="1"/>
          </p:cNvSpPr>
          <p:nvPr>
            <p:ph type="sldNum" sz="quarter" idx="5"/>
          </p:nvPr>
        </p:nvSpPr>
        <p:spPr/>
        <p:txBody>
          <a:bodyPr/>
          <a:lstStyle/>
          <a:p>
            <a:fld id="{7A359CB4-D303-4D48-8DE7-DA1798E62D4A}" type="slidenum">
              <a:rPr lang="en-US" smtClean="0"/>
              <a:t>8</a:t>
            </a:fld>
            <a:endParaRPr lang="en-US"/>
          </a:p>
        </p:txBody>
      </p:sp>
    </p:spTree>
    <p:extLst>
      <p:ext uri="{BB962C8B-B14F-4D97-AF65-F5344CB8AC3E}">
        <p14:creationId xmlns:p14="http://schemas.microsoft.com/office/powerpoint/2010/main" val="3250938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said, it might not be the case that we have concrete attacks matching the guaranteed lower-bounds by the security proofs. </a:t>
            </a:r>
          </a:p>
          <a:p>
            <a:endParaRPr lang="en-US" dirty="0"/>
          </a:p>
          <a:p>
            <a:r>
              <a:rPr lang="en-US" dirty="0"/>
              <a:t>One observation by TZ’23 is that an attack by Jao and Yoshida against </a:t>
            </a:r>
            <a:r>
              <a:rPr lang="en-US" dirty="0" err="1"/>
              <a:t>Boneh-Boyen</a:t>
            </a:r>
            <a:r>
              <a:rPr lang="en-US" dirty="0"/>
              <a:t> signatures can be adapted to BBS signatures with a caveat that the attack has to make signing queries on the same message. </a:t>
            </a:r>
            <a:br>
              <a:rPr lang="en-US" dirty="0"/>
            </a:br>
            <a:br>
              <a:rPr lang="en-US" dirty="0"/>
            </a:br>
            <a:r>
              <a:rPr lang="en-US" dirty="0"/>
              <a:t>This limitation however does not apply to BBS+ or derandomized version of BBS. This is simply because each signature in BBS+ will contain distinct random scalar s, and for derandomized BBS signatures of the same message will result in the same signature. This derandomized BBS is the version described in the IRTF draft. </a:t>
            </a:r>
          </a:p>
          <a:p>
            <a:endParaRPr lang="en-US" dirty="0"/>
          </a:p>
        </p:txBody>
      </p:sp>
      <p:sp>
        <p:nvSpPr>
          <p:cNvPr id="4" name="Slide Number Placeholder 3"/>
          <p:cNvSpPr>
            <a:spLocks noGrp="1"/>
          </p:cNvSpPr>
          <p:nvPr>
            <p:ph type="sldNum" sz="quarter" idx="5"/>
          </p:nvPr>
        </p:nvSpPr>
        <p:spPr/>
        <p:txBody>
          <a:bodyPr/>
          <a:lstStyle/>
          <a:p>
            <a:fld id="{7A359CB4-D303-4D48-8DE7-DA1798E62D4A}" type="slidenum">
              <a:rPr lang="en-US" smtClean="0"/>
              <a:t>9</a:t>
            </a:fld>
            <a:endParaRPr lang="en-US"/>
          </a:p>
        </p:txBody>
      </p:sp>
    </p:spTree>
    <p:extLst>
      <p:ext uri="{BB962C8B-B14F-4D97-AF65-F5344CB8AC3E}">
        <p14:creationId xmlns:p14="http://schemas.microsoft.com/office/powerpoint/2010/main" val="516715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9059C-1F7E-5928-89D5-56D7958D31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25F4A7-DB73-2462-8621-823BEB4CC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B015F9-B24B-9AA9-A21D-ED59F90937F2}"/>
              </a:ext>
            </a:extLst>
          </p:cNvPr>
          <p:cNvSpPr>
            <a:spLocks noGrp="1"/>
          </p:cNvSpPr>
          <p:nvPr>
            <p:ph type="dt" sz="half" idx="10"/>
          </p:nvPr>
        </p:nvSpPr>
        <p:spPr/>
        <p:txBody>
          <a:bodyPr/>
          <a:lstStyle/>
          <a:p>
            <a:fld id="{23D5EAD4-5CBE-7D49-B18D-758F7844BE55}" type="datetimeFigureOut">
              <a:rPr lang="en-US" smtClean="0"/>
              <a:t>12/11/25</a:t>
            </a:fld>
            <a:endParaRPr lang="en-US"/>
          </a:p>
        </p:txBody>
      </p:sp>
      <p:sp>
        <p:nvSpPr>
          <p:cNvPr id="5" name="Footer Placeholder 4">
            <a:extLst>
              <a:ext uri="{FF2B5EF4-FFF2-40B4-BE49-F238E27FC236}">
                <a16:creationId xmlns:a16="http://schemas.microsoft.com/office/drawing/2014/main" id="{0D7F790B-3BD7-04C5-4F74-00622CA429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BDA2CF-C62B-09D5-079D-4DEBFCFD9537}"/>
              </a:ext>
            </a:extLst>
          </p:cNvPr>
          <p:cNvSpPr>
            <a:spLocks noGrp="1"/>
          </p:cNvSpPr>
          <p:nvPr>
            <p:ph type="sldNum" sz="quarter" idx="12"/>
          </p:nvPr>
        </p:nvSpPr>
        <p:spPr/>
        <p:txBody>
          <a:bodyPr/>
          <a:lstStyle/>
          <a:p>
            <a:fld id="{D665B1F9-9F4D-7B40-BE66-0E12A26F1BF0}" type="slidenum">
              <a:rPr lang="en-US" smtClean="0"/>
              <a:t>‹#›</a:t>
            </a:fld>
            <a:endParaRPr lang="en-US"/>
          </a:p>
        </p:txBody>
      </p:sp>
    </p:spTree>
    <p:extLst>
      <p:ext uri="{BB962C8B-B14F-4D97-AF65-F5344CB8AC3E}">
        <p14:creationId xmlns:p14="http://schemas.microsoft.com/office/powerpoint/2010/main" val="2680256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701C5-D39B-6047-421F-CB030BD62F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A440DC-6E76-FFA6-EFF4-730E46507A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9F0206-44D9-35EB-A7D0-629669F02BE1}"/>
              </a:ext>
            </a:extLst>
          </p:cNvPr>
          <p:cNvSpPr>
            <a:spLocks noGrp="1"/>
          </p:cNvSpPr>
          <p:nvPr>
            <p:ph type="dt" sz="half" idx="10"/>
          </p:nvPr>
        </p:nvSpPr>
        <p:spPr/>
        <p:txBody>
          <a:bodyPr/>
          <a:lstStyle/>
          <a:p>
            <a:fld id="{23D5EAD4-5CBE-7D49-B18D-758F7844BE55}" type="datetimeFigureOut">
              <a:rPr lang="en-US" smtClean="0"/>
              <a:t>12/11/25</a:t>
            </a:fld>
            <a:endParaRPr lang="en-US"/>
          </a:p>
        </p:txBody>
      </p:sp>
      <p:sp>
        <p:nvSpPr>
          <p:cNvPr id="5" name="Footer Placeholder 4">
            <a:extLst>
              <a:ext uri="{FF2B5EF4-FFF2-40B4-BE49-F238E27FC236}">
                <a16:creationId xmlns:a16="http://schemas.microsoft.com/office/drawing/2014/main" id="{37AE80ED-D9C6-8A16-5C87-BA07366A0F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A0CF2B-FE47-DB6E-C208-3AD658F99C0B}"/>
              </a:ext>
            </a:extLst>
          </p:cNvPr>
          <p:cNvSpPr>
            <a:spLocks noGrp="1"/>
          </p:cNvSpPr>
          <p:nvPr>
            <p:ph type="sldNum" sz="quarter" idx="12"/>
          </p:nvPr>
        </p:nvSpPr>
        <p:spPr/>
        <p:txBody>
          <a:bodyPr/>
          <a:lstStyle/>
          <a:p>
            <a:fld id="{D665B1F9-9F4D-7B40-BE66-0E12A26F1BF0}" type="slidenum">
              <a:rPr lang="en-US" smtClean="0"/>
              <a:t>‹#›</a:t>
            </a:fld>
            <a:endParaRPr lang="en-US"/>
          </a:p>
        </p:txBody>
      </p:sp>
    </p:spTree>
    <p:extLst>
      <p:ext uri="{BB962C8B-B14F-4D97-AF65-F5344CB8AC3E}">
        <p14:creationId xmlns:p14="http://schemas.microsoft.com/office/powerpoint/2010/main" val="3030182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9DCA4A-3437-D19B-6007-CB20F37197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30B2BA-CC57-C0B7-4C8D-ADC78B1E84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8A444-AB9E-8E97-369B-4C0E8D7E446A}"/>
              </a:ext>
            </a:extLst>
          </p:cNvPr>
          <p:cNvSpPr>
            <a:spLocks noGrp="1"/>
          </p:cNvSpPr>
          <p:nvPr>
            <p:ph type="dt" sz="half" idx="10"/>
          </p:nvPr>
        </p:nvSpPr>
        <p:spPr/>
        <p:txBody>
          <a:bodyPr/>
          <a:lstStyle/>
          <a:p>
            <a:fld id="{23D5EAD4-5CBE-7D49-B18D-758F7844BE55}" type="datetimeFigureOut">
              <a:rPr lang="en-US" smtClean="0"/>
              <a:t>12/11/25</a:t>
            </a:fld>
            <a:endParaRPr lang="en-US"/>
          </a:p>
        </p:txBody>
      </p:sp>
      <p:sp>
        <p:nvSpPr>
          <p:cNvPr id="5" name="Footer Placeholder 4">
            <a:extLst>
              <a:ext uri="{FF2B5EF4-FFF2-40B4-BE49-F238E27FC236}">
                <a16:creationId xmlns:a16="http://schemas.microsoft.com/office/drawing/2014/main" id="{AB321C98-5B0E-B749-A698-2C2288FA34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12512F-0879-DF6D-84DE-AE348366A328}"/>
              </a:ext>
            </a:extLst>
          </p:cNvPr>
          <p:cNvSpPr>
            <a:spLocks noGrp="1"/>
          </p:cNvSpPr>
          <p:nvPr>
            <p:ph type="sldNum" sz="quarter" idx="12"/>
          </p:nvPr>
        </p:nvSpPr>
        <p:spPr/>
        <p:txBody>
          <a:bodyPr/>
          <a:lstStyle/>
          <a:p>
            <a:fld id="{D665B1F9-9F4D-7B40-BE66-0E12A26F1BF0}" type="slidenum">
              <a:rPr lang="en-US" smtClean="0"/>
              <a:t>‹#›</a:t>
            </a:fld>
            <a:endParaRPr lang="en-US"/>
          </a:p>
        </p:txBody>
      </p:sp>
    </p:spTree>
    <p:extLst>
      <p:ext uri="{BB962C8B-B14F-4D97-AF65-F5344CB8AC3E}">
        <p14:creationId xmlns:p14="http://schemas.microsoft.com/office/powerpoint/2010/main" val="1250607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73ED0-DD34-4303-F8EE-15BE71917A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702F42-B6CA-97F0-DBE2-1126381D86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0AAC87-ADE1-9264-D809-C4E1BB2EE045}"/>
              </a:ext>
            </a:extLst>
          </p:cNvPr>
          <p:cNvSpPr>
            <a:spLocks noGrp="1"/>
          </p:cNvSpPr>
          <p:nvPr>
            <p:ph type="dt" sz="half" idx="10"/>
          </p:nvPr>
        </p:nvSpPr>
        <p:spPr/>
        <p:txBody>
          <a:bodyPr/>
          <a:lstStyle/>
          <a:p>
            <a:fld id="{23D5EAD4-5CBE-7D49-B18D-758F7844BE55}" type="datetimeFigureOut">
              <a:rPr lang="en-US" smtClean="0"/>
              <a:t>12/11/25</a:t>
            </a:fld>
            <a:endParaRPr lang="en-US"/>
          </a:p>
        </p:txBody>
      </p:sp>
      <p:sp>
        <p:nvSpPr>
          <p:cNvPr id="5" name="Footer Placeholder 4">
            <a:extLst>
              <a:ext uri="{FF2B5EF4-FFF2-40B4-BE49-F238E27FC236}">
                <a16:creationId xmlns:a16="http://schemas.microsoft.com/office/drawing/2014/main" id="{F1AAF967-F301-3684-8F01-E1840133B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FEB17E-5EBA-1084-CD7A-7A1C2F09AAD6}"/>
              </a:ext>
            </a:extLst>
          </p:cNvPr>
          <p:cNvSpPr>
            <a:spLocks noGrp="1"/>
          </p:cNvSpPr>
          <p:nvPr>
            <p:ph type="sldNum" sz="quarter" idx="12"/>
          </p:nvPr>
        </p:nvSpPr>
        <p:spPr/>
        <p:txBody>
          <a:bodyPr/>
          <a:lstStyle/>
          <a:p>
            <a:fld id="{D665B1F9-9F4D-7B40-BE66-0E12A26F1BF0}" type="slidenum">
              <a:rPr lang="en-US" smtClean="0"/>
              <a:t>‹#›</a:t>
            </a:fld>
            <a:endParaRPr lang="en-US"/>
          </a:p>
        </p:txBody>
      </p:sp>
    </p:spTree>
    <p:extLst>
      <p:ext uri="{BB962C8B-B14F-4D97-AF65-F5344CB8AC3E}">
        <p14:creationId xmlns:p14="http://schemas.microsoft.com/office/powerpoint/2010/main" val="1513871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732EF-FE47-889C-B0AA-A6F7CB7EB5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6E59C4-FB6F-1D68-32DC-0631EC2EC9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9BEE61-E325-2BF8-3B1D-CFA1D3DAD975}"/>
              </a:ext>
            </a:extLst>
          </p:cNvPr>
          <p:cNvSpPr>
            <a:spLocks noGrp="1"/>
          </p:cNvSpPr>
          <p:nvPr>
            <p:ph type="dt" sz="half" idx="10"/>
          </p:nvPr>
        </p:nvSpPr>
        <p:spPr/>
        <p:txBody>
          <a:bodyPr/>
          <a:lstStyle/>
          <a:p>
            <a:fld id="{23D5EAD4-5CBE-7D49-B18D-758F7844BE55}" type="datetimeFigureOut">
              <a:rPr lang="en-US" smtClean="0"/>
              <a:t>12/11/25</a:t>
            </a:fld>
            <a:endParaRPr lang="en-US"/>
          </a:p>
        </p:txBody>
      </p:sp>
      <p:sp>
        <p:nvSpPr>
          <p:cNvPr id="5" name="Footer Placeholder 4">
            <a:extLst>
              <a:ext uri="{FF2B5EF4-FFF2-40B4-BE49-F238E27FC236}">
                <a16:creationId xmlns:a16="http://schemas.microsoft.com/office/drawing/2014/main" id="{F7015D64-325E-8581-8D5E-5C782609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F75EE-A80B-E20C-BE1E-D94C51313A40}"/>
              </a:ext>
            </a:extLst>
          </p:cNvPr>
          <p:cNvSpPr>
            <a:spLocks noGrp="1"/>
          </p:cNvSpPr>
          <p:nvPr>
            <p:ph type="sldNum" sz="quarter" idx="12"/>
          </p:nvPr>
        </p:nvSpPr>
        <p:spPr/>
        <p:txBody>
          <a:bodyPr/>
          <a:lstStyle/>
          <a:p>
            <a:fld id="{D665B1F9-9F4D-7B40-BE66-0E12A26F1BF0}" type="slidenum">
              <a:rPr lang="en-US" smtClean="0"/>
              <a:t>‹#›</a:t>
            </a:fld>
            <a:endParaRPr lang="en-US"/>
          </a:p>
        </p:txBody>
      </p:sp>
    </p:spTree>
    <p:extLst>
      <p:ext uri="{BB962C8B-B14F-4D97-AF65-F5344CB8AC3E}">
        <p14:creationId xmlns:p14="http://schemas.microsoft.com/office/powerpoint/2010/main" val="1585102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0B730-1E9F-1CE0-7457-C42712273A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BBA6C6-278E-F0BA-5AEA-28B27DEEB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A624E0-B34C-86D4-9EFA-95148291E6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DF3FAE-476F-A8FB-7785-1F0A6261B47C}"/>
              </a:ext>
            </a:extLst>
          </p:cNvPr>
          <p:cNvSpPr>
            <a:spLocks noGrp="1"/>
          </p:cNvSpPr>
          <p:nvPr>
            <p:ph type="dt" sz="half" idx="10"/>
          </p:nvPr>
        </p:nvSpPr>
        <p:spPr/>
        <p:txBody>
          <a:bodyPr/>
          <a:lstStyle/>
          <a:p>
            <a:fld id="{23D5EAD4-5CBE-7D49-B18D-758F7844BE55}" type="datetimeFigureOut">
              <a:rPr lang="en-US" smtClean="0"/>
              <a:t>12/11/25</a:t>
            </a:fld>
            <a:endParaRPr lang="en-US"/>
          </a:p>
        </p:txBody>
      </p:sp>
      <p:sp>
        <p:nvSpPr>
          <p:cNvPr id="6" name="Footer Placeholder 5">
            <a:extLst>
              <a:ext uri="{FF2B5EF4-FFF2-40B4-BE49-F238E27FC236}">
                <a16:creationId xmlns:a16="http://schemas.microsoft.com/office/drawing/2014/main" id="{18126E12-15F6-0523-75D3-908F241E54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70B694-D7DE-BD0A-BE14-90EAC384C8DF}"/>
              </a:ext>
            </a:extLst>
          </p:cNvPr>
          <p:cNvSpPr>
            <a:spLocks noGrp="1"/>
          </p:cNvSpPr>
          <p:nvPr>
            <p:ph type="sldNum" sz="quarter" idx="12"/>
          </p:nvPr>
        </p:nvSpPr>
        <p:spPr/>
        <p:txBody>
          <a:bodyPr/>
          <a:lstStyle/>
          <a:p>
            <a:fld id="{D665B1F9-9F4D-7B40-BE66-0E12A26F1BF0}" type="slidenum">
              <a:rPr lang="en-US" smtClean="0"/>
              <a:t>‹#›</a:t>
            </a:fld>
            <a:endParaRPr lang="en-US"/>
          </a:p>
        </p:txBody>
      </p:sp>
    </p:spTree>
    <p:extLst>
      <p:ext uri="{BB962C8B-B14F-4D97-AF65-F5344CB8AC3E}">
        <p14:creationId xmlns:p14="http://schemas.microsoft.com/office/powerpoint/2010/main" val="411721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0AF83-A8FE-F8E0-E235-B0A4089457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116684-BEE1-E9DE-212E-B02FC4639C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235AC2-6A1A-BEBE-68A0-FA70F8216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945DA4-C280-3BA5-5ED7-73F091BB61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CE2FBE-43B8-8E77-906A-AAE8445E08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2ADACB-0A48-9EA9-8E74-D28D1101EFAE}"/>
              </a:ext>
            </a:extLst>
          </p:cNvPr>
          <p:cNvSpPr>
            <a:spLocks noGrp="1"/>
          </p:cNvSpPr>
          <p:nvPr>
            <p:ph type="dt" sz="half" idx="10"/>
          </p:nvPr>
        </p:nvSpPr>
        <p:spPr/>
        <p:txBody>
          <a:bodyPr/>
          <a:lstStyle/>
          <a:p>
            <a:fld id="{23D5EAD4-5CBE-7D49-B18D-758F7844BE55}" type="datetimeFigureOut">
              <a:rPr lang="en-US" smtClean="0"/>
              <a:t>12/11/25</a:t>
            </a:fld>
            <a:endParaRPr lang="en-US"/>
          </a:p>
        </p:txBody>
      </p:sp>
      <p:sp>
        <p:nvSpPr>
          <p:cNvPr id="8" name="Footer Placeholder 7">
            <a:extLst>
              <a:ext uri="{FF2B5EF4-FFF2-40B4-BE49-F238E27FC236}">
                <a16:creationId xmlns:a16="http://schemas.microsoft.com/office/drawing/2014/main" id="{13F520DA-DC7B-DC55-87FA-02028BBCA1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97F910-6F21-83F7-7BC3-E8DEA3A110A6}"/>
              </a:ext>
            </a:extLst>
          </p:cNvPr>
          <p:cNvSpPr>
            <a:spLocks noGrp="1"/>
          </p:cNvSpPr>
          <p:nvPr>
            <p:ph type="sldNum" sz="quarter" idx="12"/>
          </p:nvPr>
        </p:nvSpPr>
        <p:spPr/>
        <p:txBody>
          <a:bodyPr/>
          <a:lstStyle/>
          <a:p>
            <a:fld id="{D665B1F9-9F4D-7B40-BE66-0E12A26F1BF0}" type="slidenum">
              <a:rPr lang="en-US" smtClean="0"/>
              <a:t>‹#›</a:t>
            </a:fld>
            <a:endParaRPr lang="en-US"/>
          </a:p>
        </p:txBody>
      </p:sp>
    </p:spTree>
    <p:extLst>
      <p:ext uri="{BB962C8B-B14F-4D97-AF65-F5344CB8AC3E}">
        <p14:creationId xmlns:p14="http://schemas.microsoft.com/office/powerpoint/2010/main" val="3124735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80B1-4C70-1EBC-992A-AC5732CA9B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FBB96-4523-A236-B2D3-D0496DA83C75}"/>
              </a:ext>
            </a:extLst>
          </p:cNvPr>
          <p:cNvSpPr>
            <a:spLocks noGrp="1"/>
          </p:cNvSpPr>
          <p:nvPr>
            <p:ph type="dt" sz="half" idx="10"/>
          </p:nvPr>
        </p:nvSpPr>
        <p:spPr/>
        <p:txBody>
          <a:bodyPr/>
          <a:lstStyle/>
          <a:p>
            <a:fld id="{23D5EAD4-5CBE-7D49-B18D-758F7844BE55}" type="datetimeFigureOut">
              <a:rPr lang="en-US" smtClean="0"/>
              <a:t>12/11/25</a:t>
            </a:fld>
            <a:endParaRPr lang="en-US"/>
          </a:p>
        </p:txBody>
      </p:sp>
      <p:sp>
        <p:nvSpPr>
          <p:cNvPr id="4" name="Footer Placeholder 3">
            <a:extLst>
              <a:ext uri="{FF2B5EF4-FFF2-40B4-BE49-F238E27FC236}">
                <a16:creationId xmlns:a16="http://schemas.microsoft.com/office/drawing/2014/main" id="{37E317BB-2730-9E7F-CEB5-D6632017AD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A383E3-B7A5-434E-8203-F9B6A7A4E056}"/>
              </a:ext>
            </a:extLst>
          </p:cNvPr>
          <p:cNvSpPr>
            <a:spLocks noGrp="1"/>
          </p:cNvSpPr>
          <p:nvPr>
            <p:ph type="sldNum" sz="quarter" idx="12"/>
          </p:nvPr>
        </p:nvSpPr>
        <p:spPr/>
        <p:txBody>
          <a:bodyPr/>
          <a:lstStyle/>
          <a:p>
            <a:fld id="{D665B1F9-9F4D-7B40-BE66-0E12A26F1BF0}" type="slidenum">
              <a:rPr lang="en-US" smtClean="0"/>
              <a:t>‹#›</a:t>
            </a:fld>
            <a:endParaRPr lang="en-US"/>
          </a:p>
        </p:txBody>
      </p:sp>
    </p:spTree>
    <p:extLst>
      <p:ext uri="{BB962C8B-B14F-4D97-AF65-F5344CB8AC3E}">
        <p14:creationId xmlns:p14="http://schemas.microsoft.com/office/powerpoint/2010/main" val="373804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E3A5FD-88F3-8D9F-F394-6C3BB7BD12C7}"/>
              </a:ext>
            </a:extLst>
          </p:cNvPr>
          <p:cNvSpPr>
            <a:spLocks noGrp="1"/>
          </p:cNvSpPr>
          <p:nvPr>
            <p:ph type="dt" sz="half" idx="10"/>
          </p:nvPr>
        </p:nvSpPr>
        <p:spPr/>
        <p:txBody>
          <a:bodyPr/>
          <a:lstStyle/>
          <a:p>
            <a:fld id="{23D5EAD4-5CBE-7D49-B18D-758F7844BE55}" type="datetimeFigureOut">
              <a:rPr lang="en-US" smtClean="0"/>
              <a:t>12/11/25</a:t>
            </a:fld>
            <a:endParaRPr lang="en-US"/>
          </a:p>
        </p:txBody>
      </p:sp>
      <p:sp>
        <p:nvSpPr>
          <p:cNvPr id="3" name="Footer Placeholder 2">
            <a:extLst>
              <a:ext uri="{FF2B5EF4-FFF2-40B4-BE49-F238E27FC236}">
                <a16:creationId xmlns:a16="http://schemas.microsoft.com/office/drawing/2014/main" id="{28B9A465-FA21-01A6-E4E5-14B2660162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8C3DA7-B0D2-BC41-B03B-083871619578}"/>
              </a:ext>
            </a:extLst>
          </p:cNvPr>
          <p:cNvSpPr>
            <a:spLocks noGrp="1"/>
          </p:cNvSpPr>
          <p:nvPr>
            <p:ph type="sldNum" sz="quarter" idx="12"/>
          </p:nvPr>
        </p:nvSpPr>
        <p:spPr/>
        <p:txBody>
          <a:bodyPr/>
          <a:lstStyle/>
          <a:p>
            <a:fld id="{D665B1F9-9F4D-7B40-BE66-0E12A26F1BF0}" type="slidenum">
              <a:rPr lang="en-US" smtClean="0"/>
              <a:t>‹#›</a:t>
            </a:fld>
            <a:endParaRPr lang="en-US"/>
          </a:p>
        </p:txBody>
      </p:sp>
    </p:spTree>
    <p:extLst>
      <p:ext uri="{BB962C8B-B14F-4D97-AF65-F5344CB8AC3E}">
        <p14:creationId xmlns:p14="http://schemas.microsoft.com/office/powerpoint/2010/main" val="3143376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2DBFC-6402-4708-1BD7-C7B2BB481A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86E981-6C14-4290-6694-EBC84EBF80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5AFC69-A311-9AB0-79A1-BEEB9CCC18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6CCA32-ADA5-051C-3CCB-6FE962908AA4}"/>
              </a:ext>
            </a:extLst>
          </p:cNvPr>
          <p:cNvSpPr>
            <a:spLocks noGrp="1"/>
          </p:cNvSpPr>
          <p:nvPr>
            <p:ph type="dt" sz="half" idx="10"/>
          </p:nvPr>
        </p:nvSpPr>
        <p:spPr/>
        <p:txBody>
          <a:bodyPr/>
          <a:lstStyle/>
          <a:p>
            <a:fld id="{23D5EAD4-5CBE-7D49-B18D-758F7844BE55}" type="datetimeFigureOut">
              <a:rPr lang="en-US" smtClean="0"/>
              <a:t>12/11/25</a:t>
            </a:fld>
            <a:endParaRPr lang="en-US"/>
          </a:p>
        </p:txBody>
      </p:sp>
      <p:sp>
        <p:nvSpPr>
          <p:cNvPr id="6" name="Footer Placeholder 5">
            <a:extLst>
              <a:ext uri="{FF2B5EF4-FFF2-40B4-BE49-F238E27FC236}">
                <a16:creationId xmlns:a16="http://schemas.microsoft.com/office/drawing/2014/main" id="{EADDCE45-ED8A-F721-A81E-EE325FAA89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7DEC8-BD7F-2BB1-E122-4BA6F8D5B3A7}"/>
              </a:ext>
            </a:extLst>
          </p:cNvPr>
          <p:cNvSpPr>
            <a:spLocks noGrp="1"/>
          </p:cNvSpPr>
          <p:nvPr>
            <p:ph type="sldNum" sz="quarter" idx="12"/>
          </p:nvPr>
        </p:nvSpPr>
        <p:spPr/>
        <p:txBody>
          <a:bodyPr/>
          <a:lstStyle/>
          <a:p>
            <a:fld id="{D665B1F9-9F4D-7B40-BE66-0E12A26F1BF0}" type="slidenum">
              <a:rPr lang="en-US" smtClean="0"/>
              <a:t>‹#›</a:t>
            </a:fld>
            <a:endParaRPr lang="en-US"/>
          </a:p>
        </p:txBody>
      </p:sp>
    </p:spTree>
    <p:extLst>
      <p:ext uri="{BB962C8B-B14F-4D97-AF65-F5344CB8AC3E}">
        <p14:creationId xmlns:p14="http://schemas.microsoft.com/office/powerpoint/2010/main" val="805910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95F54-F8C6-0FBD-DEA4-DEC6515303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0D949A-0D05-17A3-9032-04B4DDC846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ACF025-9DD6-7008-7EA1-7C0DC51E6A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8610D5-4C00-2807-92E0-455CEE284255}"/>
              </a:ext>
            </a:extLst>
          </p:cNvPr>
          <p:cNvSpPr>
            <a:spLocks noGrp="1"/>
          </p:cNvSpPr>
          <p:nvPr>
            <p:ph type="dt" sz="half" idx="10"/>
          </p:nvPr>
        </p:nvSpPr>
        <p:spPr/>
        <p:txBody>
          <a:bodyPr/>
          <a:lstStyle/>
          <a:p>
            <a:fld id="{23D5EAD4-5CBE-7D49-B18D-758F7844BE55}" type="datetimeFigureOut">
              <a:rPr lang="en-US" smtClean="0"/>
              <a:t>12/11/25</a:t>
            </a:fld>
            <a:endParaRPr lang="en-US"/>
          </a:p>
        </p:txBody>
      </p:sp>
      <p:sp>
        <p:nvSpPr>
          <p:cNvPr id="6" name="Footer Placeholder 5">
            <a:extLst>
              <a:ext uri="{FF2B5EF4-FFF2-40B4-BE49-F238E27FC236}">
                <a16:creationId xmlns:a16="http://schemas.microsoft.com/office/drawing/2014/main" id="{EFEC01A2-18F0-CA49-A99F-1437658366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378085-05E2-EC83-2DF1-BDE8370BDB77}"/>
              </a:ext>
            </a:extLst>
          </p:cNvPr>
          <p:cNvSpPr>
            <a:spLocks noGrp="1"/>
          </p:cNvSpPr>
          <p:nvPr>
            <p:ph type="sldNum" sz="quarter" idx="12"/>
          </p:nvPr>
        </p:nvSpPr>
        <p:spPr/>
        <p:txBody>
          <a:bodyPr/>
          <a:lstStyle/>
          <a:p>
            <a:fld id="{D665B1F9-9F4D-7B40-BE66-0E12A26F1BF0}" type="slidenum">
              <a:rPr lang="en-US" smtClean="0"/>
              <a:t>‹#›</a:t>
            </a:fld>
            <a:endParaRPr lang="en-US"/>
          </a:p>
        </p:txBody>
      </p:sp>
    </p:spTree>
    <p:extLst>
      <p:ext uri="{BB962C8B-B14F-4D97-AF65-F5344CB8AC3E}">
        <p14:creationId xmlns:p14="http://schemas.microsoft.com/office/powerpoint/2010/main" val="13987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7A560-552D-87B8-6A40-D9B7D85841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DB61-B9CE-87C7-43A0-4A3D6B4E84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86CC9A-C416-A0C0-0EEA-29EE3BFB8B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D5EAD4-5CBE-7D49-B18D-758F7844BE55}" type="datetimeFigureOut">
              <a:rPr lang="en-US" smtClean="0"/>
              <a:t>12/11/25</a:t>
            </a:fld>
            <a:endParaRPr lang="en-US"/>
          </a:p>
        </p:txBody>
      </p:sp>
      <p:sp>
        <p:nvSpPr>
          <p:cNvPr id="5" name="Footer Placeholder 4">
            <a:extLst>
              <a:ext uri="{FF2B5EF4-FFF2-40B4-BE49-F238E27FC236}">
                <a16:creationId xmlns:a16="http://schemas.microsoft.com/office/drawing/2014/main" id="{B5683B38-42DC-830E-1564-7BDD6981F7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0F6537B-CC82-CE23-2E9F-86E7007C43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65B1F9-9F4D-7B40-BE66-0E12A26F1BF0}" type="slidenum">
              <a:rPr lang="en-US" smtClean="0"/>
              <a:t>‹#›</a:t>
            </a:fld>
            <a:endParaRPr lang="en-US"/>
          </a:p>
        </p:txBody>
      </p:sp>
    </p:spTree>
    <p:extLst>
      <p:ext uri="{BB962C8B-B14F-4D97-AF65-F5344CB8AC3E}">
        <p14:creationId xmlns:p14="http://schemas.microsoft.com/office/powerpoint/2010/main" val="2023453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NULL"/><Relationship Id="rId7" Type="http://schemas.openxmlformats.org/officeDocument/2006/relationships/image" Target="../media/image19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7" Type="http://schemas.openxmlformats.org/officeDocument/2006/relationships/image" Target="../media/image30.png"/><Relationship Id="rId12" Type="http://schemas.openxmlformats.org/officeDocument/2006/relationships/image" Target="../media/image26.svg"/><Relationship Id="rId17" Type="http://schemas.openxmlformats.org/officeDocument/2006/relationships/image" Target="../media/image40.png"/><Relationship Id="rId2" Type="http://schemas.openxmlformats.org/officeDocument/2006/relationships/notesSlide" Target="../notesSlides/notesSlide13.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28.png"/><Relationship Id="rId15" Type="http://schemas.openxmlformats.org/officeDocument/2006/relationships/image" Target="../media/image35.svg"/><Relationship Id="rId10" Type="http://schemas.openxmlformats.org/officeDocument/2006/relationships/image" Target="../media/image33.png"/><Relationship Id="rId19" Type="http://schemas.openxmlformats.org/officeDocument/2006/relationships/image" Target="../media/image37.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NUL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39.svg"/><Relationship Id="rId4" Type="http://schemas.openxmlformats.org/officeDocument/2006/relationships/image" Target="../media/image42.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39.svg"/><Relationship Id="rId5" Type="http://schemas.openxmlformats.org/officeDocument/2006/relationships/image" Target="NULL"/><Relationship Id="rId10" Type="http://schemas.openxmlformats.org/officeDocument/2006/relationships/image" Target="../media/image38.png"/><Relationship Id="rId4" Type="http://schemas.openxmlformats.org/officeDocument/2006/relationships/image" Target="NULL"/><Relationship Id="rId9"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47.png"/><Relationship Id="rId4" Type="http://schemas.openxmlformats.org/officeDocument/2006/relationships/image"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NULL"/><Relationship Id="rId7" Type="http://schemas.openxmlformats.org/officeDocument/2006/relationships/image" Target="../media/image19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0383F-9C40-31A8-1605-222ED8AB13E3}"/>
              </a:ext>
            </a:extLst>
          </p:cNvPr>
          <p:cNvSpPr>
            <a:spLocks noGrp="1"/>
          </p:cNvSpPr>
          <p:nvPr>
            <p:ph type="ctrTitle"/>
          </p:nvPr>
        </p:nvSpPr>
        <p:spPr>
          <a:xfrm>
            <a:off x="1524000" y="619581"/>
            <a:ext cx="9144000" cy="1926921"/>
          </a:xfrm>
        </p:spPr>
        <p:txBody>
          <a:bodyPr>
            <a:normAutofit/>
          </a:bodyPr>
          <a:lstStyle/>
          <a:p>
            <a:r>
              <a:rPr lang="en-US" dirty="0"/>
              <a:t>On the Concrete Security of </a:t>
            </a:r>
            <a:br>
              <a:rPr lang="en-US" dirty="0"/>
            </a:br>
            <a:r>
              <a:rPr lang="en-US" dirty="0"/>
              <a:t>BBS and BBS+ Signatures</a:t>
            </a:r>
          </a:p>
        </p:txBody>
      </p:sp>
      <p:pic>
        <p:nvPicPr>
          <p:cNvPr id="4" name="Picture 3">
            <a:extLst>
              <a:ext uri="{FF2B5EF4-FFF2-40B4-BE49-F238E27FC236}">
                <a16:creationId xmlns:a16="http://schemas.microsoft.com/office/drawing/2014/main" id="{0B7F35F1-7923-B13D-ACB0-E33A881FB4E7}"/>
              </a:ext>
            </a:extLst>
          </p:cNvPr>
          <p:cNvPicPr>
            <a:picLocks noChangeAspect="1"/>
          </p:cNvPicPr>
          <p:nvPr/>
        </p:nvPicPr>
        <p:blipFill>
          <a:blip r:embed="rId3"/>
          <a:stretch>
            <a:fillRect/>
          </a:stretch>
        </p:blipFill>
        <p:spPr>
          <a:xfrm>
            <a:off x="7553103" y="5765370"/>
            <a:ext cx="4638897" cy="498137"/>
          </a:xfrm>
          <a:prstGeom prst="rect">
            <a:avLst/>
          </a:prstGeom>
        </p:spPr>
      </p:pic>
      <p:sp>
        <p:nvSpPr>
          <p:cNvPr id="5" name="Subtitle 2">
            <a:extLst>
              <a:ext uri="{FF2B5EF4-FFF2-40B4-BE49-F238E27FC236}">
                <a16:creationId xmlns:a16="http://schemas.microsoft.com/office/drawing/2014/main" id="{0ACBB2EE-1879-D676-8EB0-B10F59F11514}"/>
              </a:ext>
            </a:extLst>
          </p:cNvPr>
          <p:cNvSpPr txBox="1">
            <a:spLocks/>
          </p:cNvSpPr>
          <p:nvPr/>
        </p:nvSpPr>
        <p:spPr>
          <a:xfrm>
            <a:off x="8958021" y="6266391"/>
            <a:ext cx="3233980" cy="572817"/>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600" dirty="0">
                <a:solidFill>
                  <a:srgbClr val="C00000"/>
                </a:solidFill>
              </a:rPr>
              <a:t>ASIACRYPT’2025</a:t>
            </a:r>
          </a:p>
        </p:txBody>
      </p:sp>
      <p:pic>
        <p:nvPicPr>
          <p:cNvPr id="8" name="Picture 5" descr="Picture 5">
            <a:extLst>
              <a:ext uri="{FF2B5EF4-FFF2-40B4-BE49-F238E27FC236}">
                <a16:creationId xmlns:a16="http://schemas.microsoft.com/office/drawing/2014/main" id="{7A69DC20-57AC-70D6-7BB6-AD9B378F119D}"/>
              </a:ext>
            </a:extLst>
          </p:cNvPr>
          <p:cNvPicPr>
            <a:picLocks noChangeAspect="1"/>
          </p:cNvPicPr>
          <p:nvPr/>
        </p:nvPicPr>
        <p:blipFill>
          <a:blip r:embed="rId4"/>
          <a:stretch>
            <a:fillRect/>
          </a:stretch>
        </p:blipFill>
        <p:spPr>
          <a:xfrm>
            <a:off x="2973111" y="2546502"/>
            <a:ext cx="1479835" cy="1972840"/>
          </a:xfrm>
          <a:prstGeom prst="rect">
            <a:avLst/>
          </a:prstGeom>
          <a:ln w="12700">
            <a:miter lim="400000"/>
          </a:ln>
        </p:spPr>
      </p:pic>
      <p:sp>
        <p:nvSpPr>
          <p:cNvPr id="9" name="TextBox 7">
            <a:extLst>
              <a:ext uri="{FF2B5EF4-FFF2-40B4-BE49-F238E27FC236}">
                <a16:creationId xmlns:a16="http://schemas.microsoft.com/office/drawing/2014/main" id="{C11E038E-3A35-D397-5968-DD773F798BBC}"/>
              </a:ext>
            </a:extLst>
          </p:cNvPr>
          <p:cNvSpPr txBox="1"/>
          <p:nvPr/>
        </p:nvSpPr>
        <p:spPr>
          <a:xfrm>
            <a:off x="1851356" y="4548769"/>
            <a:ext cx="3723344"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p>
            <a:pPr algn="ctr">
              <a:defRPr sz="2600">
                <a:solidFill>
                  <a:srgbClr val="C00000"/>
                </a:solidFill>
                <a:latin typeface="+mn-lt"/>
                <a:ea typeface="+mn-ea"/>
                <a:cs typeface="+mn-cs"/>
                <a:sym typeface="Candara"/>
              </a:defRPr>
            </a:pPr>
            <a:r>
              <a:rPr sz="2800" b="1" dirty="0" err="1"/>
              <a:t>Rutchathon</a:t>
            </a:r>
            <a:r>
              <a:rPr sz="2800" b="1" dirty="0"/>
              <a:t> (Champ)</a:t>
            </a:r>
            <a:br>
              <a:rPr sz="2800" b="1" dirty="0"/>
            </a:br>
            <a:r>
              <a:rPr sz="2800" b="1" dirty="0" err="1"/>
              <a:t>Chairattana-Apirom</a:t>
            </a:r>
            <a:endParaRPr sz="2800" b="1" dirty="0"/>
          </a:p>
        </p:txBody>
      </p:sp>
      <p:pic>
        <p:nvPicPr>
          <p:cNvPr id="10" name="Picture 9" descr="Picture 9">
            <a:extLst>
              <a:ext uri="{FF2B5EF4-FFF2-40B4-BE49-F238E27FC236}">
                <a16:creationId xmlns:a16="http://schemas.microsoft.com/office/drawing/2014/main" id="{53A0B4FA-55F8-1E21-B064-5BE73CEECD61}"/>
              </a:ext>
            </a:extLst>
          </p:cNvPr>
          <p:cNvPicPr>
            <a:picLocks noChangeAspect="1"/>
          </p:cNvPicPr>
          <p:nvPr/>
        </p:nvPicPr>
        <p:blipFill>
          <a:blip r:embed="rId5"/>
          <a:stretch>
            <a:fillRect/>
          </a:stretch>
        </p:blipFill>
        <p:spPr>
          <a:xfrm>
            <a:off x="7709069" y="2615245"/>
            <a:ext cx="1479834" cy="1973113"/>
          </a:xfrm>
          <a:prstGeom prst="rect">
            <a:avLst/>
          </a:prstGeom>
          <a:ln w="12700">
            <a:miter lim="400000"/>
          </a:ln>
        </p:spPr>
      </p:pic>
      <p:sp>
        <p:nvSpPr>
          <p:cNvPr id="11" name="TextBox 10">
            <a:extLst>
              <a:ext uri="{FF2B5EF4-FFF2-40B4-BE49-F238E27FC236}">
                <a16:creationId xmlns:a16="http://schemas.microsoft.com/office/drawing/2014/main" id="{2E5A1B0B-42E5-EA62-8E37-F1D9A3398469}"/>
              </a:ext>
            </a:extLst>
          </p:cNvPr>
          <p:cNvSpPr txBox="1"/>
          <p:nvPr/>
        </p:nvSpPr>
        <p:spPr>
          <a:xfrm>
            <a:off x="7201315" y="4671512"/>
            <a:ext cx="2495342" cy="8313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defRPr sz="2600">
                <a:solidFill>
                  <a:srgbClr val="C00000"/>
                </a:solidFill>
                <a:latin typeface="+mn-lt"/>
                <a:ea typeface="+mn-ea"/>
                <a:cs typeface="+mn-cs"/>
                <a:sym typeface="Candara"/>
              </a:defRPr>
            </a:pPr>
            <a:r>
              <a:rPr dirty="0"/>
              <a:t>Stefano </a:t>
            </a:r>
            <a:br>
              <a:rPr dirty="0"/>
            </a:br>
            <a:r>
              <a:rPr dirty="0"/>
              <a:t>Tessaro</a:t>
            </a:r>
          </a:p>
        </p:txBody>
      </p:sp>
    </p:spTree>
    <p:extLst>
      <p:ext uri="{BB962C8B-B14F-4D97-AF65-F5344CB8AC3E}">
        <p14:creationId xmlns:p14="http://schemas.microsoft.com/office/powerpoint/2010/main" val="4235354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A7879-630F-F06F-82E4-37A33D73B88B}"/>
              </a:ext>
            </a:extLst>
          </p:cNvPr>
          <p:cNvSpPr>
            <a:spLocks noGrp="1"/>
          </p:cNvSpPr>
          <p:nvPr>
            <p:ph type="title"/>
          </p:nvPr>
        </p:nvSpPr>
        <p:spPr/>
        <p:txBody>
          <a:bodyPr/>
          <a:lstStyle/>
          <a:p>
            <a:r>
              <a:rPr lang="en-US" dirty="0"/>
              <a:t>Summary of BBS Concrete Security (so far)</a:t>
            </a:r>
          </a:p>
        </p:txBody>
      </p:sp>
      <p:grpSp>
        <p:nvGrpSpPr>
          <p:cNvPr id="24" name="Group 23">
            <a:extLst>
              <a:ext uri="{FF2B5EF4-FFF2-40B4-BE49-F238E27FC236}">
                <a16:creationId xmlns:a16="http://schemas.microsoft.com/office/drawing/2014/main" id="{DC781D04-3E18-CD5D-6E0C-82807469464D}"/>
              </a:ext>
            </a:extLst>
          </p:cNvPr>
          <p:cNvGrpSpPr/>
          <p:nvPr/>
        </p:nvGrpSpPr>
        <p:grpSpPr>
          <a:xfrm>
            <a:off x="1792941" y="5480883"/>
            <a:ext cx="10157012" cy="974901"/>
            <a:chOff x="1792941" y="5660173"/>
            <a:chExt cx="10157012" cy="974901"/>
          </a:xfrm>
        </p:grpSpPr>
        <p:cxnSp>
          <p:nvCxnSpPr>
            <p:cNvPr id="7" name="Straight Arrow Connector 6">
              <a:extLst>
                <a:ext uri="{FF2B5EF4-FFF2-40B4-BE49-F238E27FC236}">
                  <a16:creationId xmlns:a16="http://schemas.microsoft.com/office/drawing/2014/main" id="{4AE3D371-206D-87D0-D6E5-18CD4756F55E}"/>
                </a:ext>
              </a:extLst>
            </p:cNvPr>
            <p:cNvCxnSpPr>
              <a:cxnSpLocks/>
            </p:cNvCxnSpPr>
            <p:nvPr/>
          </p:nvCxnSpPr>
          <p:spPr>
            <a:xfrm>
              <a:off x="1792941" y="5952561"/>
              <a:ext cx="9350188" cy="0"/>
            </a:xfrm>
            <a:prstGeom prst="straightConnector1">
              <a:avLst/>
            </a:prstGeom>
            <a:ln w="76200">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D07CBCD-9E88-25D6-CD54-5E5C040C84F9}"/>
                    </a:ext>
                  </a:extLst>
                </p:cNvPr>
                <p:cNvSpPr txBox="1"/>
                <p:nvPr/>
              </p:nvSpPr>
              <p:spPr>
                <a:xfrm>
                  <a:off x="11143129" y="5660173"/>
                  <a:ext cx="806824"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C00000"/>
                            </a:solidFill>
                            <a:latin typeface="Cambria Math" panose="02040503050406030204" pitchFamily="18" charset="0"/>
                          </a:rPr>
                          <m:t>𝑇</m:t>
                        </m:r>
                      </m:oMath>
                    </m:oMathPara>
                  </a14:m>
                  <a:endParaRPr lang="en-US" sz="3200" dirty="0"/>
                </a:p>
              </p:txBody>
            </p:sp>
          </mc:Choice>
          <mc:Fallback xmlns="">
            <p:sp>
              <p:nvSpPr>
                <p:cNvPr id="10" name="TextBox 9">
                  <a:extLst>
                    <a:ext uri="{FF2B5EF4-FFF2-40B4-BE49-F238E27FC236}">
                      <a16:creationId xmlns:a16="http://schemas.microsoft.com/office/drawing/2014/main" id="{3D07CBCD-9E88-25D6-CD54-5E5C040C84F9}"/>
                    </a:ext>
                  </a:extLst>
                </p:cNvPr>
                <p:cNvSpPr txBox="1">
                  <a:spLocks noRot="1" noChangeAspect="1" noMove="1" noResize="1" noEditPoints="1" noAdjustHandles="1" noChangeArrowheads="1" noChangeShapeType="1" noTextEdit="1"/>
                </p:cNvSpPr>
                <p:nvPr/>
              </p:nvSpPr>
              <p:spPr>
                <a:xfrm>
                  <a:off x="11143129" y="5660173"/>
                  <a:ext cx="806824"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012D584-B54D-1A44-0F18-FEC0A141ADD7}"/>
                    </a:ext>
                  </a:extLst>
                </p:cNvPr>
                <p:cNvSpPr txBox="1"/>
                <p:nvPr/>
              </p:nvSpPr>
              <p:spPr>
                <a:xfrm>
                  <a:off x="6078069" y="6017789"/>
                  <a:ext cx="1470212" cy="6172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panose="02040503050406030204" pitchFamily="18" charset="0"/>
                            <a:ea typeface="Cambria Math" panose="02040503050406030204" pitchFamily="18" charset="0"/>
                          </a:rPr>
                          <m:t>𝑂</m:t>
                        </m:r>
                        <m:d>
                          <m:dPr>
                            <m:ctrlPr>
                              <a:rPr lang="en-US" sz="2800" i="1">
                                <a:solidFill>
                                  <a:srgbClr val="C00000"/>
                                </a:solidFill>
                                <a:latin typeface="Cambria Math" panose="02040503050406030204" pitchFamily="18" charset="0"/>
                                <a:ea typeface="Cambria Math" panose="02040503050406030204" pitchFamily="18" charset="0"/>
                              </a:rPr>
                            </m:ctrlPr>
                          </m:dPr>
                          <m:e>
                            <m:rad>
                              <m:radPr>
                                <m:degHide m:val="on"/>
                                <m:ctrlPr>
                                  <a:rPr lang="en-US" sz="2800" i="1">
                                    <a:solidFill>
                                      <a:srgbClr val="C00000"/>
                                    </a:solidFill>
                                    <a:latin typeface="Cambria Math" panose="02040503050406030204" pitchFamily="18" charset="0"/>
                                    <a:ea typeface="Cambria Math" panose="02040503050406030204" pitchFamily="18" charset="0"/>
                                  </a:rPr>
                                </m:ctrlPr>
                              </m:radPr>
                              <m:deg/>
                              <m:e>
                                <m:r>
                                  <a:rPr lang="en-US" sz="2800" i="1">
                                    <a:solidFill>
                                      <a:srgbClr val="C00000"/>
                                    </a:solidFill>
                                    <a:latin typeface="Cambria Math" panose="02040503050406030204" pitchFamily="18" charset="0"/>
                                    <a:ea typeface="Cambria Math" panose="02040503050406030204" pitchFamily="18" charset="0"/>
                                  </a:rPr>
                                  <m:t>𝑝</m:t>
                                </m:r>
                                <m:r>
                                  <a:rPr lang="en-US" sz="2800" b="0" i="1" smtClean="0">
                                    <a:solidFill>
                                      <a:srgbClr val="C00000"/>
                                    </a:solidFill>
                                    <a:latin typeface="Cambria Math" panose="02040503050406030204" pitchFamily="18" charset="0"/>
                                    <a:ea typeface="Cambria Math" panose="02040503050406030204" pitchFamily="18" charset="0"/>
                                  </a:rPr>
                                  <m:t>/</m:t>
                                </m:r>
                                <m:r>
                                  <a:rPr lang="en-US" sz="2800" b="0" i="1" smtClean="0">
                                    <a:solidFill>
                                      <a:srgbClr val="C00000"/>
                                    </a:solidFill>
                                    <a:latin typeface="Cambria Math" panose="02040503050406030204" pitchFamily="18" charset="0"/>
                                    <a:ea typeface="Cambria Math" panose="02040503050406030204" pitchFamily="18" charset="0"/>
                                  </a:rPr>
                                  <m:t>𝑞</m:t>
                                </m:r>
                              </m:e>
                            </m:rad>
                          </m:e>
                        </m:d>
                      </m:oMath>
                    </m:oMathPara>
                  </a14:m>
                  <a:endParaRPr lang="en-US" sz="2800" dirty="0"/>
                </a:p>
              </p:txBody>
            </p:sp>
          </mc:Choice>
          <mc:Fallback xmlns="">
            <p:sp>
              <p:nvSpPr>
                <p:cNvPr id="12" name="TextBox 11">
                  <a:extLst>
                    <a:ext uri="{FF2B5EF4-FFF2-40B4-BE49-F238E27FC236}">
                      <a16:creationId xmlns:a16="http://schemas.microsoft.com/office/drawing/2014/main" id="{8012D584-B54D-1A44-0F18-FEC0A141ADD7}"/>
                    </a:ext>
                  </a:extLst>
                </p:cNvPr>
                <p:cNvSpPr txBox="1">
                  <a:spLocks noRot="1" noChangeAspect="1" noMove="1" noResize="1" noEditPoints="1" noAdjustHandles="1" noChangeArrowheads="1" noChangeShapeType="1" noTextEdit="1"/>
                </p:cNvSpPr>
                <p:nvPr/>
              </p:nvSpPr>
              <p:spPr>
                <a:xfrm>
                  <a:off x="6078069" y="6017789"/>
                  <a:ext cx="1470212" cy="617285"/>
                </a:xfrm>
                <a:prstGeom prst="rect">
                  <a:avLst/>
                </a:prstGeom>
                <a:blipFill>
                  <a:blip r:embed="rId4"/>
                  <a:stretch>
                    <a:fillRect l="-1709"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F348C44-3170-2CEA-4807-FD4DB16DE7AE}"/>
                    </a:ext>
                  </a:extLst>
                </p:cNvPr>
                <p:cNvSpPr txBox="1"/>
                <p:nvPr/>
              </p:nvSpPr>
              <p:spPr>
                <a:xfrm>
                  <a:off x="3211604" y="6055151"/>
                  <a:ext cx="1792941" cy="578685"/>
                </a:xfrm>
                <a:prstGeom prst="rect">
                  <a:avLst/>
                </a:prstGeom>
                <a:noFill/>
              </p:spPr>
              <p:txBody>
                <a:bodyPr wrap="square">
                  <a:spAutoFit/>
                </a:bodyPr>
                <a:lstStyle/>
                <a:p>
                  <a14:m>
                    <m:oMath xmlns:m="http://schemas.openxmlformats.org/officeDocument/2006/math">
                      <m:r>
                        <a:rPr lang="en-US" sz="2800" b="0" i="1" smtClean="0">
                          <a:solidFill>
                            <a:srgbClr val="C00000"/>
                          </a:solidFill>
                          <a:latin typeface="Cambria Math" panose="02040503050406030204" pitchFamily="18" charset="0"/>
                        </a:rPr>
                        <m:t>𝑂</m:t>
                      </m:r>
                      <m:d>
                        <m:dPr>
                          <m:ctrlPr>
                            <a:rPr lang="en-US" sz="2800" b="0" i="1" smtClean="0">
                              <a:solidFill>
                                <a:srgbClr val="C00000"/>
                              </a:solidFill>
                              <a:latin typeface="Cambria Math" panose="02040503050406030204" pitchFamily="18" charset="0"/>
                            </a:rPr>
                          </m:ctrlPr>
                        </m:dPr>
                        <m:e>
                          <m:rad>
                            <m:radPr>
                              <m:degHide m:val="on"/>
                              <m:ctrlPr>
                                <a:rPr lang="en-US" sz="2800" i="1">
                                  <a:solidFill>
                                    <a:srgbClr val="C00000"/>
                                  </a:solidFill>
                                  <a:latin typeface="Cambria Math" panose="02040503050406030204" pitchFamily="18" charset="0"/>
                                </a:rPr>
                              </m:ctrlPr>
                            </m:radPr>
                            <m:deg/>
                            <m:e>
                              <m:r>
                                <a:rPr lang="en-US" sz="2800" i="1">
                                  <a:solidFill>
                                    <a:srgbClr val="C00000"/>
                                  </a:solidFill>
                                  <a:latin typeface="Cambria Math" panose="02040503050406030204" pitchFamily="18" charset="0"/>
                                </a:rPr>
                                <m:t>𝑝</m:t>
                              </m:r>
                            </m:e>
                          </m:rad>
                          <m:r>
                            <a:rPr lang="en-US" sz="2800" b="0" i="1" smtClean="0">
                              <a:solidFill>
                                <a:srgbClr val="C00000"/>
                              </a:solidFill>
                              <a:latin typeface="Cambria Math" panose="02040503050406030204" pitchFamily="18" charset="0"/>
                            </a:rPr>
                            <m:t>/</m:t>
                          </m:r>
                          <m:r>
                            <a:rPr lang="en-US" sz="2800" b="0" i="1" smtClean="0">
                              <a:solidFill>
                                <a:srgbClr val="C00000"/>
                              </a:solidFill>
                              <a:latin typeface="Cambria Math" panose="02040503050406030204" pitchFamily="18" charset="0"/>
                            </a:rPr>
                            <m:t>𝑞</m:t>
                          </m:r>
                        </m:e>
                      </m:d>
                    </m:oMath>
                  </a14:m>
                  <a:r>
                    <a:rPr lang="en-US" sz="2800" dirty="0">
                      <a:solidFill>
                        <a:srgbClr val="C00000"/>
                      </a:solidFill>
                    </a:rPr>
                    <a:t> </a:t>
                  </a:r>
                  <a:endParaRPr lang="en-US" sz="2800" dirty="0"/>
                </a:p>
              </p:txBody>
            </p:sp>
          </mc:Choice>
          <mc:Fallback xmlns="">
            <p:sp>
              <p:nvSpPr>
                <p:cNvPr id="14" name="TextBox 13">
                  <a:extLst>
                    <a:ext uri="{FF2B5EF4-FFF2-40B4-BE49-F238E27FC236}">
                      <a16:creationId xmlns:a16="http://schemas.microsoft.com/office/drawing/2014/main" id="{5F348C44-3170-2CEA-4807-FD4DB16DE7AE}"/>
                    </a:ext>
                  </a:extLst>
                </p:cNvPr>
                <p:cNvSpPr txBox="1">
                  <a:spLocks noRot="1" noChangeAspect="1" noMove="1" noResize="1" noEditPoints="1" noAdjustHandles="1" noChangeArrowheads="1" noChangeShapeType="1" noTextEdit="1"/>
                </p:cNvSpPr>
                <p:nvPr/>
              </p:nvSpPr>
              <p:spPr>
                <a:xfrm>
                  <a:off x="3211604" y="6055151"/>
                  <a:ext cx="1792941" cy="578685"/>
                </a:xfrm>
                <a:prstGeom prst="rect">
                  <a:avLst/>
                </a:prstGeom>
                <a:blipFill>
                  <a:blip r:embed="rId5"/>
                  <a:stretch>
                    <a:fillRect l="-1399" b="-12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5D3D405-5AC8-12CE-EBDC-2D0972364F1B}"/>
                    </a:ext>
                  </a:extLst>
                </p:cNvPr>
                <p:cNvSpPr txBox="1"/>
                <p:nvPr/>
              </p:nvSpPr>
              <p:spPr>
                <a:xfrm>
                  <a:off x="9231407" y="6055151"/>
                  <a:ext cx="1470212" cy="5246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panose="02040503050406030204" pitchFamily="18" charset="0"/>
                            <a:ea typeface="Cambria Math" panose="02040503050406030204" pitchFamily="18" charset="0"/>
                          </a:rPr>
                          <m:t>𝑂</m:t>
                        </m:r>
                        <m:d>
                          <m:dPr>
                            <m:ctrlPr>
                              <a:rPr lang="en-US" sz="2800" i="1">
                                <a:solidFill>
                                  <a:srgbClr val="C00000"/>
                                </a:solidFill>
                                <a:latin typeface="Cambria Math" panose="02040503050406030204" pitchFamily="18" charset="0"/>
                                <a:ea typeface="Cambria Math" panose="02040503050406030204" pitchFamily="18" charset="0"/>
                              </a:rPr>
                            </m:ctrlPr>
                          </m:dPr>
                          <m:e>
                            <m:rad>
                              <m:radPr>
                                <m:degHide m:val="on"/>
                                <m:ctrlPr>
                                  <a:rPr lang="en-US" sz="2800" i="1">
                                    <a:solidFill>
                                      <a:srgbClr val="C00000"/>
                                    </a:solidFill>
                                    <a:latin typeface="Cambria Math" panose="02040503050406030204" pitchFamily="18" charset="0"/>
                                    <a:ea typeface="Cambria Math" panose="02040503050406030204" pitchFamily="18" charset="0"/>
                                  </a:rPr>
                                </m:ctrlPr>
                              </m:radPr>
                              <m:deg/>
                              <m:e>
                                <m:r>
                                  <a:rPr lang="en-US" sz="2800" i="1">
                                    <a:solidFill>
                                      <a:srgbClr val="C00000"/>
                                    </a:solidFill>
                                    <a:latin typeface="Cambria Math" panose="02040503050406030204" pitchFamily="18" charset="0"/>
                                    <a:ea typeface="Cambria Math" panose="02040503050406030204" pitchFamily="18" charset="0"/>
                                  </a:rPr>
                                  <m:t>𝑝</m:t>
                                </m:r>
                              </m:e>
                            </m:rad>
                          </m:e>
                        </m:d>
                      </m:oMath>
                    </m:oMathPara>
                  </a14:m>
                  <a:endParaRPr lang="en-US" sz="2800" dirty="0"/>
                </a:p>
              </p:txBody>
            </p:sp>
          </mc:Choice>
          <mc:Fallback xmlns="">
            <p:sp>
              <p:nvSpPr>
                <p:cNvPr id="15" name="TextBox 14">
                  <a:extLst>
                    <a:ext uri="{FF2B5EF4-FFF2-40B4-BE49-F238E27FC236}">
                      <a16:creationId xmlns:a16="http://schemas.microsoft.com/office/drawing/2014/main" id="{45D3D405-5AC8-12CE-EBDC-2D0972364F1B}"/>
                    </a:ext>
                  </a:extLst>
                </p:cNvPr>
                <p:cNvSpPr txBox="1">
                  <a:spLocks noRot="1" noChangeAspect="1" noMove="1" noResize="1" noEditPoints="1" noAdjustHandles="1" noChangeArrowheads="1" noChangeShapeType="1" noTextEdit="1"/>
                </p:cNvSpPr>
                <p:nvPr/>
              </p:nvSpPr>
              <p:spPr>
                <a:xfrm>
                  <a:off x="9231407" y="6055151"/>
                  <a:ext cx="1470212" cy="524631"/>
                </a:xfrm>
                <a:prstGeom prst="rect">
                  <a:avLst/>
                </a:prstGeom>
                <a:blipFill>
                  <a:blip r:embed="rId6"/>
                  <a:stretch>
                    <a:fillRect b="-6977"/>
                  </a:stretch>
                </a:blipFill>
              </p:spPr>
              <p:txBody>
                <a:bodyPr/>
                <a:lstStyle/>
                <a:p>
                  <a:r>
                    <a:rPr lang="en-US">
                      <a:noFill/>
                    </a:rPr>
                    <a:t> </a:t>
                  </a:r>
                </a:p>
              </p:txBody>
            </p:sp>
          </mc:Fallback>
        </mc:AlternateContent>
      </p:grpSp>
      <p:sp>
        <p:nvSpPr>
          <p:cNvPr id="22" name="Rounded Rectangle 21">
            <a:extLst>
              <a:ext uri="{FF2B5EF4-FFF2-40B4-BE49-F238E27FC236}">
                <a16:creationId xmlns:a16="http://schemas.microsoft.com/office/drawing/2014/main" id="{0AD6D0AF-A307-4F20-084A-6B0643C03322}"/>
              </a:ext>
            </a:extLst>
          </p:cNvPr>
          <p:cNvSpPr/>
          <p:nvPr/>
        </p:nvSpPr>
        <p:spPr>
          <a:xfrm>
            <a:off x="3013259" y="1846041"/>
            <a:ext cx="1819831" cy="2161573"/>
          </a:xfrm>
          <a:prstGeom prst="roundRect">
            <a:avLst/>
          </a:prstGeom>
          <a:solidFill>
            <a:schemeClr val="accent6">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[TZ’23] Standard model proof</a:t>
            </a:r>
          </a:p>
        </p:txBody>
      </p:sp>
      <p:sp>
        <p:nvSpPr>
          <p:cNvPr id="23" name="Rounded Rectangle 22">
            <a:extLst>
              <a:ext uri="{FF2B5EF4-FFF2-40B4-BE49-F238E27FC236}">
                <a16:creationId xmlns:a16="http://schemas.microsoft.com/office/drawing/2014/main" id="{79CFEE3F-A005-1E9D-E197-F4056196EE58}"/>
              </a:ext>
            </a:extLst>
          </p:cNvPr>
          <p:cNvSpPr/>
          <p:nvPr/>
        </p:nvSpPr>
        <p:spPr>
          <a:xfrm>
            <a:off x="3175742" y="4296726"/>
            <a:ext cx="1494866" cy="1266241"/>
          </a:xfrm>
          <a:prstGeom prst="roundRect">
            <a:avLst/>
          </a:prstGeom>
          <a:solidFill>
            <a:schemeClr val="accent6">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[ASM’06,CDL’16] proof</a:t>
            </a:r>
          </a:p>
        </p:txBody>
      </p:sp>
      <p:sp>
        <p:nvSpPr>
          <p:cNvPr id="26" name="Rounded Rectangle 25">
            <a:extLst>
              <a:ext uri="{FF2B5EF4-FFF2-40B4-BE49-F238E27FC236}">
                <a16:creationId xmlns:a16="http://schemas.microsoft.com/office/drawing/2014/main" id="{5E5D95F6-4C0C-3A92-2074-BE95925BC26E}"/>
              </a:ext>
            </a:extLst>
          </p:cNvPr>
          <p:cNvSpPr/>
          <p:nvPr/>
        </p:nvSpPr>
        <p:spPr>
          <a:xfrm>
            <a:off x="5360903" y="4333298"/>
            <a:ext cx="1494866" cy="1257275"/>
          </a:xfrm>
          <a:prstGeom prst="roundRect">
            <a:avLst/>
          </a:prstGeom>
          <a:solidFill>
            <a:schemeClr val="accent6">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[Schäge’15] proof</a:t>
            </a:r>
          </a:p>
        </p:txBody>
      </p:sp>
      <p:sp>
        <p:nvSpPr>
          <p:cNvPr id="27" name="Rounded Rectangle 26">
            <a:extLst>
              <a:ext uri="{FF2B5EF4-FFF2-40B4-BE49-F238E27FC236}">
                <a16:creationId xmlns:a16="http://schemas.microsoft.com/office/drawing/2014/main" id="{E68D6767-F1A1-1095-A200-1F5AA2AA7E5F}"/>
              </a:ext>
            </a:extLst>
          </p:cNvPr>
          <p:cNvSpPr/>
          <p:nvPr/>
        </p:nvSpPr>
        <p:spPr>
          <a:xfrm>
            <a:off x="7041782" y="1865891"/>
            <a:ext cx="1660695" cy="1117386"/>
          </a:xfrm>
          <a:prstGeom prst="roundRect">
            <a:avLst/>
          </a:prstGeom>
          <a:solidFill>
            <a:srgbClr val="F3E7E7"/>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[JY’09] Attack</a:t>
            </a:r>
          </a:p>
        </p:txBody>
      </p:sp>
      <p:sp>
        <p:nvSpPr>
          <p:cNvPr id="28" name="Rounded Rectangle 27">
            <a:extLst>
              <a:ext uri="{FF2B5EF4-FFF2-40B4-BE49-F238E27FC236}">
                <a16:creationId xmlns:a16="http://schemas.microsoft.com/office/drawing/2014/main" id="{653A25C5-E989-23A7-0C84-046B8B1C699E}"/>
              </a:ext>
            </a:extLst>
          </p:cNvPr>
          <p:cNvSpPr/>
          <p:nvPr/>
        </p:nvSpPr>
        <p:spPr>
          <a:xfrm>
            <a:off x="9081247" y="1865891"/>
            <a:ext cx="1770532" cy="3667722"/>
          </a:xfrm>
          <a:prstGeom prst="roundRect">
            <a:avLst/>
          </a:prstGeom>
          <a:solidFill>
            <a:srgbClr val="F3E7E7"/>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Key recovery attack</a:t>
            </a:r>
          </a:p>
        </p:txBody>
      </p:sp>
      <p:sp>
        <p:nvSpPr>
          <p:cNvPr id="29" name="Rounded Rectangle 28">
            <a:extLst>
              <a:ext uri="{FF2B5EF4-FFF2-40B4-BE49-F238E27FC236}">
                <a16:creationId xmlns:a16="http://schemas.microsoft.com/office/drawing/2014/main" id="{E93464D3-50AB-CEA2-FDD8-3B11A5C00CE6}"/>
              </a:ext>
            </a:extLst>
          </p:cNvPr>
          <p:cNvSpPr/>
          <p:nvPr/>
        </p:nvSpPr>
        <p:spPr>
          <a:xfrm>
            <a:off x="7004797" y="3190215"/>
            <a:ext cx="1697681" cy="2361327"/>
          </a:xfrm>
          <a:prstGeom prst="roundRect">
            <a:avLst/>
          </a:prstGeom>
          <a:solidFill>
            <a:schemeClr val="accent2">
              <a:lumMod val="20000"/>
              <a:lumOff val="80000"/>
            </a:schemeClr>
          </a:solid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lumMod val="75000"/>
                  </a:schemeClr>
                </a:solidFill>
              </a:rPr>
              <a:t>Better attacks??</a:t>
            </a:r>
          </a:p>
        </p:txBody>
      </p:sp>
      <p:sp>
        <p:nvSpPr>
          <p:cNvPr id="31" name="Oval 30">
            <a:extLst>
              <a:ext uri="{FF2B5EF4-FFF2-40B4-BE49-F238E27FC236}">
                <a16:creationId xmlns:a16="http://schemas.microsoft.com/office/drawing/2014/main" id="{DE7A5160-DEC4-2340-7DEF-BC201F2EC8F4}"/>
              </a:ext>
            </a:extLst>
          </p:cNvPr>
          <p:cNvSpPr/>
          <p:nvPr/>
        </p:nvSpPr>
        <p:spPr>
          <a:xfrm>
            <a:off x="3906367" y="5655612"/>
            <a:ext cx="286873" cy="28687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7E9F9C8-9514-4923-352C-6AA8FB0FB89A}"/>
              </a:ext>
            </a:extLst>
          </p:cNvPr>
          <p:cNvSpPr/>
          <p:nvPr/>
        </p:nvSpPr>
        <p:spPr>
          <a:xfrm>
            <a:off x="6861361" y="5629833"/>
            <a:ext cx="286873" cy="28687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7783928-2057-C98D-9914-D07A3D688FF7}"/>
              </a:ext>
            </a:extLst>
          </p:cNvPr>
          <p:cNvSpPr/>
          <p:nvPr/>
        </p:nvSpPr>
        <p:spPr>
          <a:xfrm>
            <a:off x="9929529" y="5655612"/>
            <a:ext cx="286873" cy="28687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lide Number Placeholder 37">
            <a:extLst>
              <a:ext uri="{FF2B5EF4-FFF2-40B4-BE49-F238E27FC236}">
                <a16:creationId xmlns:a16="http://schemas.microsoft.com/office/drawing/2014/main" id="{20E47A55-E8AE-FEAF-D7F3-9D6B73C6F09A}"/>
              </a:ext>
            </a:extLst>
          </p:cNvPr>
          <p:cNvSpPr>
            <a:spLocks noGrp="1"/>
          </p:cNvSpPr>
          <p:nvPr>
            <p:ph type="sldNum" sz="quarter" idx="12"/>
          </p:nvPr>
        </p:nvSpPr>
        <p:spPr/>
        <p:txBody>
          <a:bodyPr/>
          <a:lstStyle/>
          <a:p>
            <a:fld id="{55D15609-A41A-3E41-B06F-A203A646914D}" type="slidenum">
              <a:rPr lang="en-US" smtClean="0"/>
              <a:t>10</a:t>
            </a:fld>
            <a:endParaRPr lang="en-US"/>
          </a:p>
        </p:txBody>
      </p:sp>
      <p:sp>
        <p:nvSpPr>
          <p:cNvPr id="3" name="Rounded Rectangle 2">
            <a:extLst>
              <a:ext uri="{FF2B5EF4-FFF2-40B4-BE49-F238E27FC236}">
                <a16:creationId xmlns:a16="http://schemas.microsoft.com/office/drawing/2014/main" id="{536EF2A2-A8A1-0C36-CCAE-6E8116C09BA0}"/>
              </a:ext>
            </a:extLst>
          </p:cNvPr>
          <p:cNvSpPr/>
          <p:nvPr/>
        </p:nvSpPr>
        <p:spPr>
          <a:xfrm>
            <a:off x="5332393" y="1868875"/>
            <a:ext cx="1576119" cy="2161573"/>
          </a:xfrm>
          <a:prstGeom prst="roundRect">
            <a:avLst/>
          </a:prstGeom>
          <a:solidFill>
            <a:schemeClr val="accent6">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[TZ’23] AGM proof</a:t>
            </a:r>
          </a:p>
        </p:txBody>
      </p:sp>
      <p:sp>
        <p:nvSpPr>
          <p:cNvPr id="4" name="TextBox 3">
            <a:extLst>
              <a:ext uri="{FF2B5EF4-FFF2-40B4-BE49-F238E27FC236}">
                <a16:creationId xmlns:a16="http://schemas.microsoft.com/office/drawing/2014/main" id="{316A2A54-2308-9ADC-7978-29029CC7F287}"/>
              </a:ext>
            </a:extLst>
          </p:cNvPr>
          <p:cNvSpPr txBox="1"/>
          <p:nvPr/>
        </p:nvSpPr>
        <p:spPr>
          <a:xfrm>
            <a:off x="233079" y="3058877"/>
            <a:ext cx="2223247" cy="830997"/>
          </a:xfrm>
          <a:prstGeom prst="rect">
            <a:avLst/>
          </a:prstGeom>
          <a:noFill/>
        </p:spPr>
        <p:txBody>
          <a:bodyPr wrap="square">
            <a:spAutoFit/>
          </a:bodyPr>
          <a:lstStyle/>
          <a:p>
            <a:pPr algn="ctr"/>
            <a:r>
              <a:rPr lang="en-US" sz="2400" b="1" dirty="0">
                <a:solidFill>
                  <a:schemeClr val="accent2">
                    <a:lumMod val="75000"/>
                  </a:schemeClr>
                </a:solidFill>
              </a:rPr>
              <a:t>Derandomized BBS</a:t>
            </a:r>
          </a:p>
        </p:txBody>
      </p:sp>
      <p:sp>
        <p:nvSpPr>
          <p:cNvPr id="5" name="TextBox 4">
            <a:extLst>
              <a:ext uri="{FF2B5EF4-FFF2-40B4-BE49-F238E27FC236}">
                <a16:creationId xmlns:a16="http://schemas.microsoft.com/office/drawing/2014/main" id="{5397B192-63F6-1A2D-8AD6-123245862032}"/>
              </a:ext>
            </a:extLst>
          </p:cNvPr>
          <p:cNvSpPr txBox="1"/>
          <p:nvPr/>
        </p:nvSpPr>
        <p:spPr>
          <a:xfrm>
            <a:off x="233083" y="1983076"/>
            <a:ext cx="2223247" cy="830997"/>
          </a:xfrm>
          <a:prstGeom prst="rect">
            <a:avLst/>
          </a:prstGeom>
          <a:noFill/>
        </p:spPr>
        <p:txBody>
          <a:bodyPr wrap="square">
            <a:spAutoFit/>
          </a:bodyPr>
          <a:lstStyle/>
          <a:p>
            <a:pPr algn="ctr"/>
            <a:r>
              <a:rPr lang="en-US" sz="2400" b="1" dirty="0">
                <a:solidFill>
                  <a:schemeClr val="accent2">
                    <a:lumMod val="75000"/>
                  </a:schemeClr>
                </a:solidFill>
              </a:rPr>
              <a:t>Randomized BBS</a:t>
            </a:r>
          </a:p>
        </p:txBody>
      </p:sp>
      <p:sp>
        <p:nvSpPr>
          <p:cNvPr id="6" name="TextBox 5">
            <a:extLst>
              <a:ext uri="{FF2B5EF4-FFF2-40B4-BE49-F238E27FC236}">
                <a16:creationId xmlns:a16="http://schemas.microsoft.com/office/drawing/2014/main" id="{D2ADA301-CB60-059B-1FEA-CB463FE17224}"/>
              </a:ext>
            </a:extLst>
          </p:cNvPr>
          <p:cNvSpPr txBox="1"/>
          <p:nvPr/>
        </p:nvSpPr>
        <p:spPr>
          <a:xfrm>
            <a:off x="98609" y="4171937"/>
            <a:ext cx="2563907" cy="1569660"/>
          </a:xfrm>
          <a:prstGeom prst="rect">
            <a:avLst/>
          </a:prstGeom>
          <a:noFill/>
        </p:spPr>
        <p:txBody>
          <a:bodyPr wrap="square">
            <a:spAutoFit/>
          </a:bodyPr>
          <a:lstStyle/>
          <a:p>
            <a:pPr algn="ctr"/>
            <a:r>
              <a:rPr lang="en-US" sz="2400" b="1" dirty="0">
                <a:solidFill>
                  <a:schemeClr val="accent2">
                    <a:lumMod val="75000"/>
                  </a:schemeClr>
                </a:solidFill>
              </a:rPr>
              <a:t>BBS+ (Randomized and derandomized)</a:t>
            </a:r>
          </a:p>
        </p:txBody>
      </p:sp>
    </p:spTree>
    <p:extLst>
      <p:ext uri="{BB962C8B-B14F-4D97-AF65-F5344CB8AC3E}">
        <p14:creationId xmlns:p14="http://schemas.microsoft.com/office/powerpoint/2010/main" val="199604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E78E0-C9EB-FC02-57AC-1D4990CA00B0}"/>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2E7FBBD9-0A6D-44EA-B1AA-1D13E3DF4FA0}"/>
              </a:ext>
            </a:extLst>
          </p:cNvPr>
          <p:cNvSpPr/>
          <p:nvPr/>
        </p:nvSpPr>
        <p:spPr>
          <a:xfrm>
            <a:off x="6078069" y="5875862"/>
            <a:ext cx="1661247" cy="1019982"/>
          </a:xfrm>
          <a:prstGeom prst="roundRect">
            <a:avLst/>
          </a:prstGeom>
          <a:solidFill>
            <a:schemeClr val="accent2">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800" dirty="0">
              <a:solidFill>
                <a:srgbClr val="C00000"/>
              </a:solidFill>
            </a:endParaRPr>
          </a:p>
        </p:txBody>
      </p:sp>
      <p:sp>
        <p:nvSpPr>
          <p:cNvPr id="2" name="Title 1">
            <a:extLst>
              <a:ext uri="{FF2B5EF4-FFF2-40B4-BE49-F238E27FC236}">
                <a16:creationId xmlns:a16="http://schemas.microsoft.com/office/drawing/2014/main" id="{3B1B7F94-7CA8-DA2C-905D-E67D6A4B8A11}"/>
              </a:ext>
            </a:extLst>
          </p:cNvPr>
          <p:cNvSpPr>
            <a:spLocks noGrp="1"/>
          </p:cNvSpPr>
          <p:nvPr>
            <p:ph type="title"/>
          </p:nvPr>
        </p:nvSpPr>
        <p:spPr>
          <a:xfrm>
            <a:off x="838200" y="365125"/>
            <a:ext cx="2781295" cy="1325563"/>
          </a:xfrm>
        </p:spPr>
        <p:txBody>
          <a:bodyPr/>
          <a:lstStyle/>
          <a:p>
            <a:r>
              <a:rPr lang="en-US" dirty="0"/>
              <a:t>This work</a:t>
            </a:r>
          </a:p>
        </p:txBody>
      </p:sp>
      <p:sp>
        <p:nvSpPr>
          <p:cNvPr id="19" name="TextBox 18">
            <a:extLst>
              <a:ext uri="{FF2B5EF4-FFF2-40B4-BE49-F238E27FC236}">
                <a16:creationId xmlns:a16="http://schemas.microsoft.com/office/drawing/2014/main" id="{731126A8-F005-B1D3-78FF-FD171FF7DE5E}"/>
              </a:ext>
            </a:extLst>
          </p:cNvPr>
          <p:cNvSpPr txBox="1"/>
          <p:nvPr/>
        </p:nvSpPr>
        <p:spPr>
          <a:xfrm>
            <a:off x="233079" y="3058877"/>
            <a:ext cx="2223247" cy="830997"/>
          </a:xfrm>
          <a:prstGeom prst="rect">
            <a:avLst/>
          </a:prstGeom>
          <a:noFill/>
        </p:spPr>
        <p:txBody>
          <a:bodyPr wrap="square">
            <a:spAutoFit/>
          </a:bodyPr>
          <a:lstStyle/>
          <a:p>
            <a:pPr algn="ctr"/>
            <a:r>
              <a:rPr lang="en-US" sz="2400" b="1" dirty="0">
                <a:solidFill>
                  <a:schemeClr val="accent2">
                    <a:lumMod val="75000"/>
                  </a:schemeClr>
                </a:solidFill>
              </a:rPr>
              <a:t>Derandomized BBS</a:t>
            </a:r>
          </a:p>
        </p:txBody>
      </p:sp>
      <p:sp>
        <p:nvSpPr>
          <p:cNvPr id="20" name="TextBox 19">
            <a:extLst>
              <a:ext uri="{FF2B5EF4-FFF2-40B4-BE49-F238E27FC236}">
                <a16:creationId xmlns:a16="http://schemas.microsoft.com/office/drawing/2014/main" id="{9DFB304B-8F6A-295D-29BF-BADBEED5F94B}"/>
              </a:ext>
            </a:extLst>
          </p:cNvPr>
          <p:cNvSpPr txBox="1"/>
          <p:nvPr/>
        </p:nvSpPr>
        <p:spPr>
          <a:xfrm>
            <a:off x="233083" y="1983076"/>
            <a:ext cx="2223247" cy="830997"/>
          </a:xfrm>
          <a:prstGeom prst="rect">
            <a:avLst/>
          </a:prstGeom>
          <a:noFill/>
        </p:spPr>
        <p:txBody>
          <a:bodyPr wrap="square">
            <a:spAutoFit/>
          </a:bodyPr>
          <a:lstStyle/>
          <a:p>
            <a:pPr algn="ctr"/>
            <a:r>
              <a:rPr lang="en-US" sz="2400" b="1" dirty="0">
                <a:solidFill>
                  <a:schemeClr val="accent2">
                    <a:lumMod val="75000"/>
                  </a:schemeClr>
                </a:solidFill>
              </a:rPr>
              <a:t>Randomized BBS</a:t>
            </a:r>
          </a:p>
        </p:txBody>
      </p:sp>
      <p:sp>
        <p:nvSpPr>
          <p:cNvPr id="21" name="TextBox 20">
            <a:extLst>
              <a:ext uri="{FF2B5EF4-FFF2-40B4-BE49-F238E27FC236}">
                <a16:creationId xmlns:a16="http://schemas.microsoft.com/office/drawing/2014/main" id="{189B5EB7-7822-5CA6-A602-12ED2BFD2D68}"/>
              </a:ext>
            </a:extLst>
          </p:cNvPr>
          <p:cNvSpPr txBox="1"/>
          <p:nvPr/>
        </p:nvSpPr>
        <p:spPr>
          <a:xfrm>
            <a:off x="98609" y="4171937"/>
            <a:ext cx="2563907" cy="1569660"/>
          </a:xfrm>
          <a:prstGeom prst="rect">
            <a:avLst/>
          </a:prstGeom>
          <a:noFill/>
        </p:spPr>
        <p:txBody>
          <a:bodyPr wrap="square">
            <a:spAutoFit/>
          </a:bodyPr>
          <a:lstStyle/>
          <a:p>
            <a:pPr algn="ctr"/>
            <a:r>
              <a:rPr lang="en-US" sz="2400" b="1" dirty="0">
                <a:solidFill>
                  <a:schemeClr val="accent2">
                    <a:lumMod val="75000"/>
                  </a:schemeClr>
                </a:solidFill>
              </a:rPr>
              <a:t>BBS+ (Randomized and derandomized)</a:t>
            </a:r>
          </a:p>
        </p:txBody>
      </p:sp>
      <p:sp>
        <p:nvSpPr>
          <p:cNvPr id="22" name="Rounded Rectangle 21">
            <a:extLst>
              <a:ext uri="{FF2B5EF4-FFF2-40B4-BE49-F238E27FC236}">
                <a16:creationId xmlns:a16="http://schemas.microsoft.com/office/drawing/2014/main" id="{76101EEC-0478-F0D9-E06E-3F3EFF8934B0}"/>
              </a:ext>
            </a:extLst>
          </p:cNvPr>
          <p:cNvSpPr/>
          <p:nvPr/>
        </p:nvSpPr>
        <p:spPr>
          <a:xfrm>
            <a:off x="3013259" y="1846041"/>
            <a:ext cx="1819831" cy="2161573"/>
          </a:xfrm>
          <a:prstGeom prst="roundRect">
            <a:avLst/>
          </a:prstGeom>
          <a:solidFill>
            <a:schemeClr val="accent6">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[TZ’23] Standard model proof</a:t>
            </a:r>
          </a:p>
        </p:txBody>
      </p:sp>
      <p:sp>
        <p:nvSpPr>
          <p:cNvPr id="23" name="Rounded Rectangle 22">
            <a:extLst>
              <a:ext uri="{FF2B5EF4-FFF2-40B4-BE49-F238E27FC236}">
                <a16:creationId xmlns:a16="http://schemas.microsoft.com/office/drawing/2014/main" id="{AA1C6D07-B8BE-A9A6-0E8F-1F803E799556}"/>
              </a:ext>
            </a:extLst>
          </p:cNvPr>
          <p:cNvSpPr/>
          <p:nvPr/>
        </p:nvSpPr>
        <p:spPr>
          <a:xfrm>
            <a:off x="3175742" y="4296726"/>
            <a:ext cx="1494866" cy="1266241"/>
          </a:xfrm>
          <a:prstGeom prst="roundRect">
            <a:avLst/>
          </a:prstGeom>
          <a:solidFill>
            <a:schemeClr val="accent6">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[ASM’06,CDL’16] proof</a:t>
            </a:r>
          </a:p>
        </p:txBody>
      </p:sp>
      <p:sp>
        <p:nvSpPr>
          <p:cNvPr id="26" name="Rounded Rectangle 25">
            <a:extLst>
              <a:ext uri="{FF2B5EF4-FFF2-40B4-BE49-F238E27FC236}">
                <a16:creationId xmlns:a16="http://schemas.microsoft.com/office/drawing/2014/main" id="{4D54BCA0-64A1-03E1-3EE5-812E31A96A5A}"/>
              </a:ext>
            </a:extLst>
          </p:cNvPr>
          <p:cNvSpPr/>
          <p:nvPr/>
        </p:nvSpPr>
        <p:spPr>
          <a:xfrm>
            <a:off x="5360903" y="4333298"/>
            <a:ext cx="1494866" cy="1257275"/>
          </a:xfrm>
          <a:prstGeom prst="roundRect">
            <a:avLst/>
          </a:prstGeom>
          <a:solidFill>
            <a:schemeClr val="accent6">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[Schäge’15] proof</a:t>
            </a:r>
          </a:p>
        </p:txBody>
      </p:sp>
      <p:sp>
        <p:nvSpPr>
          <p:cNvPr id="27" name="Rounded Rectangle 26">
            <a:extLst>
              <a:ext uri="{FF2B5EF4-FFF2-40B4-BE49-F238E27FC236}">
                <a16:creationId xmlns:a16="http://schemas.microsoft.com/office/drawing/2014/main" id="{B9EE0936-8DF0-FE4C-45D0-C5FA9409CC78}"/>
              </a:ext>
            </a:extLst>
          </p:cNvPr>
          <p:cNvSpPr/>
          <p:nvPr/>
        </p:nvSpPr>
        <p:spPr>
          <a:xfrm>
            <a:off x="7041782" y="1865891"/>
            <a:ext cx="1707767" cy="1117386"/>
          </a:xfrm>
          <a:prstGeom prst="roundRect">
            <a:avLst/>
          </a:prstGeom>
          <a:solidFill>
            <a:srgbClr val="F3E7E7"/>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[JY’09] Attack</a:t>
            </a:r>
          </a:p>
        </p:txBody>
      </p:sp>
      <p:sp>
        <p:nvSpPr>
          <p:cNvPr id="28" name="Rounded Rectangle 27">
            <a:extLst>
              <a:ext uri="{FF2B5EF4-FFF2-40B4-BE49-F238E27FC236}">
                <a16:creationId xmlns:a16="http://schemas.microsoft.com/office/drawing/2014/main" id="{7C28BE02-0C16-DB58-862C-2880C4B4B265}"/>
              </a:ext>
            </a:extLst>
          </p:cNvPr>
          <p:cNvSpPr/>
          <p:nvPr/>
        </p:nvSpPr>
        <p:spPr>
          <a:xfrm>
            <a:off x="9081247" y="1865891"/>
            <a:ext cx="1770532" cy="3667722"/>
          </a:xfrm>
          <a:prstGeom prst="roundRect">
            <a:avLst/>
          </a:prstGeom>
          <a:solidFill>
            <a:srgbClr val="F3E7E7"/>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Key recovery attack</a:t>
            </a:r>
          </a:p>
        </p:txBody>
      </p:sp>
      <p:sp>
        <p:nvSpPr>
          <p:cNvPr id="29" name="Rounded Rectangle 28">
            <a:extLst>
              <a:ext uri="{FF2B5EF4-FFF2-40B4-BE49-F238E27FC236}">
                <a16:creationId xmlns:a16="http://schemas.microsoft.com/office/drawing/2014/main" id="{3B06AC08-98F0-B9DE-90C8-8C1FED337E8D}"/>
              </a:ext>
            </a:extLst>
          </p:cNvPr>
          <p:cNvSpPr/>
          <p:nvPr/>
        </p:nvSpPr>
        <p:spPr>
          <a:xfrm>
            <a:off x="7004797" y="3190215"/>
            <a:ext cx="1744753" cy="2361327"/>
          </a:xfrm>
          <a:prstGeom prst="roundRect">
            <a:avLst/>
          </a:prstGeom>
          <a:solidFill>
            <a:schemeClr val="accent2">
              <a:lumMod val="20000"/>
              <a:lumOff val="80000"/>
            </a:schemeClr>
          </a:solid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lumMod val="75000"/>
                  </a:schemeClr>
                </a:solidFill>
              </a:rPr>
              <a:t>Yes</a:t>
            </a:r>
            <a:br>
              <a:rPr lang="en-US" sz="2400" b="1" dirty="0">
                <a:solidFill>
                  <a:schemeClr val="accent6">
                    <a:lumMod val="75000"/>
                  </a:schemeClr>
                </a:solidFill>
              </a:rPr>
            </a:br>
            <a:r>
              <a:rPr lang="en-US" sz="2400" b="1" dirty="0">
                <a:solidFill>
                  <a:schemeClr val="accent6">
                    <a:lumMod val="75000"/>
                  </a:schemeClr>
                </a:solidFill>
              </a:rPr>
              <a:t>(This talk)</a:t>
            </a:r>
            <a:endParaRPr lang="en-US" sz="2400" dirty="0">
              <a:solidFill>
                <a:schemeClr val="accent2">
                  <a:lumMod val="75000"/>
                </a:schemeClr>
              </a:solidFill>
            </a:endParaRPr>
          </a:p>
        </p:txBody>
      </p:sp>
      <p:grpSp>
        <p:nvGrpSpPr>
          <p:cNvPr id="6" name="Group 5">
            <a:extLst>
              <a:ext uri="{FF2B5EF4-FFF2-40B4-BE49-F238E27FC236}">
                <a16:creationId xmlns:a16="http://schemas.microsoft.com/office/drawing/2014/main" id="{C41C5A61-11A8-4345-9B54-06BC75AE3859}"/>
              </a:ext>
            </a:extLst>
          </p:cNvPr>
          <p:cNvGrpSpPr/>
          <p:nvPr/>
        </p:nvGrpSpPr>
        <p:grpSpPr>
          <a:xfrm>
            <a:off x="1792941" y="5480883"/>
            <a:ext cx="10157012" cy="974901"/>
            <a:chOff x="1792941" y="5660173"/>
            <a:chExt cx="10157012" cy="974901"/>
          </a:xfrm>
        </p:grpSpPr>
        <p:cxnSp>
          <p:nvCxnSpPr>
            <p:cNvPr id="8" name="Straight Arrow Connector 7">
              <a:extLst>
                <a:ext uri="{FF2B5EF4-FFF2-40B4-BE49-F238E27FC236}">
                  <a16:creationId xmlns:a16="http://schemas.microsoft.com/office/drawing/2014/main" id="{A45152C0-0E33-8A5B-B819-918CF9896DAE}"/>
                </a:ext>
              </a:extLst>
            </p:cNvPr>
            <p:cNvCxnSpPr>
              <a:cxnSpLocks/>
            </p:cNvCxnSpPr>
            <p:nvPr/>
          </p:nvCxnSpPr>
          <p:spPr>
            <a:xfrm>
              <a:off x="1792941" y="5952561"/>
              <a:ext cx="9350188" cy="0"/>
            </a:xfrm>
            <a:prstGeom prst="straightConnector1">
              <a:avLst/>
            </a:prstGeom>
            <a:ln w="76200">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A2F043F-8E31-6033-0B76-6AAF7491E2E9}"/>
                    </a:ext>
                  </a:extLst>
                </p:cNvPr>
                <p:cNvSpPr txBox="1"/>
                <p:nvPr/>
              </p:nvSpPr>
              <p:spPr>
                <a:xfrm>
                  <a:off x="11143129" y="5660173"/>
                  <a:ext cx="806824"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C00000"/>
                            </a:solidFill>
                            <a:latin typeface="Cambria Math" panose="02040503050406030204" pitchFamily="18" charset="0"/>
                          </a:rPr>
                          <m:t>𝑇</m:t>
                        </m:r>
                      </m:oMath>
                    </m:oMathPara>
                  </a14:m>
                  <a:endParaRPr lang="en-US" sz="3200" dirty="0"/>
                </a:p>
              </p:txBody>
            </p:sp>
          </mc:Choice>
          <mc:Fallback xmlns="">
            <p:sp>
              <p:nvSpPr>
                <p:cNvPr id="9" name="TextBox 8">
                  <a:extLst>
                    <a:ext uri="{FF2B5EF4-FFF2-40B4-BE49-F238E27FC236}">
                      <a16:creationId xmlns:a16="http://schemas.microsoft.com/office/drawing/2014/main" id="{BA2F043F-8E31-6033-0B76-6AAF7491E2E9}"/>
                    </a:ext>
                  </a:extLst>
                </p:cNvPr>
                <p:cNvSpPr txBox="1">
                  <a:spLocks noRot="1" noChangeAspect="1" noMove="1" noResize="1" noEditPoints="1" noAdjustHandles="1" noChangeArrowheads="1" noChangeShapeType="1" noTextEdit="1"/>
                </p:cNvSpPr>
                <p:nvPr/>
              </p:nvSpPr>
              <p:spPr>
                <a:xfrm>
                  <a:off x="11143129" y="5660173"/>
                  <a:ext cx="806824"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7357D6C-006D-CBC2-DABD-67ADF81E4D12}"/>
                    </a:ext>
                  </a:extLst>
                </p:cNvPr>
                <p:cNvSpPr txBox="1"/>
                <p:nvPr/>
              </p:nvSpPr>
              <p:spPr>
                <a:xfrm>
                  <a:off x="6078069" y="6017789"/>
                  <a:ext cx="1470212" cy="6172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panose="02040503050406030204" pitchFamily="18" charset="0"/>
                            <a:ea typeface="Cambria Math" panose="02040503050406030204" pitchFamily="18" charset="0"/>
                          </a:rPr>
                          <m:t>𝑂</m:t>
                        </m:r>
                        <m:d>
                          <m:dPr>
                            <m:ctrlPr>
                              <a:rPr lang="en-US" sz="2800" i="1">
                                <a:solidFill>
                                  <a:srgbClr val="C00000"/>
                                </a:solidFill>
                                <a:latin typeface="Cambria Math" panose="02040503050406030204" pitchFamily="18" charset="0"/>
                                <a:ea typeface="Cambria Math" panose="02040503050406030204" pitchFamily="18" charset="0"/>
                              </a:rPr>
                            </m:ctrlPr>
                          </m:dPr>
                          <m:e>
                            <m:rad>
                              <m:radPr>
                                <m:degHide m:val="on"/>
                                <m:ctrlPr>
                                  <a:rPr lang="en-US" sz="2800" i="1">
                                    <a:solidFill>
                                      <a:srgbClr val="C00000"/>
                                    </a:solidFill>
                                    <a:latin typeface="Cambria Math" panose="02040503050406030204" pitchFamily="18" charset="0"/>
                                    <a:ea typeface="Cambria Math" panose="02040503050406030204" pitchFamily="18" charset="0"/>
                                  </a:rPr>
                                </m:ctrlPr>
                              </m:radPr>
                              <m:deg/>
                              <m:e>
                                <m:r>
                                  <a:rPr lang="en-US" sz="2800" i="1">
                                    <a:solidFill>
                                      <a:srgbClr val="C00000"/>
                                    </a:solidFill>
                                    <a:latin typeface="Cambria Math" panose="02040503050406030204" pitchFamily="18" charset="0"/>
                                    <a:ea typeface="Cambria Math" panose="02040503050406030204" pitchFamily="18" charset="0"/>
                                  </a:rPr>
                                  <m:t>𝑝</m:t>
                                </m:r>
                                <m:r>
                                  <a:rPr lang="en-US" sz="2800" b="0" i="1" smtClean="0">
                                    <a:solidFill>
                                      <a:srgbClr val="C00000"/>
                                    </a:solidFill>
                                    <a:latin typeface="Cambria Math" panose="02040503050406030204" pitchFamily="18" charset="0"/>
                                    <a:ea typeface="Cambria Math" panose="02040503050406030204" pitchFamily="18" charset="0"/>
                                  </a:rPr>
                                  <m:t>/</m:t>
                                </m:r>
                                <m:r>
                                  <a:rPr lang="en-US" sz="2800" b="0" i="1" smtClean="0">
                                    <a:solidFill>
                                      <a:srgbClr val="C00000"/>
                                    </a:solidFill>
                                    <a:latin typeface="Cambria Math" panose="02040503050406030204" pitchFamily="18" charset="0"/>
                                    <a:ea typeface="Cambria Math" panose="02040503050406030204" pitchFamily="18" charset="0"/>
                                  </a:rPr>
                                  <m:t>𝑞</m:t>
                                </m:r>
                              </m:e>
                            </m:rad>
                          </m:e>
                        </m:d>
                      </m:oMath>
                    </m:oMathPara>
                  </a14:m>
                  <a:endParaRPr lang="en-US" sz="2800" dirty="0"/>
                </a:p>
              </p:txBody>
            </p:sp>
          </mc:Choice>
          <mc:Fallback xmlns="">
            <p:sp>
              <p:nvSpPr>
                <p:cNvPr id="11" name="TextBox 10">
                  <a:extLst>
                    <a:ext uri="{FF2B5EF4-FFF2-40B4-BE49-F238E27FC236}">
                      <a16:creationId xmlns:a16="http://schemas.microsoft.com/office/drawing/2014/main" id="{57357D6C-006D-CBC2-DABD-67ADF81E4D12}"/>
                    </a:ext>
                  </a:extLst>
                </p:cNvPr>
                <p:cNvSpPr txBox="1">
                  <a:spLocks noRot="1" noChangeAspect="1" noMove="1" noResize="1" noEditPoints="1" noAdjustHandles="1" noChangeArrowheads="1" noChangeShapeType="1" noTextEdit="1"/>
                </p:cNvSpPr>
                <p:nvPr/>
              </p:nvSpPr>
              <p:spPr>
                <a:xfrm>
                  <a:off x="6078069" y="6017789"/>
                  <a:ext cx="1470212" cy="617285"/>
                </a:xfrm>
                <a:prstGeom prst="rect">
                  <a:avLst/>
                </a:prstGeom>
                <a:blipFill>
                  <a:blip r:embed="rId4"/>
                  <a:stretch>
                    <a:fillRect l="-1709"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C4EBF80-830A-F355-68D0-6C5DC500F871}"/>
                    </a:ext>
                  </a:extLst>
                </p:cNvPr>
                <p:cNvSpPr txBox="1"/>
                <p:nvPr/>
              </p:nvSpPr>
              <p:spPr>
                <a:xfrm>
                  <a:off x="3211604" y="6055151"/>
                  <a:ext cx="1792941" cy="578685"/>
                </a:xfrm>
                <a:prstGeom prst="rect">
                  <a:avLst/>
                </a:prstGeom>
                <a:noFill/>
              </p:spPr>
              <p:txBody>
                <a:bodyPr wrap="square">
                  <a:spAutoFit/>
                </a:bodyPr>
                <a:lstStyle/>
                <a:p>
                  <a14:m>
                    <m:oMath xmlns:m="http://schemas.openxmlformats.org/officeDocument/2006/math">
                      <m:r>
                        <a:rPr lang="en-US" sz="2800" b="0" i="1" smtClean="0">
                          <a:solidFill>
                            <a:srgbClr val="C00000"/>
                          </a:solidFill>
                          <a:latin typeface="Cambria Math" panose="02040503050406030204" pitchFamily="18" charset="0"/>
                        </a:rPr>
                        <m:t>𝑂</m:t>
                      </m:r>
                      <m:d>
                        <m:dPr>
                          <m:ctrlPr>
                            <a:rPr lang="en-US" sz="2800" b="0" i="1" smtClean="0">
                              <a:solidFill>
                                <a:srgbClr val="C00000"/>
                              </a:solidFill>
                              <a:latin typeface="Cambria Math" panose="02040503050406030204" pitchFamily="18" charset="0"/>
                            </a:rPr>
                          </m:ctrlPr>
                        </m:dPr>
                        <m:e>
                          <m:rad>
                            <m:radPr>
                              <m:degHide m:val="on"/>
                              <m:ctrlPr>
                                <a:rPr lang="en-US" sz="2800" i="1">
                                  <a:solidFill>
                                    <a:srgbClr val="C00000"/>
                                  </a:solidFill>
                                  <a:latin typeface="Cambria Math" panose="02040503050406030204" pitchFamily="18" charset="0"/>
                                </a:rPr>
                              </m:ctrlPr>
                            </m:radPr>
                            <m:deg/>
                            <m:e>
                              <m:r>
                                <a:rPr lang="en-US" sz="2800" i="1">
                                  <a:solidFill>
                                    <a:srgbClr val="C00000"/>
                                  </a:solidFill>
                                  <a:latin typeface="Cambria Math" panose="02040503050406030204" pitchFamily="18" charset="0"/>
                                </a:rPr>
                                <m:t>𝑝</m:t>
                              </m:r>
                            </m:e>
                          </m:rad>
                          <m:r>
                            <a:rPr lang="en-US" sz="2800" b="0" i="1" smtClean="0">
                              <a:solidFill>
                                <a:srgbClr val="C00000"/>
                              </a:solidFill>
                              <a:latin typeface="Cambria Math" panose="02040503050406030204" pitchFamily="18" charset="0"/>
                            </a:rPr>
                            <m:t>/</m:t>
                          </m:r>
                          <m:r>
                            <a:rPr lang="en-US" sz="2800" b="0" i="1" smtClean="0">
                              <a:solidFill>
                                <a:srgbClr val="C00000"/>
                              </a:solidFill>
                              <a:latin typeface="Cambria Math" panose="02040503050406030204" pitchFamily="18" charset="0"/>
                            </a:rPr>
                            <m:t>𝑞</m:t>
                          </m:r>
                        </m:e>
                      </m:d>
                    </m:oMath>
                  </a14:m>
                  <a:r>
                    <a:rPr lang="en-US" sz="2800" dirty="0">
                      <a:solidFill>
                        <a:srgbClr val="C00000"/>
                      </a:solidFill>
                    </a:rPr>
                    <a:t> </a:t>
                  </a:r>
                  <a:endParaRPr lang="en-US" sz="2800" dirty="0"/>
                </a:p>
              </p:txBody>
            </p:sp>
          </mc:Choice>
          <mc:Fallback xmlns="">
            <p:sp>
              <p:nvSpPr>
                <p:cNvPr id="13" name="TextBox 12">
                  <a:extLst>
                    <a:ext uri="{FF2B5EF4-FFF2-40B4-BE49-F238E27FC236}">
                      <a16:creationId xmlns:a16="http://schemas.microsoft.com/office/drawing/2014/main" id="{EC4EBF80-830A-F355-68D0-6C5DC500F871}"/>
                    </a:ext>
                  </a:extLst>
                </p:cNvPr>
                <p:cNvSpPr txBox="1">
                  <a:spLocks noRot="1" noChangeAspect="1" noMove="1" noResize="1" noEditPoints="1" noAdjustHandles="1" noChangeArrowheads="1" noChangeShapeType="1" noTextEdit="1"/>
                </p:cNvSpPr>
                <p:nvPr/>
              </p:nvSpPr>
              <p:spPr>
                <a:xfrm>
                  <a:off x="3211604" y="6055151"/>
                  <a:ext cx="1792941" cy="578685"/>
                </a:xfrm>
                <a:prstGeom prst="rect">
                  <a:avLst/>
                </a:prstGeom>
                <a:blipFill>
                  <a:blip r:embed="rId5"/>
                  <a:stretch>
                    <a:fillRect l="-1399" b="-12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D850A4A-2E69-5061-7200-0902F455708B}"/>
                    </a:ext>
                  </a:extLst>
                </p:cNvPr>
                <p:cNvSpPr txBox="1"/>
                <p:nvPr/>
              </p:nvSpPr>
              <p:spPr>
                <a:xfrm>
                  <a:off x="9231407" y="6055151"/>
                  <a:ext cx="1470212" cy="5246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panose="02040503050406030204" pitchFamily="18" charset="0"/>
                            <a:ea typeface="Cambria Math" panose="02040503050406030204" pitchFamily="18" charset="0"/>
                          </a:rPr>
                          <m:t>𝑂</m:t>
                        </m:r>
                        <m:d>
                          <m:dPr>
                            <m:ctrlPr>
                              <a:rPr lang="en-US" sz="2800" i="1">
                                <a:solidFill>
                                  <a:srgbClr val="C00000"/>
                                </a:solidFill>
                                <a:latin typeface="Cambria Math" panose="02040503050406030204" pitchFamily="18" charset="0"/>
                                <a:ea typeface="Cambria Math" panose="02040503050406030204" pitchFamily="18" charset="0"/>
                              </a:rPr>
                            </m:ctrlPr>
                          </m:dPr>
                          <m:e>
                            <m:rad>
                              <m:radPr>
                                <m:degHide m:val="on"/>
                                <m:ctrlPr>
                                  <a:rPr lang="en-US" sz="2800" i="1">
                                    <a:solidFill>
                                      <a:srgbClr val="C00000"/>
                                    </a:solidFill>
                                    <a:latin typeface="Cambria Math" panose="02040503050406030204" pitchFamily="18" charset="0"/>
                                    <a:ea typeface="Cambria Math" panose="02040503050406030204" pitchFamily="18" charset="0"/>
                                  </a:rPr>
                                </m:ctrlPr>
                              </m:radPr>
                              <m:deg/>
                              <m:e>
                                <m:r>
                                  <a:rPr lang="en-US" sz="2800" i="1">
                                    <a:solidFill>
                                      <a:srgbClr val="C00000"/>
                                    </a:solidFill>
                                    <a:latin typeface="Cambria Math" panose="02040503050406030204" pitchFamily="18" charset="0"/>
                                    <a:ea typeface="Cambria Math" panose="02040503050406030204" pitchFamily="18" charset="0"/>
                                  </a:rPr>
                                  <m:t>𝑝</m:t>
                                </m:r>
                              </m:e>
                            </m:rad>
                          </m:e>
                        </m:d>
                      </m:oMath>
                    </m:oMathPara>
                  </a14:m>
                  <a:endParaRPr lang="en-US" sz="2800" dirty="0"/>
                </a:p>
              </p:txBody>
            </p:sp>
          </mc:Choice>
          <mc:Fallback xmlns="">
            <p:sp>
              <p:nvSpPr>
                <p:cNvPr id="16" name="TextBox 15">
                  <a:extLst>
                    <a:ext uri="{FF2B5EF4-FFF2-40B4-BE49-F238E27FC236}">
                      <a16:creationId xmlns:a16="http://schemas.microsoft.com/office/drawing/2014/main" id="{5D850A4A-2E69-5061-7200-0902F455708B}"/>
                    </a:ext>
                  </a:extLst>
                </p:cNvPr>
                <p:cNvSpPr txBox="1">
                  <a:spLocks noRot="1" noChangeAspect="1" noMove="1" noResize="1" noEditPoints="1" noAdjustHandles="1" noChangeArrowheads="1" noChangeShapeType="1" noTextEdit="1"/>
                </p:cNvSpPr>
                <p:nvPr/>
              </p:nvSpPr>
              <p:spPr>
                <a:xfrm>
                  <a:off x="9231407" y="6055151"/>
                  <a:ext cx="1470212" cy="524631"/>
                </a:xfrm>
                <a:prstGeom prst="rect">
                  <a:avLst/>
                </a:prstGeom>
                <a:blipFill>
                  <a:blip r:embed="rId6"/>
                  <a:stretch>
                    <a:fillRect b="-6977"/>
                  </a:stretch>
                </a:blipFill>
              </p:spPr>
              <p:txBody>
                <a:bodyPr/>
                <a:lstStyle/>
                <a:p>
                  <a:r>
                    <a:rPr lang="en-US">
                      <a:noFill/>
                    </a:rPr>
                    <a:t> </a:t>
                  </a:r>
                </a:p>
              </p:txBody>
            </p:sp>
          </mc:Fallback>
        </mc:AlternateContent>
      </p:grpSp>
      <p:sp>
        <p:nvSpPr>
          <p:cNvPr id="17" name="Oval 16">
            <a:extLst>
              <a:ext uri="{FF2B5EF4-FFF2-40B4-BE49-F238E27FC236}">
                <a16:creationId xmlns:a16="http://schemas.microsoft.com/office/drawing/2014/main" id="{5D3F6CFD-7E7E-42A4-F596-28B638393488}"/>
              </a:ext>
            </a:extLst>
          </p:cNvPr>
          <p:cNvSpPr/>
          <p:nvPr/>
        </p:nvSpPr>
        <p:spPr>
          <a:xfrm>
            <a:off x="3906367" y="5655612"/>
            <a:ext cx="286873" cy="28687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CF07B7F-A26A-DB64-36C5-0A9D8163482B}"/>
              </a:ext>
            </a:extLst>
          </p:cNvPr>
          <p:cNvSpPr/>
          <p:nvPr/>
        </p:nvSpPr>
        <p:spPr>
          <a:xfrm>
            <a:off x="6861361" y="5629833"/>
            <a:ext cx="286873" cy="28687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9657AF5-ED00-530F-A484-F5AE66E4699B}"/>
              </a:ext>
            </a:extLst>
          </p:cNvPr>
          <p:cNvSpPr/>
          <p:nvPr/>
        </p:nvSpPr>
        <p:spPr>
          <a:xfrm>
            <a:off x="9929529" y="5655612"/>
            <a:ext cx="286873" cy="28687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30">
            <a:extLst>
              <a:ext uri="{FF2B5EF4-FFF2-40B4-BE49-F238E27FC236}">
                <a16:creationId xmlns:a16="http://schemas.microsoft.com/office/drawing/2014/main" id="{0B2D2BEA-0F43-6EF0-81FA-B14A8363EE52}"/>
              </a:ext>
            </a:extLst>
          </p:cNvPr>
          <p:cNvSpPr>
            <a:spLocks noGrp="1"/>
          </p:cNvSpPr>
          <p:nvPr>
            <p:ph type="sldNum" sz="quarter" idx="12"/>
          </p:nvPr>
        </p:nvSpPr>
        <p:spPr/>
        <p:txBody>
          <a:bodyPr/>
          <a:lstStyle/>
          <a:p>
            <a:fld id="{55D15609-A41A-3E41-B06F-A203A646914D}" type="slidenum">
              <a:rPr lang="en-US" smtClean="0"/>
              <a:t>11</a:t>
            </a:fld>
            <a:endParaRPr lang="en-US"/>
          </a:p>
        </p:txBody>
      </p:sp>
      <p:sp>
        <p:nvSpPr>
          <p:cNvPr id="3" name="Rounded Rectangle 2">
            <a:extLst>
              <a:ext uri="{FF2B5EF4-FFF2-40B4-BE49-F238E27FC236}">
                <a16:creationId xmlns:a16="http://schemas.microsoft.com/office/drawing/2014/main" id="{14F55BD7-9096-826E-08C8-9900A7A47036}"/>
              </a:ext>
            </a:extLst>
          </p:cNvPr>
          <p:cNvSpPr/>
          <p:nvPr/>
        </p:nvSpPr>
        <p:spPr>
          <a:xfrm>
            <a:off x="5332393" y="1868875"/>
            <a:ext cx="1576119" cy="2161573"/>
          </a:xfrm>
          <a:prstGeom prst="roundRect">
            <a:avLst/>
          </a:prstGeom>
          <a:solidFill>
            <a:schemeClr val="accent6">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[TZ’23] AGM proof</a:t>
            </a:r>
          </a:p>
        </p:txBody>
      </p:sp>
      <p:sp>
        <p:nvSpPr>
          <p:cNvPr id="4" name="Right Arrow 3">
            <a:extLst>
              <a:ext uri="{FF2B5EF4-FFF2-40B4-BE49-F238E27FC236}">
                <a16:creationId xmlns:a16="http://schemas.microsoft.com/office/drawing/2014/main" id="{4BC262F0-5435-E269-2044-4041547E4E94}"/>
              </a:ext>
            </a:extLst>
          </p:cNvPr>
          <p:cNvSpPr/>
          <p:nvPr/>
        </p:nvSpPr>
        <p:spPr>
          <a:xfrm flipH="1">
            <a:off x="8620038" y="4140441"/>
            <a:ext cx="636498" cy="460874"/>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01F6FB3-C44E-D90B-7A65-BF9CB2CF6DD3}"/>
              </a:ext>
            </a:extLst>
          </p:cNvPr>
          <p:cNvSpPr txBox="1"/>
          <p:nvPr/>
        </p:nvSpPr>
        <p:spPr>
          <a:xfrm>
            <a:off x="8825754" y="161404"/>
            <a:ext cx="2781295" cy="1569660"/>
          </a:xfrm>
          <a:prstGeom prst="rect">
            <a:avLst/>
          </a:prstGeom>
          <a:noFill/>
        </p:spPr>
        <p:txBody>
          <a:bodyPr wrap="square">
            <a:spAutoFit/>
          </a:bodyPr>
          <a:lstStyle/>
          <a:p>
            <a:r>
              <a:rPr lang="en-US" sz="2400" b="1" u="sng" dirty="0">
                <a:solidFill>
                  <a:srgbClr val="C00000"/>
                </a:solidFill>
              </a:rPr>
              <a:t>Bottom-line:</a:t>
            </a:r>
            <a:r>
              <a:rPr lang="en-US" sz="2400" dirty="0">
                <a:solidFill>
                  <a:srgbClr val="C00000"/>
                </a:solidFill>
              </a:rPr>
              <a:t> BBS and BBS+ have roughly the same concrete security</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D581351-662A-22AD-41E2-05654E8E3212}"/>
                  </a:ext>
                </a:extLst>
              </p:cNvPr>
              <p:cNvSpPr txBox="1"/>
              <p:nvPr/>
            </p:nvSpPr>
            <p:spPr>
              <a:xfrm>
                <a:off x="185273" y="5976771"/>
                <a:ext cx="2519216" cy="835165"/>
              </a:xfrm>
              <a:prstGeom prst="rect">
                <a:avLst/>
              </a:prstGeom>
              <a:noFill/>
            </p:spPr>
            <p:txBody>
              <a:bodyPr wrap="none" rtlCol="0">
                <a:spAutoFit/>
              </a:bodyPr>
              <a:lstStyle/>
              <a:p>
                <a:r>
                  <a:rPr lang="en-US" sz="2400" dirty="0">
                    <a:solidFill>
                      <a:srgbClr val="C00000"/>
                    </a:solidFill>
                  </a:rPr>
                  <a:t>Security level for</a:t>
                </a:r>
                <a:br>
                  <a:rPr lang="en-US" sz="2400" dirty="0">
                    <a:solidFill>
                      <a:srgbClr val="C00000"/>
                    </a:solidFill>
                  </a:rPr>
                </a:br>
                <a14:m>
                  <m:oMath xmlns:m="http://schemas.openxmlformats.org/officeDocument/2006/math">
                    <m:r>
                      <a:rPr lang="en-US" sz="2400" b="0" i="1" smtClean="0">
                        <a:solidFill>
                          <a:srgbClr val="C00000"/>
                        </a:solidFill>
                        <a:latin typeface="Cambria Math" panose="02040503050406030204" pitchFamily="18" charset="0"/>
                      </a:rPr>
                      <m:t>𝑝</m:t>
                    </m:r>
                    <m:r>
                      <a:rPr lang="en-US" sz="2400" b="0" i="1" smtClean="0">
                        <a:solidFill>
                          <a:srgbClr val="C00000"/>
                        </a:solidFill>
                        <a:latin typeface="Cambria Math" panose="02040503050406030204" pitchFamily="18" charset="0"/>
                      </a:rPr>
                      <m:t>≈</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panose="02040503050406030204" pitchFamily="18" charset="0"/>
                          </a:rPr>
                          <m:t>2</m:t>
                        </m:r>
                      </m:e>
                      <m:sup>
                        <m:r>
                          <a:rPr lang="en-US" sz="2400" b="0" i="1" smtClean="0">
                            <a:solidFill>
                              <a:srgbClr val="C00000"/>
                            </a:solidFill>
                            <a:latin typeface="Cambria Math" panose="02040503050406030204" pitchFamily="18" charset="0"/>
                          </a:rPr>
                          <m:t>256</m:t>
                        </m:r>
                      </m:sup>
                    </m:sSup>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𝑞</m:t>
                    </m:r>
                    <m:r>
                      <a:rPr lang="en-US" sz="2400" b="0" i="1" smtClean="0">
                        <a:solidFill>
                          <a:srgbClr val="C00000"/>
                        </a:solidFill>
                        <a:latin typeface="Cambria Math" panose="02040503050406030204" pitchFamily="18" charset="0"/>
                      </a:rPr>
                      <m:t>≈</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panose="02040503050406030204" pitchFamily="18" charset="0"/>
                          </a:rPr>
                          <m:t>2</m:t>
                        </m:r>
                      </m:e>
                      <m:sup>
                        <m:r>
                          <a:rPr lang="en-US" sz="2400" b="0" i="1" smtClean="0">
                            <a:solidFill>
                              <a:srgbClr val="C00000"/>
                            </a:solidFill>
                            <a:latin typeface="Cambria Math" panose="02040503050406030204" pitchFamily="18" charset="0"/>
                          </a:rPr>
                          <m:t>36</m:t>
                        </m:r>
                      </m:sup>
                    </m:sSup>
                  </m:oMath>
                </a14:m>
                <a:r>
                  <a:rPr lang="en-US" sz="2400" dirty="0">
                    <a:solidFill>
                      <a:srgbClr val="C00000"/>
                    </a:solidFill>
                  </a:rPr>
                  <a:t> </a:t>
                </a:r>
              </a:p>
            </p:txBody>
          </p:sp>
        </mc:Choice>
        <mc:Fallback xmlns="">
          <p:sp>
            <p:nvSpPr>
              <p:cNvPr id="10" name="TextBox 9">
                <a:extLst>
                  <a:ext uri="{FF2B5EF4-FFF2-40B4-BE49-F238E27FC236}">
                    <a16:creationId xmlns:a16="http://schemas.microsoft.com/office/drawing/2014/main" id="{ED581351-662A-22AD-41E2-05654E8E3212}"/>
                  </a:ext>
                </a:extLst>
              </p:cNvPr>
              <p:cNvSpPr txBox="1">
                <a:spLocks noRot="1" noChangeAspect="1" noMove="1" noResize="1" noEditPoints="1" noAdjustHandles="1" noChangeArrowheads="1" noChangeShapeType="1" noTextEdit="1"/>
              </p:cNvSpPr>
              <p:nvPr/>
            </p:nvSpPr>
            <p:spPr>
              <a:xfrm>
                <a:off x="185273" y="5976771"/>
                <a:ext cx="2519216" cy="835165"/>
              </a:xfrm>
              <a:prstGeom prst="rect">
                <a:avLst/>
              </a:prstGeom>
              <a:blipFill>
                <a:blip r:embed="rId7"/>
                <a:stretch>
                  <a:fillRect l="-3500" t="-5970" b="-4478"/>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2D72C84C-6652-09AF-766E-197964AE7E12}"/>
              </a:ext>
            </a:extLst>
          </p:cNvPr>
          <p:cNvSpPr txBox="1"/>
          <p:nvPr/>
        </p:nvSpPr>
        <p:spPr>
          <a:xfrm>
            <a:off x="3355756" y="6400492"/>
            <a:ext cx="1411156" cy="523220"/>
          </a:xfrm>
          <a:prstGeom prst="rect">
            <a:avLst/>
          </a:prstGeom>
          <a:noFill/>
        </p:spPr>
        <p:txBody>
          <a:bodyPr wrap="none" rtlCol="0">
            <a:spAutoFit/>
          </a:bodyPr>
          <a:lstStyle/>
          <a:p>
            <a:r>
              <a:rPr lang="en-US" sz="2800" dirty="0">
                <a:solidFill>
                  <a:srgbClr val="C00000"/>
                </a:solidFill>
              </a:rPr>
              <a:t>~92 bits</a:t>
            </a:r>
          </a:p>
        </p:txBody>
      </p:sp>
      <p:sp>
        <p:nvSpPr>
          <p:cNvPr id="14" name="TextBox 13">
            <a:extLst>
              <a:ext uri="{FF2B5EF4-FFF2-40B4-BE49-F238E27FC236}">
                <a16:creationId xmlns:a16="http://schemas.microsoft.com/office/drawing/2014/main" id="{C65A9B7D-2F2C-15EF-1AC5-0EAA8C6C7DA8}"/>
              </a:ext>
            </a:extLst>
          </p:cNvPr>
          <p:cNvSpPr txBox="1"/>
          <p:nvPr/>
        </p:nvSpPr>
        <p:spPr>
          <a:xfrm>
            <a:off x="6135800" y="6390598"/>
            <a:ext cx="1603516" cy="523220"/>
          </a:xfrm>
          <a:prstGeom prst="rect">
            <a:avLst/>
          </a:prstGeom>
          <a:noFill/>
        </p:spPr>
        <p:txBody>
          <a:bodyPr wrap="none" rtlCol="0">
            <a:spAutoFit/>
          </a:bodyPr>
          <a:lstStyle/>
          <a:p>
            <a:r>
              <a:rPr lang="en-US" sz="2800" dirty="0">
                <a:solidFill>
                  <a:srgbClr val="C00000"/>
                </a:solidFill>
              </a:rPr>
              <a:t>~110 bits</a:t>
            </a:r>
          </a:p>
        </p:txBody>
      </p:sp>
      <p:sp>
        <p:nvSpPr>
          <p:cNvPr id="15" name="TextBox 14">
            <a:extLst>
              <a:ext uri="{FF2B5EF4-FFF2-40B4-BE49-F238E27FC236}">
                <a16:creationId xmlns:a16="http://schemas.microsoft.com/office/drawing/2014/main" id="{06E509C1-0149-1B93-B253-4E5938D6CCE8}"/>
              </a:ext>
            </a:extLst>
          </p:cNvPr>
          <p:cNvSpPr txBox="1"/>
          <p:nvPr/>
        </p:nvSpPr>
        <p:spPr>
          <a:xfrm>
            <a:off x="9206752" y="6372626"/>
            <a:ext cx="1603516" cy="523220"/>
          </a:xfrm>
          <a:prstGeom prst="rect">
            <a:avLst/>
          </a:prstGeom>
          <a:noFill/>
        </p:spPr>
        <p:txBody>
          <a:bodyPr wrap="none" rtlCol="0">
            <a:spAutoFit/>
          </a:bodyPr>
          <a:lstStyle/>
          <a:p>
            <a:r>
              <a:rPr lang="en-US" sz="2800" dirty="0">
                <a:solidFill>
                  <a:srgbClr val="C00000"/>
                </a:solidFill>
              </a:rPr>
              <a:t>~128 bits</a:t>
            </a:r>
          </a:p>
        </p:txBody>
      </p:sp>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224E0C96-FAB6-90DC-207F-26164F0C0835}"/>
                  </a:ext>
                </a:extLst>
              </p:cNvPr>
              <p:cNvSpPr/>
              <p:nvPr/>
            </p:nvSpPr>
            <p:spPr>
              <a:xfrm>
                <a:off x="3619495" y="410880"/>
                <a:ext cx="4863353" cy="1117386"/>
              </a:xfrm>
              <a:prstGeom prst="roundRect">
                <a:avLst/>
              </a:prstGeom>
              <a:solidFill>
                <a:srgbClr val="F3E7E7"/>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Note: </a:t>
                </a:r>
                <a14:m>
                  <m:oMath xmlns:m="http://schemas.openxmlformats.org/officeDocument/2006/math">
                    <m:r>
                      <a:rPr lang="en-US" sz="2400" b="0" i="1">
                        <a:solidFill>
                          <a:srgbClr val="C00000"/>
                        </a:solidFill>
                        <a:latin typeface="Cambria Math" panose="02040503050406030204" pitchFamily="18" charset="0"/>
                      </a:rPr>
                      <m:t>𝑝</m:t>
                    </m:r>
                    <m:r>
                      <a:rPr lang="en-US" sz="2400" b="0" i="1">
                        <a:solidFill>
                          <a:srgbClr val="C00000"/>
                        </a:solidFill>
                        <a:latin typeface="Cambria Math" panose="02040503050406030204" pitchFamily="18" charset="0"/>
                      </a:rPr>
                      <m:t>≈</m:t>
                    </m:r>
                    <m:sSup>
                      <m:sSupPr>
                        <m:ctrlPr>
                          <a:rPr lang="en-US" sz="2400" i="1">
                            <a:solidFill>
                              <a:srgbClr val="C00000"/>
                            </a:solidFill>
                            <a:latin typeface="Cambria Math" panose="02040503050406030204" pitchFamily="18" charset="0"/>
                          </a:rPr>
                        </m:ctrlPr>
                      </m:sSupPr>
                      <m:e>
                        <m:r>
                          <a:rPr lang="en-US" sz="2400" b="0" i="1">
                            <a:solidFill>
                              <a:srgbClr val="C00000"/>
                            </a:solidFill>
                            <a:latin typeface="Cambria Math" panose="02040503050406030204" pitchFamily="18" charset="0"/>
                          </a:rPr>
                          <m:t>2</m:t>
                        </m:r>
                      </m:e>
                      <m:sup>
                        <m:r>
                          <a:rPr lang="en-US" sz="2400" b="0" i="1">
                            <a:solidFill>
                              <a:srgbClr val="C00000"/>
                            </a:solidFill>
                            <a:latin typeface="Cambria Math" panose="02040503050406030204" pitchFamily="18" charset="0"/>
                          </a:rPr>
                          <m:t>256</m:t>
                        </m:r>
                      </m:sup>
                    </m:sSup>
                  </m:oMath>
                </a14:m>
                <a:r>
                  <a:rPr lang="en-US" sz="2400" b="1" dirty="0">
                    <a:solidFill>
                      <a:srgbClr val="C00000"/>
                    </a:solidFill>
                  </a:rPr>
                  <a:t> is the group size of BLS12-381 curve in IRTF draft</a:t>
                </a:r>
              </a:p>
            </p:txBody>
          </p:sp>
        </mc:Choice>
        <mc:Fallback xmlns="">
          <p:sp>
            <p:nvSpPr>
              <p:cNvPr id="24" name="Rounded Rectangle 23">
                <a:extLst>
                  <a:ext uri="{FF2B5EF4-FFF2-40B4-BE49-F238E27FC236}">
                    <a16:creationId xmlns:a16="http://schemas.microsoft.com/office/drawing/2014/main" id="{224E0C96-FAB6-90DC-207F-26164F0C0835}"/>
                  </a:ext>
                </a:extLst>
              </p:cNvPr>
              <p:cNvSpPr>
                <a:spLocks noRot="1" noChangeAspect="1" noMove="1" noResize="1" noEditPoints="1" noAdjustHandles="1" noChangeArrowheads="1" noChangeShapeType="1" noTextEdit="1"/>
              </p:cNvSpPr>
              <p:nvPr/>
            </p:nvSpPr>
            <p:spPr>
              <a:xfrm>
                <a:off x="3619495" y="410880"/>
                <a:ext cx="4863353" cy="1117386"/>
              </a:xfrm>
              <a:prstGeom prst="roundRect">
                <a:avLst/>
              </a:prstGeom>
              <a:blipFill>
                <a:blip r:embed="rId8"/>
                <a:stretch>
                  <a:fillRect r="-518"/>
                </a:stretch>
              </a:blipFill>
              <a:ln w="28575">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1576843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149E-3CEA-C062-25AB-B32DE4550129}"/>
              </a:ext>
            </a:extLst>
          </p:cNvPr>
          <p:cNvSpPr>
            <a:spLocks noGrp="1"/>
          </p:cNvSpPr>
          <p:nvPr>
            <p:ph type="title"/>
          </p:nvPr>
        </p:nvSpPr>
        <p:spPr/>
        <p:txBody>
          <a:bodyPr/>
          <a:lstStyle/>
          <a:p>
            <a:r>
              <a:rPr lang="en-US" dirty="0"/>
              <a:t>Our Results: Concrete Attacks</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83D77939-69CE-1504-6C76-F826AB7E24A1}"/>
                  </a:ext>
                </a:extLst>
              </p:cNvPr>
              <p:cNvSpPr>
                <a:spLocks noGrp="1"/>
              </p:cNvSpPr>
              <p:nvPr>
                <p:ph idx="1"/>
              </p:nvPr>
            </p:nvSpPr>
            <p:spPr>
              <a:xfrm>
                <a:off x="490010" y="1763382"/>
                <a:ext cx="8120590" cy="2805795"/>
              </a:xfrm>
            </p:spPr>
            <p:txBody>
              <a:bodyPr>
                <a:normAutofit/>
              </a:bodyPr>
              <a:lstStyle/>
              <a:p>
                <a:pPr marL="0" indent="0">
                  <a:buNone/>
                </a:pPr>
                <a:r>
                  <a:rPr lang="en-US" b="1" dirty="0"/>
                  <a:t>Theorem. </a:t>
                </a:r>
                <a:r>
                  <a:rPr lang="en-US" dirty="0">
                    <a:solidFill>
                      <a:srgbClr val="C00000"/>
                    </a:solidFill>
                  </a:rPr>
                  <a:t>(</a:t>
                </a:r>
                <a:r>
                  <a:rPr lang="en-US" u="sng" dirty="0">
                    <a:solidFill>
                      <a:srgbClr val="C00000"/>
                    </a:solidFill>
                  </a:rPr>
                  <a:t>Derandomized</a:t>
                </a:r>
                <a:r>
                  <a:rPr lang="en-US" dirty="0">
                    <a:solidFill>
                      <a:srgbClr val="C00000"/>
                    </a:solidFill>
                  </a:rPr>
                  <a:t> BBS Attack [</a:t>
                </a:r>
                <a:r>
                  <a:rPr lang="en-US" b="1" dirty="0">
                    <a:solidFill>
                      <a:srgbClr val="C00000"/>
                    </a:solidFill>
                  </a:rPr>
                  <a:t>C</a:t>
                </a:r>
                <a:r>
                  <a:rPr lang="en-US" dirty="0">
                    <a:solidFill>
                      <a:srgbClr val="C00000"/>
                    </a:solidFill>
                  </a:rPr>
                  <a:t>T’25])</a:t>
                </a:r>
                <a:r>
                  <a:rPr lang="en-US" b="1" dirty="0">
                    <a:solidFill>
                      <a:srgbClr val="C00000"/>
                    </a:solidFill>
                  </a:rPr>
                  <a:t> </a:t>
                </a:r>
                <a:r>
                  <a:rPr lang="en-US" dirty="0"/>
                  <a:t>Let </a:t>
                </a:r>
                <a14:m>
                  <m:oMath xmlns:m="http://schemas.openxmlformats.org/officeDocument/2006/math">
                    <m:r>
                      <a:rPr lang="en-US" b="0" i="1" smtClean="0">
                        <a:solidFill>
                          <a:schemeClr val="tx2">
                            <a:lumMod val="50000"/>
                            <a:lumOff val="50000"/>
                          </a:schemeClr>
                        </a:solidFill>
                        <a:latin typeface="Cambria Math" panose="02040503050406030204" pitchFamily="18" charset="0"/>
                      </a:rPr>
                      <m:t>𝑑</m:t>
                    </m:r>
                    <m:r>
                      <a:rPr lang="en-US" b="0" i="1" smtClean="0">
                        <a:solidFill>
                          <a:schemeClr val="tx2">
                            <a:lumMod val="50000"/>
                            <a:lumOff val="50000"/>
                          </a:schemeClr>
                        </a:solidFill>
                        <a:latin typeface="Cambria Math" panose="02040503050406030204" pitchFamily="18" charset="0"/>
                      </a:rPr>
                      <m:t>|</m:t>
                    </m:r>
                    <m:d>
                      <m:dPr>
                        <m:ctrlPr>
                          <a:rPr lang="en-US" b="0" i="1" smtClean="0">
                            <a:solidFill>
                              <a:schemeClr val="tx2">
                                <a:lumMod val="50000"/>
                                <a:lumOff val="50000"/>
                              </a:schemeClr>
                            </a:solidFill>
                            <a:latin typeface="Cambria Math" panose="02040503050406030204" pitchFamily="18" charset="0"/>
                          </a:rPr>
                        </m:ctrlPr>
                      </m:dPr>
                      <m:e>
                        <m:r>
                          <a:rPr lang="en-US" b="0" i="1" smtClean="0">
                            <a:solidFill>
                              <a:schemeClr val="tx2">
                                <a:lumMod val="50000"/>
                                <a:lumOff val="50000"/>
                              </a:schemeClr>
                            </a:solidFill>
                            <a:latin typeface="Cambria Math" panose="02040503050406030204" pitchFamily="18" charset="0"/>
                          </a:rPr>
                          <m:t>𝑝</m:t>
                        </m:r>
                        <m:r>
                          <a:rPr lang="en-US" b="0" i="1" smtClean="0">
                            <a:solidFill>
                              <a:schemeClr val="tx2">
                                <a:lumMod val="50000"/>
                                <a:lumOff val="50000"/>
                              </a:schemeClr>
                            </a:solidFill>
                            <a:latin typeface="Cambria Math" panose="02040503050406030204" pitchFamily="18" charset="0"/>
                          </a:rPr>
                          <m:t>−1</m:t>
                        </m:r>
                      </m:e>
                    </m:d>
                    <m:r>
                      <a:rPr lang="en-US" b="0" i="0" smtClean="0">
                        <a:solidFill>
                          <a:schemeClr val="tx1"/>
                        </a:solidFill>
                        <a:latin typeface="Cambria Math" panose="02040503050406030204" pitchFamily="18" charset="0"/>
                      </a:rPr>
                      <m:t>,</m:t>
                    </m:r>
                  </m:oMath>
                </a14:m>
                <a:r>
                  <a:rPr lang="en-US" dirty="0">
                    <a:solidFill>
                      <a:schemeClr val="tx2">
                        <a:lumMod val="50000"/>
                        <a:lumOff val="50000"/>
                      </a:schemeClr>
                    </a:solidFill>
                  </a:rPr>
                  <a:t>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i="1">
                            <a:latin typeface="Cambria Math" panose="02040503050406030204" pitchFamily="18" charset="0"/>
                            <a:ea typeface="Cambria Math" panose="02040503050406030204" pitchFamily="18" charset="0"/>
                          </a:rPr>
                          <m:t>𝔾</m:t>
                        </m:r>
                      </m:sub>
                    </m:sSub>
                    <m:r>
                      <a:rPr lang="en-US" i="1">
                        <a:latin typeface="Cambria Math" panose="02040503050406030204" pitchFamily="18" charset="0"/>
                        <a:ea typeface="Cambria Math" panose="02040503050406030204" pitchFamily="18" charset="0"/>
                      </a:rPr>
                      <m:t> </m:t>
                    </m:r>
                  </m:oMath>
                </a14:m>
                <a:r>
                  <a:rPr lang="en-US" dirty="0"/>
                  <a:t>be time for </a:t>
                </a:r>
                <a:r>
                  <a:rPr lang="en-US" i="1" dirty="0"/>
                  <a:t>group exponentiation. </a:t>
                </a:r>
                <a:br>
                  <a:rPr lang="en-US" i="1" dirty="0"/>
                </a:br>
                <a:r>
                  <a:rPr lang="en-US" dirty="0"/>
                  <a:t>Then, </a:t>
                </a:r>
                <a14:m>
                  <m:oMath xmlns:m="http://schemas.openxmlformats.org/officeDocument/2006/math">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𝒜</m:t>
                        </m:r>
                      </m:e>
                      <m:sub>
                        <m:r>
                          <a:rPr lang="en-US" b="0" i="1" smtClean="0">
                            <a:latin typeface="Cambria Math" panose="02040503050406030204" pitchFamily="18" charset="0"/>
                            <a:ea typeface="Cambria Math" panose="02040503050406030204" pitchFamily="18" charset="0"/>
                          </a:rPr>
                          <m:t>1</m:t>
                        </m:r>
                      </m:sub>
                    </m:sSub>
                  </m:oMath>
                </a14:m>
                <a:r>
                  <a:rPr lang="en-US" i="1" dirty="0"/>
                  <a:t> </a:t>
                </a:r>
                <a:r>
                  <a:rPr lang="en-US" i="1" u="sng" dirty="0">
                    <a:solidFill>
                      <a:srgbClr val="C00000"/>
                    </a:solidFill>
                  </a:rPr>
                  <a:t>making distinct signing queries</a:t>
                </a:r>
                <a:r>
                  <a:rPr lang="en-US" i="1" dirty="0">
                    <a:solidFill>
                      <a:srgbClr val="C00000"/>
                    </a:solidFill>
                  </a:rPr>
                  <a:t> </a:t>
                </a:r>
                <a:r>
                  <a:rPr lang="en-US" dirty="0" err="1"/>
                  <a:t>s.t.</a:t>
                </a:r>
                <a:endParaRPr lang="en-US" dirty="0"/>
              </a:p>
              <a:p>
                <a:pPr marL="0" indent="0" algn="ctr">
                  <a:buNone/>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Ad</m:t>
                      </m:r>
                      <m:sSubSup>
                        <m:sSubSupPr>
                          <m:ctrlPr>
                            <a:rPr lang="en-US" sz="2400" b="0" i="1" smtClean="0">
                              <a:latin typeface="Cambria Math" panose="02040503050406030204" pitchFamily="18" charset="0"/>
                            </a:rPr>
                          </m:ctrlPr>
                        </m:sSubSupPr>
                        <m:e>
                          <m:r>
                            <m:rPr>
                              <m:sty m:val="p"/>
                            </m:rPr>
                            <a:rPr lang="en-US" sz="2400" b="0" i="0" smtClean="0">
                              <a:latin typeface="Cambria Math" panose="02040503050406030204" pitchFamily="18" charset="0"/>
                            </a:rPr>
                            <m:t>v</m:t>
                          </m:r>
                        </m:e>
                        <m:sub>
                          <m:r>
                            <m:rPr>
                              <m:sty m:val="p"/>
                            </m:rPr>
                            <a:rPr lang="en-US" sz="2400" b="0" i="0" smtClean="0">
                              <a:latin typeface="Cambria Math" panose="02040503050406030204" pitchFamily="18" charset="0"/>
                            </a:rPr>
                            <m:t>BBS</m:t>
                          </m:r>
                        </m:sub>
                        <m:sup>
                          <m:r>
                            <m:rPr>
                              <m:sty m:val="p"/>
                            </m:rPr>
                            <a:rPr lang="en-US" sz="2400" b="0" i="0" smtClean="0">
                              <a:latin typeface="Cambria Math" panose="02040503050406030204" pitchFamily="18" charset="0"/>
                            </a:rPr>
                            <m:t>suf</m:t>
                          </m:r>
                        </m:sup>
                      </m:sSubSup>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𝒜</m:t>
                              </m:r>
                            </m:e>
                            <m:sub>
                              <m:r>
                                <a:rPr lang="en-US" sz="2400" b="0" i="1" smtClean="0">
                                  <a:latin typeface="Cambria Math" panose="02040503050406030204" pitchFamily="18" charset="0"/>
                                  <a:ea typeface="Cambria Math" panose="02040503050406030204" pitchFamily="18" charset="0"/>
                                </a:rPr>
                                <m:t>1</m:t>
                              </m:r>
                            </m:sub>
                          </m:sSub>
                        </m:e>
                      </m:d>
                      <m:r>
                        <a:rPr lang="en-US" sz="2400" b="0" i="1" smtClean="0">
                          <a:latin typeface="Cambria Math" panose="02040503050406030204" pitchFamily="18" charset="0"/>
                          <a:ea typeface="Cambria Math" panose="02040503050406030204" pitchFamily="18" charset="0"/>
                        </a:rPr>
                        <m:t>≥1−</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𝑝</m:t>
                          </m:r>
                        </m:den>
                      </m:f>
                      <m:r>
                        <a:rPr lang="en-US" sz="2400" b="0" i="1" smtClean="0">
                          <a:latin typeface="Cambria Math" panose="02040503050406030204" pitchFamily="18" charset="0"/>
                          <a:ea typeface="Cambria Math" panose="02040503050406030204" pitchFamily="18" charset="0"/>
                        </a:rPr>
                        <m:t> , </m:t>
                      </m:r>
                      <m:r>
                        <m:rPr>
                          <m:sty m:val="p"/>
                        </m:rPr>
                        <a:rPr lang="en-US" sz="2400" b="0" i="0" smtClean="0">
                          <a:solidFill>
                            <a:srgbClr val="C00000"/>
                          </a:solidFill>
                          <a:latin typeface="Cambria Math" panose="02040503050406030204" pitchFamily="18" charset="0"/>
                          <a:ea typeface="Cambria Math" panose="02040503050406030204" pitchFamily="18" charset="0"/>
                        </a:rPr>
                        <m:t>QUERY</m:t>
                      </m:r>
                      <m:d>
                        <m:dPr>
                          <m:ctrlPr>
                            <a:rPr lang="en-US" sz="2400" b="0" i="1" smtClean="0">
                              <a:solidFill>
                                <a:srgbClr val="C00000"/>
                              </a:solidFill>
                              <a:latin typeface="Cambria Math" panose="02040503050406030204" pitchFamily="18" charset="0"/>
                              <a:ea typeface="Cambria Math" panose="02040503050406030204" pitchFamily="18" charset="0"/>
                            </a:rPr>
                          </m:ctrlPr>
                        </m:dPr>
                        <m:e>
                          <m:sSub>
                            <m:sSubPr>
                              <m:ctrlPr>
                                <a:rPr lang="en-US" sz="2400" b="0" i="1" smtClean="0">
                                  <a:solidFill>
                                    <a:srgbClr val="C00000"/>
                                  </a:solidFill>
                                  <a:latin typeface="Cambria Math" panose="02040503050406030204" pitchFamily="18" charset="0"/>
                                  <a:ea typeface="Cambria Math" panose="02040503050406030204" pitchFamily="18" charset="0"/>
                                </a:rPr>
                              </m:ctrlPr>
                            </m:sSubPr>
                            <m:e>
                              <m:r>
                                <a:rPr lang="en-US" sz="2400" i="1" smtClean="0">
                                  <a:solidFill>
                                    <a:srgbClr val="C00000"/>
                                  </a:solidFill>
                                  <a:latin typeface="Cambria Math" panose="02040503050406030204" pitchFamily="18" charset="0"/>
                                  <a:ea typeface="Cambria Math" panose="02040503050406030204" pitchFamily="18" charset="0"/>
                                </a:rPr>
                                <m:t>𝒜</m:t>
                              </m:r>
                            </m:e>
                            <m:sub>
                              <m:r>
                                <a:rPr lang="en-US" sz="2400" b="0" i="1" smtClean="0">
                                  <a:solidFill>
                                    <a:srgbClr val="C00000"/>
                                  </a:solidFill>
                                  <a:latin typeface="Cambria Math" panose="02040503050406030204" pitchFamily="18" charset="0"/>
                                  <a:ea typeface="Cambria Math" panose="02040503050406030204" pitchFamily="18" charset="0"/>
                                </a:rPr>
                                <m:t>1</m:t>
                              </m:r>
                            </m:sub>
                          </m:sSub>
                        </m:e>
                      </m:d>
                      <m:r>
                        <a:rPr lang="en-US" sz="2400" b="0" i="1" smtClean="0">
                          <a:solidFill>
                            <a:srgbClr val="C00000"/>
                          </a:solidFill>
                          <a:latin typeface="Cambria Math" panose="02040503050406030204" pitchFamily="18" charset="0"/>
                          <a:ea typeface="Cambria Math" panose="02040503050406030204" pitchFamily="18" charset="0"/>
                        </a:rPr>
                        <m:t>=</m:t>
                      </m:r>
                      <m:r>
                        <a:rPr lang="en-US" sz="2400" b="0" i="1" smtClean="0">
                          <a:solidFill>
                            <a:srgbClr val="C00000"/>
                          </a:solidFill>
                          <a:latin typeface="Cambria Math" panose="02040503050406030204" pitchFamily="18" charset="0"/>
                          <a:ea typeface="Cambria Math" panose="02040503050406030204" pitchFamily="18" charset="0"/>
                        </a:rPr>
                        <m:t>𝑞</m:t>
                      </m:r>
                      <m:r>
                        <a:rPr lang="en-US" sz="2400" b="0" i="1" smtClean="0">
                          <a:solidFill>
                            <a:srgbClr val="C00000"/>
                          </a:solidFill>
                          <a:latin typeface="Cambria Math" panose="02040503050406030204" pitchFamily="18" charset="0"/>
                          <a:ea typeface="Cambria Math" panose="02040503050406030204" pitchFamily="18" charset="0"/>
                        </a:rPr>
                        <m:t>=2</m:t>
                      </m:r>
                      <m:r>
                        <a:rPr lang="en-US" sz="2400" b="0" i="1" smtClean="0">
                          <a:solidFill>
                            <a:srgbClr val="C00000"/>
                          </a:solidFill>
                          <a:latin typeface="Cambria Math" panose="02040503050406030204" pitchFamily="18" charset="0"/>
                          <a:ea typeface="Cambria Math" panose="02040503050406030204" pitchFamily="18" charset="0"/>
                        </a:rPr>
                        <m:t>𝑑</m:t>
                      </m:r>
                      <m:r>
                        <a:rPr lang="en-US" sz="2400" b="0" i="1" smtClean="0">
                          <a:solidFill>
                            <a:srgbClr val="C00000"/>
                          </a:solidFill>
                          <a:latin typeface="Cambria Math" panose="02040503050406030204" pitchFamily="18" charset="0"/>
                          <a:ea typeface="Cambria Math" panose="02040503050406030204" pitchFamily="18" charset="0"/>
                        </a:rPr>
                        <m:t>+2 ,</m:t>
                      </m:r>
                    </m:oMath>
                  </m:oMathPara>
                </a14:m>
                <a:endParaRPr lang="en-US" sz="2400" b="0" i="1" dirty="0">
                  <a:latin typeface="Cambria Math" panose="02040503050406030204" pitchFamily="18" charset="0"/>
                  <a:ea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m:rPr>
                          <m:sty m:val="p"/>
                        </m:rPr>
                        <a:rPr lang="en-US" sz="2400" b="0" i="0" smtClean="0">
                          <a:solidFill>
                            <a:srgbClr val="C00000"/>
                          </a:solidFill>
                          <a:latin typeface="Cambria Math" panose="02040503050406030204" pitchFamily="18" charset="0"/>
                          <a:ea typeface="Cambria Math" panose="02040503050406030204" pitchFamily="18" charset="0"/>
                        </a:rPr>
                        <m:t>TIME</m:t>
                      </m:r>
                      <m:d>
                        <m:dPr>
                          <m:ctrlPr>
                            <a:rPr lang="en-US" sz="2400" b="0" i="1" smtClean="0">
                              <a:solidFill>
                                <a:srgbClr val="C00000"/>
                              </a:solidFill>
                              <a:latin typeface="Cambria Math" panose="02040503050406030204" pitchFamily="18" charset="0"/>
                              <a:ea typeface="Cambria Math" panose="02040503050406030204" pitchFamily="18" charset="0"/>
                            </a:rPr>
                          </m:ctrlPr>
                        </m:dPr>
                        <m:e>
                          <m:sSub>
                            <m:sSubPr>
                              <m:ctrlPr>
                                <a:rPr lang="en-US" sz="2400" b="0" i="1" smtClean="0">
                                  <a:solidFill>
                                    <a:srgbClr val="C00000"/>
                                  </a:solidFill>
                                  <a:latin typeface="Cambria Math" panose="02040503050406030204" pitchFamily="18" charset="0"/>
                                  <a:ea typeface="Cambria Math" panose="02040503050406030204" pitchFamily="18" charset="0"/>
                                </a:rPr>
                              </m:ctrlPr>
                            </m:sSubPr>
                            <m:e>
                              <m:r>
                                <a:rPr lang="en-US" sz="2400" i="1" smtClean="0">
                                  <a:solidFill>
                                    <a:srgbClr val="C00000"/>
                                  </a:solidFill>
                                  <a:latin typeface="Cambria Math" panose="02040503050406030204" pitchFamily="18" charset="0"/>
                                  <a:ea typeface="Cambria Math" panose="02040503050406030204" pitchFamily="18" charset="0"/>
                                </a:rPr>
                                <m:t>𝒜</m:t>
                              </m:r>
                            </m:e>
                            <m:sub>
                              <m:r>
                                <a:rPr lang="en-US" sz="2400" b="0" i="1" smtClean="0">
                                  <a:solidFill>
                                    <a:srgbClr val="C00000"/>
                                  </a:solidFill>
                                  <a:latin typeface="Cambria Math" panose="02040503050406030204" pitchFamily="18" charset="0"/>
                                  <a:ea typeface="Cambria Math" panose="02040503050406030204" pitchFamily="18" charset="0"/>
                                </a:rPr>
                                <m:t>1</m:t>
                              </m:r>
                            </m:sub>
                          </m:sSub>
                        </m:e>
                      </m:d>
                      <m:r>
                        <a:rPr lang="en-US" sz="2400" b="0" i="1" smtClean="0">
                          <a:solidFill>
                            <a:srgbClr val="C00000"/>
                          </a:solidFill>
                          <a:latin typeface="Cambria Math" panose="02040503050406030204" pitchFamily="18" charset="0"/>
                          <a:ea typeface="Cambria Math" panose="02040503050406030204" pitchFamily="18" charset="0"/>
                        </a:rPr>
                        <m:t>≈</m:t>
                      </m:r>
                      <m:r>
                        <a:rPr lang="en-US" sz="2400" b="0" i="1" smtClean="0">
                          <a:solidFill>
                            <a:srgbClr val="C00000"/>
                          </a:solidFill>
                          <a:latin typeface="Cambria Math" panose="02040503050406030204" pitchFamily="18" charset="0"/>
                          <a:ea typeface="Cambria Math" panose="02040503050406030204" pitchFamily="18" charset="0"/>
                        </a:rPr>
                        <m:t>𝑂</m:t>
                      </m:r>
                      <m:d>
                        <m:dPr>
                          <m:ctrlPr>
                            <a:rPr lang="en-US" sz="2400" b="0" i="1" smtClean="0">
                              <a:solidFill>
                                <a:srgbClr val="C00000"/>
                              </a:solidFill>
                              <a:latin typeface="Cambria Math" panose="02040503050406030204" pitchFamily="18" charset="0"/>
                              <a:ea typeface="Cambria Math" panose="02040503050406030204" pitchFamily="18" charset="0"/>
                            </a:rPr>
                          </m:ctrlPr>
                        </m:dPr>
                        <m:e>
                          <m:rad>
                            <m:radPr>
                              <m:degHide m:val="on"/>
                              <m:ctrlPr>
                                <a:rPr lang="en-US" sz="2400" i="1">
                                  <a:solidFill>
                                    <a:srgbClr val="C00000"/>
                                  </a:solidFill>
                                  <a:latin typeface="Cambria Math" panose="02040503050406030204" pitchFamily="18" charset="0"/>
                                  <a:ea typeface="Cambria Math" panose="02040503050406030204" pitchFamily="18" charset="0"/>
                                </a:rPr>
                              </m:ctrlPr>
                            </m:radPr>
                            <m:deg/>
                            <m:e>
                              <m:r>
                                <a:rPr lang="en-US" sz="2400" i="1">
                                  <a:solidFill>
                                    <a:srgbClr val="C00000"/>
                                  </a:solidFill>
                                  <a:latin typeface="Cambria Math" panose="02040503050406030204" pitchFamily="18" charset="0"/>
                                  <a:ea typeface="Cambria Math" panose="02040503050406030204" pitchFamily="18" charset="0"/>
                                </a:rPr>
                                <m:t>𝑝</m:t>
                              </m:r>
                              <m:r>
                                <a:rPr lang="en-US" sz="2400" i="1">
                                  <a:solidFill>
                                    <a:srgbClr val="C00000"/>
                                  </a:solidFill>
                                  <a:latin typeface="Cambria Math" panose="02040503050406030204" pitchFamily="18" charset="0"/>
                                  <a:ea typeface="Cambria Math" panose="02040503050406030204" pitchFamily="18" charset="0"/>
                                </a:rPr>
                                <m:t>/</m:t>
                              </m:r>
                              <m:r>
                                <a:rPr lang="en-US" sz="2400" i="1">
                                  <a:solidFill>
                                    <a:srgbClr val="C00000"/>
                                  </a:solidFill>
                                  <a:latin typeface="Cambria Math" panose="02040503050406030204" pitchFamily="18" charset="0"/>
                                  <a:ea typeface="Cambria Math" panose="02040503050406030204" pitchFamily="18" charset="0"/>
                                </a:rPr>
                                <m:t>𝑞</m:t>
                              </m:r>
                            </m:e>
                          </m:rad>
                          <m:r>
                            <a:rPr lang="en-US" sz="2400" i="1">
                              <a:solidFill>
                                <a:srgbClr val="C00000"/>
                              </a:solidFill>
                              <a:latin typeface="Cambria Math" panose="02040503050406030204" pitchFamily="18" charset="0"/>
                              <a:ea typeface="Cambria Math" panose="02040503050406030204" pitchFamily="18" charset="0"/>
                            </a:rPr>
                            <m:t>⋅</m:t>
                          </m:r>
                          <m:sSub>
                            <m:sSubPr>
                              <m:ctrlPr>
                                <a:rPr lang="en-US" sz="2000" i="1" dirty="0" smtClean="0">
                                  <a:solidFill>
                                    <a:schemeClr val="accent2">
                                      <a:lumMod val="75000"/>
                                    </a:schemeClr>
                                  </a:solidFill>
                                  <a:latin typeface="Cambria Math" panose="02040503050406030204" pitchFamily="18" charset="0"/>
                                </a:rPr>
                              </m:ctrlPr>
                            </m:sSubPr>
                            <m:e>
                              <m:r>
                                <a:rPr lang="en-US" sz="2000" i="1" dirty="0">
                                  <a:solidFill>
                                    <a:schemeClr val="accent2">
                                      <a:lumMod val="75000"/>
                                    </a:schemeClr>
                                  </a:solidFill>
                                  <a:latin typeface="Cambria Math" panose="02040503050406030204" pitchFamily="18" charset="0"/>
                                </a:rPr>
                                <m:t>𝑇</m:t>
                              </m:r>
                            </m:e>
                            <m:sub>
                              <m:r>
                                <a:rPr lang="en-US" sz="2000" i="1">
                                  <a:solidFill>
                                    <a:schemeClr val="accent2">
                                      <a:lumMod val="75000"/>
                                    </a:schemeClr>
                                  </a:solidFill>
                                  <a:latin typeface="Cambria Math" panose="02040503050406030204" pitchFamily="18" charset="0"/>
                                  <a:ea typeface="Cambria Math" panose="02040503050406030204" pitchFamily="18" charset="0"/>
                                </a:rPr>
                                <m:t>𝔾</m:t>
                              </m:r>
                            </m:sub>
                          </m:sSub>
                          <m:r>
                            <a:rPr lang="en-US" sz="2000" b="0" i="1" smtClean="0">
                              <a:solidFill>
                                <a:schemeClr val="accent2">
                                  <a:lumMod val="75000"/>
                                </a:schemeClr>
                              </a:solidFill>
                              <a:latin typeface="Cambria Math" panose="02040503050406030204" pitchFamily="18" charset="0"/>
                              <a:ea typeface="Cambria Math" panose="02040503050406030204" pitchFamily="18" charset="0"/>
                            </a:rPr>
                            <m:t>+…</m:t>
                          </m:r>
                        </m:e>
                      </m:d>
                      <m:r>
                        <a:rPr lang="en-US" sz="2400" b="0" i="1" smtClean="0">
                          <a:solidFill>
                            <a:srgbClr val="C00000"/>
                          </a:solidFill>
                          <a:latin typeface="Cambria Math" panose="02040503050406030204" pitchFamily="18" charset="0"/>
                          <a:ea typeface="Cambria Math" panose="02040503050406030204" pitchFamily="18" charset="0"/>
                        </a:rPr>
                        <m:t> </m:t>
                      </m:r>
                    </m:oMath>
                  </m:oMathPara>
                </a14:m>
                <a:endParaRPr lang="en-US" sz="2400" b="0" dirty="0">
                  <a:ea typeface="Cambria Math" panose="02040503050406030204" pitchFamily="18" charset="0"/>
                </a:endParaRPr>
              </a:p>
            </p:txBody>
          </p:sp>
        </mc:Choice>
        <mc:Fallback xmlns="">
          <p:sp>
            <p:nvSpPr>
              <p:cNvPr id="5" name="Content Placeholder 2">
                <a:extLst>
                  <a:ext uri="{FF2B5EF4-FFF2-40B4-BE49-F238E27FC236}">
                    <a16:creationId xmlns:a16="http://schemas.microsoft.com/office/drawing/2014/main" id="{83D77939-69CE-1504-6C76-F826AB7E24A1}"/>
                  </a:ext>
                </a:extLst>
              </p:cNvPr>
              <p:cNvSpPr>
                <a:spLocks noGrp="1" noRot="1" noChangeAspect="1" noMove="1" noResize="1" noEditPoints="1" noAdjustHandles="1" noChangeArrowheads="1" noChangeShapeType="1" noTextEdit="1"/>
              </p:cNvSpPr>
              <p:nvPr>
                <p:ph idx="1"/>
              </p:nvPr>
            </p:nvSpPr>
            <p:spPr>
              <a:xfrm>
                <a:off x="490010" y="1763382"/>
                <a:ext cx="8120590" cy="2805795"/>
              </a:xfrm>
              <a:blipFill>
                <a:blip r:embed="rId3"/>
                <a:stretch>
                  <a:fillRect l="-1560" t="-3604"/>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7C8BD4D1-6AD8-858E-617E-60D0EA17E80E}"/>
              </a:ext>
            </a:extLst>
          </p:cNvPr>
          <p:cNvGrpSpPr/>
          <p:nvPr/>
        </p:nvGrpSpPr>
        <p:grpSpPr>
          <a:xfrm>
            <a:off x="136516" y="4494894"/>
            <a:ext cx="8391524" cy="1861456"/>
            <a:chOff x="528638" y="4631419"/>
            <a:chExt cx="8391524" cy="1861456"/>
          </a:xfrm>
        </p:grpSpPr>
        <mc:AlternateContent xmlns:mc="http://schemas.openxmlformats.org/markup-compatibility/2006" xmlns:a14="http://schemas.microsoft.com/office/drawing/2010/main">
          <mc:Choice Requires="a14">
            <p:sp>
              <p:nvSpPr>
                <p:cNvPr id="9" name="Rounded Rectangle 8">
                  <a:extLst>
                    <a:ext uri="{FF2B5EF4-FFF2-40B4-BE49-F238E27FC236}">
                      <a16:creationId xmlns:a16="http://schemas.microsoft.com/office/drawing/2014/main" id="{B3C9FAC2-BAF8-4082-61C3-9CCF20E0D5B2}"/>
                    </a:ext>
                  </a:extLst>
                </p:cNvPr>
                <p:cNvSpPr/>
                <p:nvPr/>
              </p:nvSpPr>
              <p:spPr>
                <a:xfrm>
                  <a:off x="838198" y="4631419"/>
                  <a:ext cx="7561883" cy="1861456"/>
                </a:xfrm>
                <a:prstGeom prst="roundRect">
                  <a:avLst/>
                </a:prstGeom>
                <a:solidFill>
                  <a:schemeClr val="accent2">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dirty="0">
                      <a:solidFill>
                        <a:srgbClr val="C00000"/>
                      </a:solidFill>
                    </a:rPr>
                    <a:t>BBS+ Attack </a:t>
                  </a:r>
                  <a14:m>
                    <m:oMath xmlns:m="http://schemas.openxmlformats.org/officeDocument/2006/math">
                      <m:sSub>
                        <m:sSubPr>
                          <m:ctrlPr>
                            <a:rPr lang="en-US" sz="2800" i="1">
                              <a:solidFill>
                                <a:srgbClr val="C00000"/>
                              </a:solidFill>
                              <a:latin typeface="Cambria Math" panose="02040503050406030204" pitchFamily="18" charset="0"/>
                              <a:ea typeface="Cambria Math" panose="02040503050406030204" pitchFamily="18" charset="0"/>
                            </a:rPr>
                          </m:ctrlPr>
                        </m:sSubPr>
                        <m:e>
                          <m:r>
                            <a:rPr lang="en-US" sz="2800" i="1">
                              <a:solidFill>
                                <a:srgbClr val="C00000"/>
                              </a:solidFill>
                              <a:latin typeface="Cambria Math" panose="02040503050406030204" pitchFamily="18" charset="0"/>
                              <a:ea typeface="Cambria Math" panose="02040503050406030204" pitchFamily="18" charset="0"/>
                            </a:rPr>
                            <m:t>𝒜</m:t>
                          </m:r>
                        </m:e>
                        <m:sub>
                          <m:r>
                            <a:rPr lang="en-US" sz="2800" i="1">
                              <a:solidFill>
                                <a:srgbClr val="C00000"/>
                              </a:solidFill>
                              <a:latin typeface="Cambria Math" panose="02040503050406030204" pitchFamily="18" charset="0"/>
                              <a:ea typeface="Cambria Math" panose="02040503050406030204" pitchFamily="18" charset="0"/>
                            </a:rPr>
                            <m:t>2</m:t>
                          </m:r>
                        </m:sub>
                      </m:sSub>
                    </m:oMath>
                  </a14:m>
                  <a:r>
                    <a:rPr lang="en-US" sz="2800" dirty="0">
                      <a:solidFill>
                        <a:srgbClr val="C00000"/>
                      </a:solidFill>
                    </a:rPr>
                    <a:t>: </a:t>
                  </a:r>
                </a:p>
              </p:txBody>
            </p:sp>
          </mc:Choice>
          <mc:Fallback xmlns="">
            <p:sp>
              <p:nvSpPr>
                <p:cNvPr id="9" name="Rounded Rectangle 8">
                  <a:extLst>
                    <a:ext uri="{FF2B5EF4-FFF2-40B4-BE49-F238E27FC236}">
                      <a16:creationId xmlns:a16="http://schemas.microsoft.com/office/drawing/2014/main" id="{B3C9FAC2-BAF8-4082-61C3-9CCF20E0D5B2}"/>
                    </a:ext>
                  </a:extLst>
                </p:cNvPr>
                <p:cNvSpPr>
                  <a:spLocks noRot="1" noChangeAspect="1" noMove="1" noResize="1" noEditPoints="1" noAdjustHandles="1" noChangeArrowheads="1" noChangeShapeType="1" noTextEdit="1"/>
                </p:cNvSpPr>
                <p:nvPr/>
              </p:nvSpPr>
              <p:spPr>
                <a:xfrm>
                  <a:off x="838198" y="4631419"/>
                  <a:ext cx="7561883" cy="1861456"/>
                </a:xfrm>
                <a:prstGeom prst="roundRect">
                  <a:avLst/>
                </a:prstGeom>
                <a:blipFill>
                  <a:blip r:embed="rId4"/>
                  <a:stretch>
                    <a:fillRect l="-334"/>
                  </a:stretch>
                </a:blipFill>
                <a:ln w="28575">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5544A62-FB32-538C-2350-EAE17773AAC5}"/>
                    </a:ext>
                  </a:extLst>
                </p:cNvPr>
                <p:cNvSpPr txBox="1"/>
                <p:nvPr/>
              </p:nvSpPr>
              <p:spPr>
                <a:xfrm>
                  <a:off x="528638" y="5057918"/>
                  <a:ext cx="8391524" cy="1298432"/>
                </a:xfrm>
                <a:prstGeom prst="rect">
                  <a:avLst/>
                </a:prstGeom>
                <a:noFill/>
              </p:spPr>
              <p:txBody>
                <a:bodyPr wrap="square">
                  <a:spAutoFit/>
                </a:bodyPr>
                <a:lstStyle/>
                <a:p>
                  <a:pPr marL="0" indent="0" algn="ctr">
                    <a:buNone/>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Ad</m:t>
                        </m:r>
                        <m:sSubSup>
                          <m:sSubSupPr>
                            <m:ctrlPr>
                              <a:rPr lang="en-US" sz="2400" b="0" i="1" smtClean="0">
                                <a:latin typeface="Cambria Math" panose="02040503050406030204" pitchFamily="18" charset="0"/>
                              </a:rPr>
                            </m:ctrlPr>
                          </m:sSubSupPr>
                          <m:e>
                            <m:r>
                              <m:rPr>
                                <m:sty m:val="p"/>
                              </m:rPr>
                              <a:rPr lang="en-US" sz="2400" b="0" i="0" smtClean="0">
                                <a:latin typeface="Cambria Math" panose="02040503050406030204" pitchFamily="18" charset="0"/>
                              </a:rPr>
                              <m:t>v</m:t>
                            </m:r>
                          </m:e>
                          <m:sub>
                            <m:r>
                              <m:rPr>
                                <m:sty m:val="p"/>
                              </m:rPr>
                              <a:rPr lang="en-US" sz="2400" b="0" i="0" smtClean="0">
                                <a:latin typeface="Cambria Math" panose="02040503050406030204" pitchFamily="18" charset="0"/>
                              </a:rPr>
                              <m:t>BBS</m:t>
                            </m:r>
                            <m:r>
                              <a:rPr lang="en-US" sz="2400" b="0" i="0" smtClean="0">
                                <a:latin typeface="Cambria Math" panose="02040503050406030204" pitchFamily="18" charset="0"/>
                              </a:rPr>
                              <m:t>+</m:t>
                            </m:r>
                          </m:sub>
                          <m:sup>
                            <m:r>
                              <m:rPr>
                                <m:sty m:val="p"/>
                              </m:rPr>
                              <a:rPr lang="en-US" sz="2400" b="0" i="0" smtClean="0">
                                <a:latin typeface="Cambria Math" panose="02040503050406030204" pitchFamily="18" charset="0"/>
                              </a:rPr>
                              <m:t>suf</m:t>
                            </m:r>
                          </m:sup>
                        </m:sSubSup>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𝒜</m:t>
                                </m:r>
                              </m:e>
                              <m:sub>
                                <m:r>
                                  <a:rPr lang="en-US" sz="2400" b="0" i="1" smtClean="0">
                                    <a:latin typeface="Cambria Math" panose="02040503050406030204" pitchFamily="18" charset="0"/>
                                    <a:ea typeface="Cambria Math" panose="02040503050406030204" pitchFamily="18" charset="0"/>
                                  </a:rPr>
                                  <m:t>2</m:t>
                                </m:r>
                              </m:sub>
                            </m:sSub>
                          </m:e>
                        </m:d>
                        <m:r>
                          <a:rPr lang="en-US" sz="2400" b="0" i="1" smtClean="0">
                            <a:latin typeface="Cambria Math" panose="02040503050406030204" pitchFamily="18" charset="0"/>
                            <a:ea typeface="Cambria Math" panose="02040503050406030204" pitchFamily="18" charset="0"/>
                          </a:rPr>
                          <m:t>≥1 −</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𝑝</m:t>
                            </m:r>
                          </m:den>
                        </m:f>
                        <m:r>
                          <a:rPr lang="en-US" sz="2400" b="0" i="1" smtClean="0">
                            <a:latin typeface="Cambria Math" panose="02040503050406030204" pitchFamily="18" charset="0"/>
                            <a:ea typeface="Cambria Math" panose="02040503050406030204" pitchFamily="18" charset="0"/>
                          </a:rPr>
                          <m:t> , </m:t>
                        </m:r>
                        <m:r>
                          <m:rPr>
                            <m:sty m:val="p"/>
                          </m:rPr>
                          <a:rPr lang="en-US" sz="2400" b="0" i="0" smtClean="0">
                            <a:solidFill>
                              <a:srgbClr val="C00000"/>
                            </a:solidFill>
                            <a:latin typeface="Cambria Math" panose="02040503050406030204" pitchFamily="18" charset="0"/>
                            <a:ea typeface="Cambria Math" panose="02040503050406030204" pitchFamily="18" charset="0"/>
                          </a:rPr>
                          <m:t>QUERY</m:t>
                        </m:r>
                        <m:d>
                          <m:dPr>
                            <m:ctrlPr>
                              <a:rPr lang="en-US" sz="2400" b="0" i="1" smtClean="0">
                                <a:solidFill>
                                  <a:srgbClr val="C00000"/>
                                </a:solidFill>
                                <a:latin typeface="Cambria Math" panose="02040503050406030204" pitchFamily="18" charset="0"/>
                                <a:ea typeface="Cambria Math" panose="02040503050406030204" pitchFamily="18" charset="0"/>
                              </a:rPr>
                            </m:ctrlPr>
                          </m:dPr>
                          <m:e>
                            <m:sSub>
                              <m:sSubPr>
                                <m:ctrlPr>
                                  <a:rPr lang="en-US" sz="2400" b="0" i="1" smtClean="0">
                                    <a:solidFill>
                                      <a:srgbClr val="C00000"/>
                                    </a:solidFill>
                                    <a:latin typeface="Cambria Math" panose="02040503050406030204" pitchFamily="18" charset="0"/>
                                    <a:ea typeface="Cambria Math" panose="02040503050406030204" pitchFamily="18" charset="0"/>
                                  </a:rPr>
                                </m:ctrlPr>
                              </m:sSubPr>
                              <m:e>
                                <m:r>
                                  <a:rPr lang="en-US" sz="2400" i="1" smtClean="0">
                                    <a:solidFill>
                                      <a:srgbClr val="C00000"/>
                                    </a:solidFill>
                                    <a:latin typeface="Cambria Math" panose="02040503050406030204" pitchFamily="18" charset="0"/>
                                    <a:ea typeface="Cambria Math" panose="02040503050406030204" pitchFamily="18" charset="0"/>
                                  </a:rPr>
                                  <m:t>𝒜</m:t>
                                </m:r>
                              </m:e>
                              <m:sub>
                                <m:r>
                                  <a:rPr lang="en-US" sz="2400" b="0" i="1" smtClean="0">
                                    <a:solidFill>
                                      <a:srgbClr val="C00000"/>
                                    </a:solidFill>
                                    <a:latin typeface="Cambria Math" panose="02040503050406030204" pitchFamily="18" charset="0"/>
                                    <a:ea typeface="Cambria Math" panose="02040503050406030204" pitchFamily="18" charset="0"/>
                                  </a:rPr>
                                  <m:t>2</m:t>
                                </m:r>
                              </m:sub>
                            </m:sSub>
                          </m:e>
                        </m:d>
                        <m:r>
                          <a:rPr lang="en-US" sz="2400" b="0" i="1" smtClean="0">
                            <a:solidFill>
                              <a:srgbClr val="C00000"/>
                            </a:solidFill>
                            <a:latin typeface="Cambria Math" panose="02040503050406030204" pitchFamily="18" charset="0"/>
                            <a:ea typeface="Cambria Math" panose="02040503050406030204" pitchFamily="18" charset="0"/>
                          </a:rPr>
                          <m:t>=</m:t>
                        </m:r>
                        <m:r>
                          <a:rPr lang="en-US" sz="2400" b="0" i="1" smtClean="0">
                            <a:solidFill>
                              <a:srgbClr val="C00000"/>
                            </a:solidFill>
                            <a:latin typeface="Cambria Math" panose="02040503050406030204" pitchFamily="18" charset="0"/>
                            <a:ea typeface="Cambria Math" panose="02040503050406030204" pitchFamily="18" charset="0"/>
                          </a:rPr>
                          <m:t>𝑞</m:t>
                        </m:r>
                        <m:r>
                          <a:rPr lang="en-US" sz="2400" b="0" i="1" smtClean="0">
                            <a:solidFill>
                              <a:srgbClr val="C00000"/>
                            </a:solidFill>
                            <a:latin typeface="Cambria Math" panose="02040503050406030204" pitchFamily="18" charset="0"/>
                            <a:ea typeface="Cambria Math" panose="02040503050406030204" pitchFamily="18" charset="0"/>
                          </a:rPr>
                          <m:t>=3</m:t>
                        </m:r>
                        <m:r>
                          <a:rPr lang="en-US" sz="2400" b="0" i="1" smtClean="0">
                            <a:solidFill>
                              <a:srgbClr val="C00000"/>
                            </a:solidFill>
                            <a:latin typeface="Cambria Math" panose="02040503050406030204" pitchFamily="18" charset="0"/>
                            <a:ea typeface="Cambria Math" panose="02040503050406030204" pitchFamily="18" charset="0"/>
                          </a:rPr>
                          <m:t>𝑑</m:t>
                        </m:r>
                        <m:r>
                          <a:rPr lang="en-US" sz="2400" b="0" i="1" smtClean="0">
                            <a:solidFill>
                              <a:srgbClr val="C00000"/>
                            </a:solidFill>
                            <a:latin typeface="Cambria Math" panose="02040503050406030204" pitchFamily="18" charset="0"/>
                            <a:ea typeface="Cambria Math" panose="02040503050406030204" pitchFamily="18" charset="0"/>
                          </a:rPr>
                          <m:t>+3 ,</m:t>
                        </m:r>
                      </m:oMath>
                    </m:oMathPara>
                  </a14:m>
                  <a:endParaRPr lang="en-US" sz="2400" b="0" i="1" dirty="0">
                    <a:latin typeface="Cambria Math" panose="02040503050406030204" pitchFamily="18" charset="0"/>
                    <a:ea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m:rPr>
                            <m:sty m:val="p"/>
                          </m:rPr>
                          <a:rPr lang="en-US" sz="2400" b="0" i="0" smtClean="0">
                            <a:solidFill>
                              <a:srgbClr val="C00000"/>
                            </a:solidFill>
                            <a:latin typeface="Cambria Math" panose="02040503050406030204" pitchFamily="18" charset="0"/>
                            <a:ea typeface="Cambria Math" panose="02040503050406030204" pitchFamily="18" charset="0"/>
                          </a:rPr>
                          <m:t>TIME</m:t>
                        </m:r>
                        <m:d>
                          <m:dPr>
                            <m:ctrlPr>
                              <a:rPr lang="en-US" sz="2400" b="0" i="1" smtClean="0">
                                <a:solidFill>
                                  <a:srgbClr val="C00000"/>
                                </a:solidFill>
                                <a:latin typeface="Cambria Math" panose="02040503050406030204" pitchFamily="18" charset="0"/>
                                <a:ea typeface="Cambria Math" panose="02040503050406030204" pitchFamily="18" charset="0"/>
                              </a:rPr>
                            </m:ctrlPr>
                          </m:dPr>
                          <m:e>
                            <m:sSub>
                              <m:sSubPr>
                                <m:ctrlPr>
                                  <a:rPr lang="en-US" sz="2400" b="0" i="1" smtClean="0">
                                    <a:solidFill>
                                      <a:srgbClr val="C00000"/>
                                    </a:solidFill>
                                    <a:latin typeface="Cambria Math" panose="02040503050406030204" pitchFamily="18" charset="0"/>
                                    <a:ea typeface="Cambria Math" panose="02040503050406030204" pitchFamily="18" charset="0"/>
                                  </a:rPr>
                                </m:ctrlPr>
                              </m:sSubPr>
                              <m:e>
                                <m:r>
                                  <a:rPr lang="en-US" sz="2400" i="1" smtClean="0">
                                    <a:solidFill>
                                      <a:srgbClr val="C00000"/>
                                    </a:solidFill>
                                    <a:latin typeface="Cambria Math" panose="02040503050406030204" pitchFamily="18" charset="0"/>
                                    <a:ea typeface="Cambria Math" panose="02040503050406030204" pitchFamily="18" charset="0"/>
                                  </a:rPr>
                                  <m:t>𝒜</m:t>
                                </m:r>
                              </m:e>
                              <m:sub>
                                <m:r>
                                  <a:rPr lang="en-US" sz="2400" b="0" i="1" smtClean="0">
                                    <a:solidFill>
                                      <a:srgbClr val="C00000"/>
                                    </a:solidFill>
                                    <a:latin typeface="Cambria Math" panose="02040503050406030204" pitchFamily="18" charset="0"/>
                                    <a:ea typeface="Cambria Math" panose="02040503050406030204" pitchFamily="18" charset="0"/>
                                  </a:rPr>
                                  <m:t>2</m:t>
                                </m:r>
                              </m:sub>
                            </m:sSub>
                          </m:e>
                        </m:d>
                        <m:r>
                          <a:rPr lang="en-US" sz="2400" b="0" i="1" smtClean="0">
                            <a:solidFill>
                              <a:srgbClr val="C00000"/>
                            </a:solidFill>
                            <a:latin typeface="Cambria Math" panose="02040503050406030204" pitchFamily="18" charset="0"/>
                            <a:ea typeface="Cambria Math" panose="02040503050406030204" pitchFamily="18" charset="0"/>
                          </a:rPr>
                          <m:t>≈</m:t>
                        </m:r>
                        <m:r>
                          <a:rPr lang="en-US" sz="2400" b="0" i="1" smtClean="0">
                            <a:solidFill>
                              <a:srgbClr val="C00000"/>
                            </a:solidFill>
                            <a:latin typeface="Cambria Math" panose="02040503050406030204" pitchFamily="18" charset="0"/>
                            <a:ea typeface="Cambria Math" panose="02040503050406030204" pitchFamily="18" charset="0"/>
                          </a:rPr>
                          <m:t>𝑂</m:t>
                        </m:r>
                        <m:d>
                          <m:dPr>
                            <m:ctrlPr>
                              <a:rPr lang="en-US" sz="2400" b="0" i="1" smtClean="0">
                                <a:solidFill>
                                  <a:srgbClr val="C00000"/>
                                </a:solidFill>
                                <a:latin typeface="Cambria Math" panose="02040503050406030204" pitchFamily="18" charset="0"/>
                                <a:ea typeface="Cambria Math" panose="02040503050406030204" pitchFamily="18" charset="0"/>
                              </a:rPr>
                            </m:ctrlPr>
                          </m:dPr>
                          <m:e>
                            <m:rad>
                              <m:radPr>
                                <m:degHide m:val="on"/>
                                <m:ctrlPr>
                                  <a:rPr lang="en-US" sz="2400" i="1">
                                    <a:solidFill>
                                      <a:srgbClr val="C00000"/>
                                    </a:solidFill>
                                    <a:latin typeface="Cambria Math" panose="02040503050406030204" pitchFamily="18" charset="0"/>
                                    <a:ea typeface="Cambria Math" panose="02040503050406030204" pitchFamily="18" charset="0"/>
                                  </a:rPr>
                                </m:ctrlPr>
                              </m:radPr>
                              <m:deg/>
                              <m:e>
                                <m:r>
                                  <a:rPr lang="en-US" sz="2400" i="1">
                                    <a:solidFill>
                                      <a:srgbClr val="C00000"/>
                                    </a:solidFill>
                                    <a:latin typeface="Cambria Math" panose="02040503050406030204" pitchFamily="18" charset="0"/>
                                    <a:ea typeface="Cambria Math" panose="02040503050406030204" pitchFamily="18" charset="0"/>
                                  </a:rPr>
                                  <m:t>𝑝</m:t>
                                </m:r>
                                <m:r>
                                  <a:rPr lang="en-US" sz="2400" i="1">
                                    <a:solidFill>
                                      <a:srgbClr val="C00000"/>
                                    </a:solidFill>
                                    <a:latin typeface="Cambria Math" panose="02040503050406030204" pitchFamily="18" charset="0"/>
                                    <a:ea typeface="Cambria Math" panose="02040503050406030204" pitchFamily="18" charset="0"/>
                                  </a:rPr>
                                  <m:t>/</m:t>
                                </m:r>
                                <m:r>
                                  <a:rPr lang="en-US" sz="2400" i="1">
                                    <a:solidFill>
                                      <a:srgbClr val="C00000"/>
                                    </a:solidFill>
                                    <a:latin typeface="Cambria Math" panose="02040503050406030204" pitchFamily="18" charset="0"/>
                                    <a:ea typeface="Cambria Math" panose="02040503050406030204" pitchFamily="18" charset="0"/>
                                  </a:rPr>
                                  <m:t>𝑞</m:t>
                                </m:r>
                              </m:e>
                            </m:rad>
                            <m:r>
                              <a:rPr lang="en-US" sz="2400" i="1">
                                <a:solidFill>
                                  <a:srgbClr val="C00000"/>
                                </a:solidFill>
                                <a:latin typeface="Cambria Math" panose="02040503050406030204" pitchFamily="18" charset="0"/>
                                <a:ea typeface="Cambria Math" panose="02040503050406030204" pitchFamily="18" charset="0"/>
                              </a:rPr>
                              <m:t>⋅</m:t>
                            </m:r>
                            <m:sSub>
                              <m:sSubPr>
                                <m:ctrlPr>
                                  <a:rPr lang="en-US" sz="2400" i="1" dirty="0">
                                    <a:solidFill>
                                      <a:schemeClr val="accent2">
                                        <a:lumMod val="75000"/>
                                      </a:schemeClr>
                                    </a:solidFill>
                                    <a:latin typeface="Cambria Math" panose="02040503050406030204" pitchFamily="18" charset="0"/>
                                  </a:rPr>
                                </m:ctrlPr>
                              </m:sSubPr>
                              <m:e>
                                <m:r>
                                  <a:rPr lang="en-US" sz="2400" i="1" dirty="0">
                                    <a:solidFill>
                                      <a:schemeClr val="accent2">
                                        <a:lumMod val="75000"/>
                                      </a:schemeClr>
                                    </a:solidFill>
                                    <a:latin typeface="Cambria Math" panose="02040503050406030204" pitchFamily="18" charset="0"/>
                                  </a:rPr>
                                  <m:t>𝑇</m:t>
                                </m:r>
                              </m:e>
                              <m:sub>
                                <m:r>
                                  <a:rPr lang="en-US" sz="2400" i="1">
                                    <a:solidFill>
                                      <a:schemeClr val="accent2">
                                        <a:lumMod val="75000"/>
                                      </a:schemeClr>
                                    </a:solidFill>
                                    <a:latin typeface="Cambria Math" panose="02040503050406030204" pitchFamily="18" charset="0"/>
                                    <a:ea typeface="Cambria Math" panose="02040503050406030204" pitchFamily="18" charset="0"/>
                                  </a:rPr>
                                  <m:t>𝔾</m:t>
                                </m:r>
                              </m:sub>
                            </m:sSub>
                            <m:r>
                              <a:rPr lang="en-US" sz="2400" b="0" i="1" smtClean="0">
                                <a:solidFill>
                                  <a:schemeClr val="accent2">
                                    <a:lumMod val="75000"/>
                                  </a:schemeClr>
                                </a:solidFill>
                                <a:latin typeface="Cambria Math" panose="02040503050406030204" pitchFamily="18" charset="0"/>
                                <a:ea typeface="Cambria Math" panose="02040503050406030204" pitchFamily="18" charset="0"/>
                              </a:rPr>
                              <m:t>+…</m:t>
                            </m:r>
                          </m:e>
                        </m:d>
                        <m:r>
                          <a:rPr lang="en-US" sz="2400" b="0" i="1" smtClean="0">
                            <a:solidFill>
                              <a:srgbClr val="C00000"/>
                            </a:solidFill>
                            <a:latin typeface="Cambria Math" panose="02040503050406030204" pitchFamily="18" charset="0"/>
                            <a:ea typeface="Cambria Math" panose="02040503050406030204" pitchFamily="18" charset="0"/>
                          </a:rPr>
                          <m:t> .</m:t>
                        </m:r>
                      </m:oMath>
                    </m:oMathPara>
                  </a14:m>
                  <a:endParaRPr lang="en-US" sz="2400" dirty="0"/>
                </a:p>
              </p:txBody>
            </p:sp>
          </mc:Choice>
          <mc:Fallback xmlns="">
            <p:sp>
              <p:nvSpPr>
                <p:cNvPr id="8" name="TextBox 7">
                  <a:extLst>
                    <a:ext uri="{FF2B5EF4-FFF2-40B4-BE49-F238E27FC236}">
                      <a16:creationId xmlns:a16="http://schemas.microsoft.com/office/drawing/2014/main" id="{A5544A62-FB32-538C-2350-EAE17773AAC5}"/>
                    </a:ext>
                  </a:extLst>
                </p:cNvPr>
                <p:cNvSpPr txBox="1">
                  <a:spLocks noRot="1" noChangeAspect="1" noMove="1" noResize="1" noEditPoints="1" noAdjustHandles="1" noChangeArrowheads="1" noChangeShapeType="1" noTextEdit="1"/>
                </p:cNvSpPr>
                <p:nvPr/>
              </p:nvSpPr>
              <p:spPr>
                <a:xfrm>
                  <a:off x="528638" y="5057918"/>
                  <a:ext cx="8391524" cy="1298432"/>
                </a:xfrm>
                <a:prstGeom prst="rect">
                  <a:avLst/>
                </a:prstGeom>
                <a:blipFill>
                  <a:blip r:embed="rId5"/>
                  <a:stretch>
                    <a:fillRect b="-4854"/>
                  </a:stretch>
                </a:blipFill>
              </p:spPr>
              <p:txBody>
                <a:bodyPr/>
                <a:lstStyle/>
                <a:p>
                  <a:r>
                    <a:rPr lang="en-US">
                      <a:noFill/>
                    </a:rPr>
                    <a:t> </a:t>
                  </a:r>
                </a:p>
              </p:txBody>
            </p:sp>
          </mc:Fallback>
        </mc:AlternateContent>
      </p:grpSp>
      <p:sp>
        <p:nvSpPr>
          <p:cNvPr id="11" name="Slide Number Placeholder 10">
            <a:extLst>
              <a:ext uri="{FF2B5EF4-FFF2-40B4-BE49-F238E27FC236}">
                <a16:creationId xmlns:a16="http://schemas.microsoft.com/office/drawing/2014/main" id="{E7207D31-B2B7-878A-0ED7-B15A4B381EFB}"/>
              </a:ext>
            </a:extLst>
          </p:cNvPr>
          <p:cNvSpPr>
            <a:spLocks noGrp="1"/>
          </p:cNvSpPr>
          <p:nvPr>
            <p:ph type="sldNum" sz="quarter" idx="12"/>
          </p:nvPr>
        </p:nvSpPr>
        <p:spPr/>
        <p:txBody>
          <a:bodyPr/>
          <a:lstStyle/>
          <a:p>
            <a:fld id="{55D15609-A41A-3E41-B06F-A203A646914D}" type="slidenum">
              <a:rPr lang="en-US" smtClean="0"/>
              <a:t>12</a:t>
            </a:fld>
            <a:endParaRPr lang="en-US"/>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673BBB4-277A-0AA9-1FDC-922E549D3888}"/>
                  </a:ext>
                </a:extLst>
              </p:cNvPr>
              <p:cNvSpPr txBox="1"/>
              <p:nvPr/>
            </p:nvSpPr>
            <p:spPr>
              <a:xfrm>
                <a:off x="8282402" y="2140316"/>
                <a:ext cx="3743434" cy="1736646"/>
              </a:xfrm>
              <a:prstGeom prst="roundRect">
                <a:avLst/>
              </a:prstGeom>
              <a:solidFill>
                <a:schemeClr val="accent1">
                  <a:lumMod val="20000"/>
                  <a:lumOff val="80000"/>
                </a:schemeClr>
              </a:solidFill>
            </p:spPr>
            <p:txBody>
              <a:bodyPr wrap="square">
                <a:spAutoFit/>
              </a:bodyPr>
              <a:lstStyle/>
              <a:p>
                <a:pPr>
                  <a:lnSpc>
                    <a:spcPct val="100000"/>
                  </a:lnSpc>
                </a:pPr>
                <a:r>
                  <a:rPr lang="en-US" sz="2400" dirty="0">
                    <a:solidFill>
                      <a:srgbClr val="C00000"/>
                    </a:solidFill>
                  </a:rPr>
                  <a:t>Can be extended to show BBS/BBS+ security =&gt; </a:t>
                </a:r>
                <a14:m>
                  <m:oMath xmlns:m="http://schemas.openxmlformats.org/officeDocument/2006/math">
                    <m:r>
                      <m:rPr>
                        <m:sty m:val="p"/>
                      </m:rPr>
                      <a:rPr lang="en-US" sz="2400" i="0" dirty="0" smtClean="0">
                        <a:solidFill>
                          <a:srgbClr val="C00000"/>
                        </a:solidFill>
                        <a:latin typeface="Cambria Math" panose="02040503050406030204" pitchFamily="18" charset="0"/>
                      </a:rPr>
                      <m:t>Θ</m:t>
                    </m:r>
                    <m:r>
                      <a:rPr lang="en-US" sz="2400" i="1" dirty="0" smtClean="0">
                        <a:solidFill>
                          <a:srgbClr val="C00000"/>
                        </a:solidFill>
                        <a:latin typeface="Cambria Math" panose="02040503050406030204" pitchFamily="18" charset="0"/>
                      </a:rPr>
                      <m:t>(</m:t>
                    </m:r>
                    <m:r>
                      <a:rPr lang="en-US" sz="2400" i="1" dirty="0" smtClean="0">
                        <a:solidFill>
                          <a:srgbClr val="C00000"/>
                        </a:solidFill>
                        <a:latin typeface="Cambria Math" panose="02040503050406030204" pitchFamily="18" charset="0"/>
                      </a:rPr>
                      <m:t>𝑞</m:t>
                    </m:r>
                    <m:r>
                      <a:rPr lang="en-US" sz="2400" i="1" dirty="0" smtClean="0">
                        <a:solidFill>
                          <a:srgbClr val="C00000"/>
                        </a:solidFill>
                        <a:latin typeface="Cambria Math" panose="02040503050406030204" pitchFamily="18" charset="0"/>
                      </a:rPr>
                      <m:t>)</m:t>
                    </m:r>
                  </m:oMath>
                </a14:m>
                <a:r>
                  <a:rPr lang="en-US" sz="2400" dirty="0">
                    <a:solidFill>
                      <a:srgbClr val="C00000"/>
                    </a:solidFill>
                  </a:rPr>
                  <a:t>-SDH / </a:t>
                </a:r>
                <a14:m>
                  <m:oMath xmlns:m="http://schemas.openxmlformats.org/officeDocument/2006/math">
                    <m:r>
                      <m:rPr>
                        <m:sty m:val="p"/>
                      </m:rPr>
                      <a:rPr lang="en-US" sz="2400" dirty="0">
                        <a:solidFill>
                          <a:srgbClr val="C00000"/>
                        </a:solidFill>
                        <a:latin typeface="Cambria Math" panose="02040503050406030204" pitchFamily="18" charset="0"/>
                      </a:rPr>
                      <m:t>Θ</m:t>
                    </m:r>
                    <m:r>
                      <a:rPr lang="en-US" sz="2400" i="1" dirty="0">
                        <a:solidFill>
                          <a:srgbClr val="C00000"/>
                        </a:solidFill>
                        <a:latin typeface="Cambria Math" panose="02040503050406030204" pitchFamily="18" charset="0"/>
                      </a:rPr>
                      <m:t>(</m:t>
                    </m:r>
                    <m:r>
                      <a:rPr lang="en-US" sz="2400" i="1" dirty="0">
                        <a:solidFill>
                          <a:srgbClr val="C00000"/>
                        </a:solidFill>
                        <a:latin typeface="Cambria Math" panose="02040503050406030204" pitchFamily="18" charset="0"/>
                      </a:rPr>
                      <m:t>𝑞</m:t>
                    </m:r>
                    <m:r>
                      <a:rPr lang="en-US" sz="2400" i="1" dirty="0">
                        <a:solidFill>
                          <a:srgbClr val="C00000"/>
                        </a:solidFill>
                        <a:latin typeface="Cambria Math" panose="02040503050406030204" pitchFamily="18" charset="0"/>
                      </a:rPr>
                      <m:t>)</m:t>
                    </m:r>
                  </m:oMath>
                </a14:m>
                <a:r>
                  <a:rPr lang="en-US" sz="2400" dirty="0">
                    <a:solidFill>
                      <a:srgbClr val="C00000"/>
                    </a:solidFill>
                  </a:rPr>
                  <a:t>- DL assumptions.</a:t>
                </a:r>
              </a:p>
            </p:txBody>
          </p:sp>
        </mc:Choice>
        <mc:Fallback>
          <p:sp>
            <p:nvSpPr>
              <p:cNvPr id="6" name="TextBox 5">
                <a:extLst>
                  <a:ext uri="{FF2B5EF4-FFF2-40B4-BE49-F238E27FC236}">
                    <a16:creationId xmlns:a16="http://schemas.microsoft.com/office/drawing/2014/main" id="{7673BBB4-277A-0AA9-1FDC-922E549D3888}"/>
                  </a:ext>
                </a:extLst>
              </p:cNvPr>
              <p:cNvSpPr txBox="1">
                <a:spLocks noRot="1" noChangeAspect="1" noMove="1" noResize="1" noEditPoints="1" noAdjustHandles="1" noChangeArrowheads="1" noChangeShapeType="1" noTextEdit="1"/>
              </p:cNvSpPr>
              <p:nvPr/>
            </p:nvSpPr>
            <p:spPr>
              <a:xfrm>
                <a:off x="8282402" y="2140316"/>
                <a:ext cx="3743434" cy="1736646"/>
              </a:xfrm>
              <a:prstGeom prst="roundRect">
                <a:avLst/>
              </a:prstGeom>
              <a:blipFill>
                <a:blip r:embed="rId6"/>
                <a:stretch>
                  <a:fillRect l="-338" b="-2174"/>
                </a:stretch>
              </a:blipFill>
            </p:spPr>
            <p:txBody>
              <a:bodyPr/>
              <a:lstStyle/>
              <a:p>
                <a:r>
                  <a:rPr lang="en-US">
                    <a:noFill/>
                  </a:rPr>
                  <a:t> </a:t>
                </a:r>
              </a:p>
            </p:txBody>
          </p:sp>
        </mc:Fallback>
      </mc:AlternateContent>
    </p:spTree>
    <p:extLst>
      <p:ext uri="{BB962C8B-B14F-4D97-AF65-F5344CB8AC3E}">
        <p14:creationId xmlns:p14="http://schemas.microsoft.com/office/powerpoint/2010/main" val="110536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C3248-39DD-B287-AF20-8DEF00A5C6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BE327D-F998-4E57-167C-D7C085266822}"/>
              </a:ext>
            </a:extLst>
          </p:cNvPr>
          <p:cNvSpPr>
            <a:spLocks noGrp="1"/>
          </p:cNvSpPr>
          <p:nvPr>
            <p:ph type="title"/>
          </p:nvPr>
        </p:nvSpPr>
        <p:spPr/>
        <p:txBody>
          <a:bodyPr/>
          <a:lstStyle/>
          <a:p>
            <a:r>
              <a:rPr lang="en-US" dirty="0"/>
              <a:t>Starting Point: Jao and Yoshida attack [JY’09]</a:t>
            </a:r>
          </a:p>
        </p:txBody>
      </p:sp>
      <p:cxnSp>
        <p:nvCxnSpPr>
          <p:cNvPr id="6" name="Straight Arrow Connector 5">
            <a:extLst>
              <a:ext uri="{FF2B5EF4-FFF2-40B4-BE49-F238E27FC236}">
                <a16:creationId xmlns:a16="http://schemas.microsoft.com/office/drawing/2014/main" id="{FAAA3BCD-1D44-7695-574F-0112D9F57B04}"/>
              </a:ext>
            </a:extLst>
          </p:cNvPr>
          <p:cNvCxnSpPr/>
          <p:nvPr/>
        </p:nvCxnSpPr>
        <p:spPr>
          <a:xfrm>
            <a:off x="2821380" y="2848354"/>
            <a:ext cx="2438400"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Rounded Rectangle 6">
                <a:extLst>
                  <a:ext uri="{FF2B5EF4-FFF2-40B4-BE49-F238E27FC236}">
                    <a16:creationId xmlns:a16="http://schemas.microsoft.com/office/drawing/2014/main" id="{C4E2026A-DC29-F66C-627E-E2F382953C8E}"/>
                  </a:ext>
                </a:extLst>
              </p:cNvPr>
              <p:cNvSpPr/>
              <p:nvPr/>
            </p:nvSpPr>
            <p:spPr>
              <a:xfrm>
                <a:off x="340700" y="3429179"/>
                <a:ext cx="2026024" cy="1159866"/>
              </a:xfrm>
              <a:prstGeom prst="roundRect">
                <a:avLst/>
              </a:prstGeom>
              <a:solidFill>
                <a:schemeClr val="accent2">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Oracle</a:t>
                </a:r>
                <a:r>
                  <a:rPr lang="en-US" sz="2400" dirty="0">
                    <a:solidFill>
                      <a:srgbClr val="C00000"/>
                    </a:solidFill>
                  </a:rPr>
                  <a:t> S(</a:t>
                </a:r>
                <a14:m>
                  <m:oMath xmlns:m="http://schemas.openxmlformats.org/officeDocument/2006/math">
                    <m:r>
                      <a:rPr lang="en-US" sz="2400" i="1" dirty="0" smtClean="0">
                        <a:solidFill>
                          <a:srgbClr val="C00000"/>
                        </a:solidFill>
                        <a:latin typeface="Cambria Math" panose="02040503050406030204" pitchFamily="18" charset="0"/>
                        <a:ea typeface="Cambria Math" panose="02040503050406030204" pitchFamily="18" charset="0"/>
                      </a:rPr>
                      <m:t>𝑚</m:t>
                    </m:r>
                  </m:oMath>
                </a14:m>
                <a:r>
                  <a:rPr lang="en-US" sz="2400" dirty="0">
                    <a:solidFill>
                      <a:srgbClr val="C00000"/>
                    </a:solidFill>
                  </a:rPr>
                  <a:t>)</a:t>
                </a:r>
              </a:p>
            </p:txBody>
          </p:sp>
        </mc:Choice>
        <mc:Fallback xmlns="">
          <p:sp>
            <p:nvSpPr>
              <p:cNvPr id="7" name="Rounded Rectangle 6">
                <a:extLst>
                  <a:ext uri="{FF2B5EF4-FFF2-40B4-BE49-F238E27FC236}">
                    <a16:creationId xmlns:a16="http://schemas.microsoft.com/office/drawing/2014/main" id="{C4E2026A-DC29-F66C-627E-E2F382953C8E}"/>
                  </a:ext>
                </a:extLst>
              </p:cNvPr>
              <p:cNvSpPr>
                <a:spLocks noRot="1" noChangeAspect="1" noMove="1" noResize="1" noEditPoints="1" noAdjustHandles="1" noChangeArrowheads="1" noChangeShapeType="1" noTextEdit="1"/>
              </p:cNvSpPr>
              <p:nvPr/>
            </p:nvSpPr>
            <p:spPr>
              <a:xfrm>
                <a:off x="340700" y="3429179"/>
                <a:ext cx="2026024" cy="1159866"/>
              </a:xfrm>
              <a:prstGeom prst="roundRect">
                <a:avLst/>
              </a:prstGeom>
              <a:blipFill>
                <a:blip r:embed="rId4"/>
                <a:stretch>
                  <a:fillRect/>
                </a:stretch>
              </a:blipFill>
              <a:ln w="28575">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34AC2E7-D86C-B309-3499-DC74D4A2AD9A}"/>
                  </a:ext>
                </a:extLst>
              </p:cNvPr>
              <p:cNvSpPr txBox="1"/>
              <p:nvPr/>
            </p:nvSpPr>
            <p:spPr>
              <a:xfrm>
                <a:off x="3234473" y="2308118"/>
                <a:ext cx="146720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𝑝𝑘</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𝑋</m:t>
                      </m:r>
                    </m:oMath>
                  </m:oMathPara>
                </a14:m>
                <a:endParaRPr lang="en-US" sz="2400" i="1" dirty="0"/>
              </a:p>
            </p:txBody>
          </p:sp>
        </mc:Choice>
        <mc:Fallback xmlns="">
          <p:sp>
            <p:nvSpPr>
              <p:cNvPr id="11" name="TextBox 10">
                <a:extLst>
                  <a:ext uri="{FF2B5EF4-FFF2-40B4-BE49-F238E27FC236}">
                    <a16:creationId xmlns:a16="http://schemas.microsoft.com/office/drawing/2014/main" id="{034AC2E7-D86C-B309-3499-DC74D4A2AD9A}"/>
                  </a:ext>
                </a:extLst>
              </p:cNvPr>
              <p:cNvSpPr txBox="1">
                <a:spLocks noRot="1" noChangeAspect="1" noMove="1" noResize="1" noEditPoints="1" noAdjustHandles="1" noChangeArrowheads="1" noChangeShapeType="1" noTextEdit="1"/>
              </p:cNvSpPr>
              <p:nvPr/>
            </p:nvSpPr>
            <p:spPr>
              <a:xfrm>
                <a:off x="3234473" y="2308118"/>
                <a:ext cx="1467208" cy="461665"/>
              </a:xfrm>
              <a:prstGeom prst="rect">
                <a:avLst/>
              </a:prstGeom>
              <a:blipFill>
                <a:blip r:embed="rId5"/>
                <a:stretch>
                  <a:fillRect b="-18919"/>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D7DFCEDF-4661-6E44-C250-9ACF23DAA83E}"/>
              </a:ext>
            </a:extLst>
          </p:cNvPr>
          <p:cNvCxnSpPr>
            <a:cxnSpLocks/>
          </p:cNvCxnSpPr>
          <p:nvPr/>
        </p:nvCxnSpPr>
        <p:spPr>
          <a:xfrm>
            <a:off x="2821380" y="4508888"/>
            <a:ext cx="2293395"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532FBFC-8CA3-B5E0-DAE2-33A599F6934C}"/>
                  </a:ext>
                </a:extLst>
              </p:cNvPr>
              <p:cNvSpPr txBox="1"/>
              <p:nvPr/>
            </p:nvSpPr>
            <p:spPr>
              <a:xfrm>
                <a:off x="2164881" y="3660258"/>
                <a:ext cx="3904544" cy="8486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accent2">
                                  <a:lumMod val="75000"/>
                                </a:schemeClr>
                              </a:solidFill>
                              <a:latin typeface="Cambria Math" panose="02040503050406030204" pitchFamily="18" charset="0"/>
                            </a:rPr>
                          </m:ctrlPr>
                        </m:sSubPr>
                        <m:e>
                          <m:r>
                            <a:rPr lang="en-US" sz="2400" b="0" i="1" smtClean="0">
                              <a:solidFill>
                                <a:schemeClr val="accent2">
                                  <a:lumMod val="75000"/>
                                </a:schemeClr>
                              </a:solidFill>
                              <a:latin typeface="Cambria Math" panose="02040503050406030204" pitchFamily="18" charset="0"/>
                            </a:rPr>
                            <m:t>𝜎</m:t>
                          </m:r>
                        </m:e>
                        <m:sub>
                          <m:r>
                            <a:rPr lang="en-US" sz="2400" b="0" i="1" smtClean="0">
                              <a:solidFill>
                                <a:schemeClr val="accent2">
                                  <a:lumMod val="75000"/>
                                </a:schemeClr>
                              </a:solidFill>
                              <a:latin typeface="Cambria Math" panose="02040503050406030204" pitchFamily="18" charset="0"/>
                            </a:rPr>
                            <m:t>𝑖</m:t>
                          </m:r>
                        </m:sub>
                      </m:sSub>
                      <m:r>
                        <a:rPr lang="en-US" sz="2400" b="0" i="1" smtClean="0">
                          <a:solidFill>
                            <a:schemeClr val="accent2">
                              <a:lumMod val="75000"/>
                            </a:schemeClr>
                          </a:solidFill>
                          <a:latin typeface="Cambria Math" panose="02040503050406030204" pitchFamily="18" charset="0"/>
                        </a:rPr>
                        <m:t>=</m:t>
                      </m:r>
                      <m:d>
                        <m:dPr>
                          <m:ctrlPr>
                            <a:rPr lang="en-US" sz="2400" i="1">
                              <a:solidFill>
                                <a:schemeClr val="accent2">
                                  <a:lumMod val="75000"/>
                                </a:schemeClr>
                              </a:solidFill>
                              <a:latin typeface="Cambria Math" panose="02040503050406030204" pitchFamily="18" charset="0"/>
                            </a:rPr>
                          </m:ctrlPr>
                        </m:dPr>
                        <m:e>
                          <m:sSub>
                            <m:sSubPr>
                              <m:ctrlPr>
                                <a:rPr lang="en-US" sz="2400" i="1">
                                  <a:solidFill>
                                    <a:schemeClr val="accent2">
                                      <a:lumMod val="75000"/>
                                    </a:schemeClr>
                                  </a:solidFill>
                                  <a:latin typeface="Cambria Math" panose="02040503050406030204" pitchFamily="18" charset="0"/>
                                </a:rPr>
                              </m:ctrlPr>
                            </m:sSubPr>
                            <m:e>
                              <m:r>
                                <a:rPr lang="en-US" sz="2400" i="1">
                                  <a:solidFill>
                                    <a:schemeClr val="accent2">
                                      <a:lumMod val="75000"/>
                                    </a:schemeClr>
                                  </a:solidFill>
                                  <a:latin typeface="Cambria Math" panose="02040503050406030204" pitchFamily="18" charset="0"/>
                                </a:rPr>
                                <m:t>𝐴</m:t>
                              </m:r>
                            </m:e>
                            <m:sub>
                              <m:r>
                                <a:rPr lang="en-US" sz="2400" i="1">
                                  <a:solidFill>
                                    <a:schemeClr val="accent2">
                                      <a:lumMod val="75000"/>
                                    </a:schemeClr>
                                  </a:solidFill>
                                  <a:latin typeface="Cambria Math" panose="02040503050406030204" pitchFamily="18" charset="0"/>
                                </a:rPr>
                                <m:t>𝑖</m:t>
                              </m:r>
                            </m:sub>
                          </m:sSub>
                          <m:r>
                            <a:rPr lang="en-US" sz="2400" i="1">
                              <a:solidFill>
                                <a:schemeClr val="accent2">
                                  <a:lumMod val="75000"/>
                                </a:schemeClr>
                              </a:solidFill>
                              <a:latin typeface="Cambria Math" panose="02040503050406030204" pitchFamily="18" charset="0"/>
                            </a:rPr>
                            <m:t>=</m:t>
                          </m:r>
                          <m:f>
                            <m:fPr>
                              <m:ctrlPr>
                                <a:rPr lang="en-US" sz="2400" i="1">
                                  <a:solidFill>
                                    <a:schemeClr val="accent2">
                                      <a:lumMod val="75000"/>
                                    </a:schemeClr>
                                  </a:solidFill>
                                  <a:latin typeface="Cambria Math" panose="02040503050406030204" pitchFamily="18" charset="0"/>
                                </a:rPr>
                              </m:ctrlPr>
                            </m:fPr>
                            <m:num>
                              <m:r>
                                <a:rPr lang="en-US" sz="2400" i="1">
                                  <a:solidFill>
                                    <a:schemeClr val="accent2">
                                      <a:lumMod val="75000"/>
                                    </a:schemeClr>
                                  </a:solidFill>
                                  <a:latin typeface="Cambria Math" panose="02040503050406030204" pitchFamily="18" charset="0"/>
                                </a:rPr>
                                <m:t>1</m:t>
                              </m:r>
                            </m:num>
                            <m:den>
                              <m:r>
                                <a:rPr lang="en-US" sz="2400" i="1">
                                  <a:solidFill>
                                    <a:schemeClr val="accent2">
                                      <a:lumMod val="75000"/>
                                    </a:schemeClr>
                                  </a:solidFill>
                                  <a:latin typeface="Cambria Math" panose="02040503050406030204" pitchFamily="18" charset="0"/>
                                </a:rPr>
                                <m:t>𝑥</m:t>
                              </m:r>
                              <m:r>
                                <a:rPr lang="en-US" sz="2400" i="1">
                                  <a:solidFill>
                                    <a:schemeClr val="accent2">
                                      <a:lumMod val="75000"/>
                                    </a:schemeClr>
                                  </a:solidFill>
                                  <a:latin typeface="Cambria Math" panose="02040503050406030204" pitchFamily="18" charset="0"/>
                                </a:rPr>
                                <m:t>+</m:t>
                              </m:r>
                              <m:sSub>
                                <m:sSubPr>
                                  <m:ctrlPr>
                                    <a:rPr lang="en-US" sz="2400" i="1">
                                      <a:solidFill>
                                        <a:schemeClr val="accent2">
                                          <a:lumMod val="75000"/>
                                        </a:schemeClr>
                                      </a:solidFill>
                                      <a:latin typeface="Cambria Math" panose="02040503050406030204" pitchFamily="18" charset="0"/>
                                    </a:rPr>
                                  </m:ctrlPr>
                                </m:sSubPr>
                                <m:e>
                                  <m:r>
                                    <a:rPr lang="en-US" sz="2400" i="1">
                                      <a:solidFill>
                                        <a:schemeClr val="accent2">
                                          <a:lumMod val="75000"/>
                                        </a:schemeClr>
                                      </a:solidFill>
                                      <a:latin typeface="Cambria Math" panose="02040503050406030204" pitchFamily="18" charset="0"/>
                                    </a:rPr>
                                    <m:t>𝑒</m:t>
                                  </m:r>
                                </m:e>
                                <m:sub>
                                  <m:r>
                                    <a:rPr lang="en-US" sz="2400" i="1">
                                      <a:solidFill>
                                        <a:schemeClr val="accent2">
                                          <a:lumMod val="75000"/>
                                        </a:schemeClr>
                                      </a:solidFill>
                                      <a:latin typeface="Cambria Math" panose="02040503050406030204" pitchFamily="18" charset="0"/>
                                    </a:rPr>
                                    <m:t>𝑖</m:t>
                                  </m:r>
                                </m:sub>
                              </m:sSub>
                            </m:den>
                          </m:f>
                          <m:sSub>
                            <m:sSubPr>
                              <m:ctrlPr>
                                <a:rPr lang="en-US" sz="2400" i="1">
                                  <a:solidFill>
                                    <a:schemeClr val="accent2">
                                      <a:lumMod val="75000"/>
                                    </a:schemeClr>
                                  </a:solidFill>
                                  <a:latin typeface="Cambria Math" panose="02040503050406030204" pitchFamily="18" charset="0"/>
                                </a:rPr>
                              </m:ctrlPr>
                            </m:sSubPr>
                            <m:e>
                              <m:r>
                                <a:rPr lang="en-US" sz="2400" i="1">
                                  <a:solidFill>
                                    <a:schemeClr val="accent2">
                                      <a:lumMod val="75000"/>
                                    </a:schemeClr>
                                  </a:solidFill>
                                  <a:latin typeface="Cambria Math" panose="02040503050406030204" pitchFamily="18" charset="0"/>
                                </a:rPr>
                                <m:t>𝐺</m:t>
                              </m:r>
                            </m:e>
                            <m:sub>
                              <m:r>
                                <a:rPr lang="en-US" sz="2400" i="1">
                                  <a:solidFill>
                                    <a:schemeClr val="accent2">
                                      <a:lumMod val="75000"/>
                                    </a:schemeClr>
                                  </a:solidFill>
                                  <a:latin typeface="Cambria Math" panose="02040503050406030204" pitchFamily="18" charset="0"/>
                                </a:rPr>
                                <m:t>1</m:t>
                              </m:r>
                            </m:sub>
                          </m:sSub>
                          <m:r>
                            <a:rPr lang="en-US" sz="2400" i="1">
                              <a:solidFill>
                                <a:schemeClr val="accent2">
                                  <a:lumMod val="75000"/>
                                </a:schemeClr>
                              </a:solidFill>
                              <a:latin typeface="Cambria Math" panose="02040503050406030204" pitchFamily="18" charset="0"/>
                            </a:rPr>
                            <m:t>,</m:t>
                          </m:r>
                          <m:sSub>
                            <m:sSubPr>
                              <m:ctrlPr>
                                <a:rPr lang="en-US" sz="2400" i="1">
                                  <a:solidFill>
                                    <a:schemeClr val="accent2">
                                      <a:lumMod val="75000"/>
                                    </a:schemeClr>
                                  </a:solidFill>
                                  <a:latin typeface="Cambria Math" panose="02040503050406030204" pitchFamily="18" charset="0"/>
                                </a:rPr>
                              </m:ctrlPr>
                            </m:sSubPr>
                            <m:e>
                              <m:r>
                                <a:rPr lang="en-US" sz="2400" i="1">
                                  <a:solidFill>
                                    <a:schemeClr val="accent2">
                                      <a:lumMod val="75000"/>
                                    </a:schemeClr>
                                  </a:solidFill>
                                  <a:latin typeface="Cambria Math" panose="02040503050406030204" pitchFamily="18" charset="0"/>
                                </a:rPr>
                                <m:t>𝑒</m:t>
                              </m:r>
                            </m:e>
                            <m:sub>
                              <m:r>
                                <a:rPr lang="en-US" sz="2400" i="1">
                                  <a:solidFill>
                                    <a:schemeClr val="accent2">
                                      <a:lumMod val="75000"/>
                                    </a:schemeClr>
                                  </a:solidFill>
                                  <a:latin typeface="Cambria Math" panose="02040503050406030204" pitchFamily="18" charset="0"/>
                                </a:rPr>
                                <m:t>𝑖</m:t>
                              </m:r>
                            </m:sub>
                          </m:sSub>
                        </m:e>
                      </m:d>
                    </m:oMath>
                  </m:oMathPara>
                </a14:m>
                <a:endParaRPr lang="en-US" sz="2400" dirty="0">
                  <a:solidFill>
                    <a:schemeClr val="accent2">
                      <a:lumMod val="75000"/>
                    </a:schemeClr>
                  </a:solidFill>
                </a:endParaRPr>
              </a:p>
            </p:txBody>
          </p:sp>
        </mc:Choice>
        <mc:Fallback xmlns="">
          <p:sp>
            <p:nvSpPr>
              <p:cNvPr id="13" name="TextBox 12">
                <a:extLst>
                  <a:ext uri="{FF2B5EF4-FFF2-40B4-BE49-F238E27FC236}">
                    <a16:creationId xmlns:a16="http://schemas.microsoft.com/office/drawing/2014/main" id="{6532FBFC-8CA3-B5E0-DAE2-33A599F6934C}"/>
                  </a:ext>
                </a:extLst>
              </p:cNvPr>
              <p:cNvSpPr txBox="1">
                <a:spLocks noRot="1" noChangeAspect="1" noMove="1" noResize="1" noEditPoints="1" noAdjustHandles="1" noChangeArrowheads="1" noChangeShapeType="1" noTextEdit="1"/>
              </p:cNvSpPr>
              <p:nvPr/>
            </p:nvSpPr>
            <p:spPr>
              <a:xfrm>
                <a:off x="2164881" y="3660258"/>
                <a:ext cx="3904544" cy="848630"/>
              </a:xfrm>
              <a:prstGeom prst="rect">
                <a:avLst/>
              </a:prstGeom>
              <a:blipFill>
                <a:blip r:embed="rId6"/>
                <a:stretch>
                  <a:fillRect b="-2941"/>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34D33A5C-16DF-778A-F7AB-2583AA5BBDD3}"/>
              </a:ext>
            </a:extLst>
          </p:cNvPr>
          <p:cNvCxnSpPr>
            <a:cxnSpLocks/>
          </p:cNvCxnSpPr>
          <p:nvPr/>
        </p:nvCxnSpPr>
        <p:spPr>
          <a:xfrm flipH="1">
            <a:off x="2787734" y="3560079"/>
            <a:ext cx="2327041"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E05B882-43A7-BB45-C211-BC585335EA04}"/>
                  </a:ext>
                </a:extLst>
              </p:cNvPr>
              <p:cNvSpPr txBox="1"/>
              <p:nvPr/>
            </p:nvSpPr>
            <p:spPr>
              <a:xfrm>
                <a:off x="3176369" y="3053990"/>
                <a:ext cx="146720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𝑚</m:t>
                          </m:r>
                        </m:e>
                        <m:sub>
                          <m:r>
                            <a:rPr lang="en-US" sz="2400" b="0" i="1" smtClean="0">
                              <a:solidFill>
                                <a:srgbClr val="C00000"/>
                              </a:solidFill>
                              <a:latin typeface="Cambria Math" panose="02040503050406030204" pitchFamily="18" charset="0"/>
                            </a:rPr>
                            <m:t>𝑖</m:t>
                          </m:r>
                        </m:sub>
                      </m:sSub>
                      <m:r>
                        <a:rPr lang="en-US" sz="2400" b="0" i="1" smtClean="0">
                          <a:solidFill>
                            <a:srgbClr val="C00000"/>
                          </a:solidFill>
                          <a:latin typeface="Cambria Math" panose="02040503050406030204" pitchFamily="18" charset="0"/>
                        </a:rPr>
                        <m:t>=0</m:t>
                      </m:r>
                    </m:oMath>
                  </m:oMathPara>
                </a14:m>
                <a:endParaRPr lang="en-US" sz="2400" dirty="0"/>
              </a:p>
            </p:txBody>
          </p:sp>
        </mc:Choice>
        <mc:Fallback xmlns="">
          <p:sp>
            <p:nvSpPr>
              <p:cNvPr id="18" name="TextBox 17">
                <a:extLst>
                  <a:ext uri="{FF2B5EF4-FFF2-40B4-BE49-F238E27FC236}">
                    <a16:creationId xmlns:a16="http://schemas.microsoft.com/office/drawing/2014/main" id="{7E05B882-43A7-BB45-C211-BC585335EA04}"/>
                  </a:ext>
                </a:extLst>
              </p:cNvPr>
              <p:cNvSpPr txBox="1">
                <a:spLocks noRot="1" noChangeAspect="1" noMove="1" noResize="1" noEditPoints="1" noAdjustHandles="1" noChangeArrowheads="1" noChangeShapeType="1" noTextEdit="1"/>
              </p:cNvSpPr>
              <p:nvPr/>
            </p:nvSpPr>
            <p:spPr>
              <a:xfrm>
                <a:off x="3176369" y="3053990"/>
                <a:ext cx="1467208" cy="461665"/>
              </a:xfrm>
              <a:prstGeom prst="rect">
                <a:avLst/>
              </a:prstGeom>
              <a:blipFill>
                <a:blip r:embed="rId7"/>
                <a:stretch>
                  <a:fillRect b="-5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9F319F7-5CDA-3B56-49BB-FE414A84CA8C}"/>
                  </a:ext>
                </a:extLst>
              </p:cNvPr>
              <p:cNvSpPr txBox="1"/>
              <p:nvPr/>
            </p:nvSpPr>
            <p:spPr>
              <a:xfrm>
                <a:off x="226470" y="1926691"/>
                <a:ext cx="2107244" cy="8595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panose="02040503050406030204" pitchFamily="18" charset="0"/>
                        </a:rPr>
                        <m:t>𝑠𝑘</m:t>
                      </m:r>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𝑥</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m:t>
                          </m:r>
                        </m:e>
                        <m:sub>
                          <m:r>
                            <a:rPr lang="en-US" sz="2400" i="1">
                              <a:solidFill>
                                <a:srgbClr val="C00000"/>
                              </a:solidFill>
                              <a:latin typeface="Cambria Math" panose="02040503050406030204" pitchFamily="18" charset="0"/>
                            </a:rPr>
                            <m:t>$</m:t>
                          </m:r>
                        </m:sub>
                      </m:sSub>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ℤ</m:t>
                          </m:r>
                        </m:e>
                        <m:sub>
                          <m:r>
                            <a:rPr lang="en-US" sz="2400" i="1">
                              <a:solidFill>
                                <a:srgbClr val="C00000"/>
                              </a:solidFill>
                              <a:latin typeface="Cambria Math" panose="02040503050406030204" pitchFamily="18" charset="0"/>
                              <a:ea typeface="Cambria Math" panose="02040503050406030204" pitchFamily="18" charset="0"/>
                            </a:rPr>
                            <m:t>𝑝</m:t>
                          </m:r>
                        </m:sub>
                      </m:sSub>
                      <m:r>
                        <a:rPr lang="en-US" sz="2400" i="1">
                          <a:solidFill>
                            <a:srgbClr val="C00000"/>
                          </a:solidFill>
                          <a:latin typeface="Cambria Math" panose="02040503050406030204" pitchFamily="18" charset="0"/>
                        </a:rPr>
                        <m:t>,</m:t>
                      </m:r>
                    </m:oMath>
                  </m:oMathPara>
                </a14:m>
                <a:endParaRPr lang="en-US" sz="2400" i="1" dirty="0">
                  <a:solidFill>
                    <a:srgbClr val="C0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panose="02040503050406030204" pitchFamily="18" charset="0"/>
                        </a:rPr>
                        <m:t>𝑝𝑘</m:t>
                      </m:r>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𝑋</m:t>
                      </m:r>
                      <m:r>
                        <a:rPr lang="en-US" sz="2400" i="1">
                          <a:solidFill>
                            <a:srgbClr val="C00000"/>
                          </a:solidFill>
                          <a:latin typeface="Cambria Math" panose="02040503050406030204" pitchFamily="18" charset="0"/>
                        </a:rPr>
                        <m:t>=</m:t>
                      </m:r>
                      <m:r>
                        <a:rPr lang="en-US" sz="2400" i="1">
                          <a:solidFill>
                            <a:srgbClr val="C00000"/>
                          </a:solidFill>
                          <a:latin typeface="Cambria Math" panose="02040503050406030204" pitchFamily="18" charset="0"/>
                        </a:rPr>
                        <m:t>𝑥</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𝐺</m:t>
                          </m:r>
                        </m:e>
                        <m:sub>
                          <m:r>
                            <a:rPr lang="en-US" sz="2400" i="1">
                              <a:solidFill>
                                <a:srgbClr val="C00000"/>
                              </a:solidFill>
                              <a:latin typeface="Cambria Math" panose="02040503050406030204" pitchFamily="18" charset="0"/>
                            </a:rPr>
                            <m:t>1</m:t>
                          </m:r>
                        </m:sub>
                      </m:sSub>
                    </m:oMath>
                  </m:oMathPara>
                </a14:m>
                <a:endParaRPr lang="en-US" sz="2400" dirty="0"/>
              </a:p>
            </p:txBody>
          </p:sp>
        </mc:Choice>
        <mc:Fallback xmlns="">
          <p:sp>
            <p:nvSpPr>
              <p:cNvPr id="21" name="TextBox 20">
                <a:extLst>
                  <a:ext uri="{FF2B5EF4-FFF2-40B4-BE49-F238E27FC236}">
                    <a16:creationId xmlns:a16="http://schemas.microsoft.com/office/drawing/2014/main" id="{D9F319F7-5CDA-3B56-49BB-FE414A84CA8C}"/>
                  </a:ext>
                </a:extLst>
              </p:cNvPr>
              <p:cNvSpPr txBox="1">
                <a:spLocks noRot="1" noChangeAspect="1" noMove="1" noResize="1" noEditPoints="1" noAdjustHandles="1" noChangeArrowheads="1" noChangeShapeType="1" noTextEdit="1"/>
              </p:cNvSpPr>
              <p:nvPr/>
            </p:nvSpPr>
            <p:spPr>
              <a:xfrm>
                <a:off x="226470" y="1926691"/>
                <a:ext cx="2107244" cy="859531"/>
              </a:xfrm>
              <a:prstGeom prst="rect">
                <a:avLst/>
              </a:prstGeom>
              <a:blipFill>
                <a:blip r:embed="rId8"/>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29F7F90-E0BD-64EB-4A5C-9D5B855ED38B}"/>
                  </a:ext>
                </a:extLst>
              </p:cNvPr>
              <p:cNvSpPr txBox="1"/>
              <p:nvPr/>
            </p:nvSpPr>
            <p:spPr>
              <a:xfrm>
                <a:off x="5642998" y="1302528"/>
                <a:ext cx="2549912" cy="523220"/>
              </a:xfrm>
              <a:prstGeom prst="rect">
                <a:avLst/>
              </a:prstGeom>
              <a:noFill/>
            </p:spPr>
            <p:txBody>
              <a:bodyPr wrap="square">
                <a:spAutoFit/>
              </a:bodyPr>
              <a:lstStyle/>
              <a:p>
                <a:r>
                  <a:rPr lang="en-US" sz="2800" dirty="0">
                    <a:solidFill>
                      <a:srgbClr val="C00000"/>
                    </a:solidFill>
                  </a:rPr>
                  <a:t>Adversary </a:t>
                </a:r>
                <a14:m>
                  <m:oMath xmlns:m="http://schemas.openxmlformats.org/officeDocument/2006/math">
                    <m:r>
                      <a:rPr lang="en-US" sz="2800" i="0" smtClean="0">
                        <a:solidFill>
                          <a:srgbClr val="C00000"/>
                        </a:solidFill>
                        <a:latin typeface="Cambria Math" panose="02040503050406030204" pitchFamily="18" charset="0"/>
                        <a:ea typeface="Cambria Math" panose="02040503050406030204" pitchFamily="18" charset="0"/>
                      </a:rPr>
                      <m:t>𝒜</m:t>
                    </m:r>
                  </m:oMath>
                </a14:m>
                <a:endParaRPr lang="en-US" sz="2800" dirty="0">
                  <a:solidFill>
                    <a:srgbClr val="C00000"/>
                  </a:solidFill>
                </a:endParaRPr>
              </a:p>
            </p:txBody>
          </p:sp>
        </mc:Choice>
        <mc:Fallback xmlns="">
          <p:sp>
            <p:nvSpPr>
              <p:cNvPr id="24" name="TextBox 23">
                <a:extLst>
                  <a:ext uri="{FF2B5EF4-FFF2-40B4-BE49-F238E27FC236}">
                    <a16:creationId xmlns:a16="http://schemas.microsoft.com/office/drawing/2014/main" id="{B29F7F90-E0BD-64EB-4A5C-9D5B855ED38B}"/>
                  </a:ext>
                </a:extLst>
              </p:cNvPr>
              <p:cNvSpPr txBox="1">
                <a:spLocks noRot="1" noChangeAspect="1" noMove="1" noResize="1" noEditPoints="1" noAdjustHandles="1" noChangeArrowheads="1" noChangeShapeType="1" noTextEdit="1"/>
              </p:cNvSpPr>
              <p:nvPr/>
            </p:nvSpPr>
            <p:spPr>
              <a:xfrm>
                <a:off x="5642998" y="1302528"/>
                <a:ext cx="2549912" cy="523220"/>
              </a:xfrm>
              <a:prstGeom prst="rect">
                <a:avLst/>
              </a:prstGeom>
              <a:blipFill>
                <a:blip r:embed="rId9"/>
                <a:stretch>
                  <a:fillRect l="-4950" t="-11905" b="-30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A0A161C-292B-F70C-56F8-10686E1CD686}"/>
                  </a:ext>
                </a:extLst>
              </p:cNvPr>
              <p:cNvSpPr txBox="1"/>
              <p:nvPr/>
            </p:nvSpPr>
            <p:spPr>
              <a:xfrm>
                <a:off x="8250956" y="1429162"/>
                <a:ext cx="3140477" cy="1328023"/>
              </a:xfrm>
              <a:prstGeom prst="wedgeRoundRectCallout">
                <a:avLst>
                  <a:gd name="adj1" fmla="val -65154"/>
                  <a:gd name="adj2" fmla="val 104037"/>
                  <a:gd name="adj3" fmla="val 16667"/>
                </a:avLst>
              </a:prstGeom>
              <a:solidFill>
                <a:schemeClr val="accent2">
                  <a:lumMod val="20000"/>
                  <a:lumOff val="80000"/>
                </a:schemeClr>
              </a:solidFill>
            </p:spPr>
            <p:txBody>
              <a:bodyPr wrap="square">
                <a:spAutoFit/>
              </a:bodyPr>
              <a:lstStyle/>
              <a:p>
                <a:r>
                  <a:rPr lang="en-US" sz="2400" dirty="0">
                    <a:solidFill>
                      <a:srgbClr val="C00000"/>
                    </a:solidFill>
                  </a:rPr>
                  <a:t>Linearly combine the signatures into a </a:t>
                </a:r>
                <a14:m>
                  <m:oMath xmlns:m="http://schemas.openxmlformats.org/officeDocument/2006/math">
                    <m:r>
                      <a:rPr lang="en-US" sz="2400" i="1" dirty="0" smtClean="0">
                        <a:solidFill>
                          <a:srgbClr val="C00000"/>
                        </a:solidFill>
                        <a:latin typeface="Cambria Math" panose="02040503050406030204" pitchFamily="18" charset="0"/>
                      </a:rPr>
                      <m:t>𝑞</m:t>
                    </m:r>
                  </m:oMath>
                </a14:m>
                <a:r>
                  <a:rPr lang="en-US" sz="2400" dirty="0">
                    <a:solidFill>
                      <a:srgbClr val="C00000"/>
                    </a:solidFill>
                  </a:rPr>
                  <a:t>-DL/SDH instance</a:t>
                </a:r>
              </a:p>
            </p:txBody>
          </p:sp>
        </mc:Choice>
        <mc:Fallback xmlns="">
          <p:sp>
            <p:nvSpPr>
              <p:cNvPr id="10" name="TextBox 9">
                <a:extLst>
                  <a:ext uri="{FF2B5EF4-FFF2-40B4-BE49-F238E27FC236}">
                    <a16:creationId xmlns:a16="http://schemas.microsoft.com/office/drawing/2014/main" id="{BA0A161C-292B-F70C-56F8-10686E1CD686}"/>
                  </a:ext>
                </a:extLst>
              </p:cNvPr>
              <p:cNvSpPr txBox="1">
                <a:spLocks noRot="1" noChangeAspect="1" noMove="1" noResize="1" noEditPoints="1" noAdjustHandles="1" noChangeArrowheads="1" noChangeShapeType="1" noTextEdit="1"/>
              </p:cNvSpPr>
              <p:nvPr/>
            </p:nvSpPr>
            <p:spPr>
              <a:xfrm>
                <a:off x="8250956" y="1429162"/>
                <a:ext cx="3140477" cy="1328023"/>
              </a:xfrm>
              <a:prstGeom prst="wedgeRoundRectCallout">
                <a:avLst>
                  <a:gd name="adj1" fmla="val -65154"/>
                  <a:gd name="adj2" fmla="val 104037"/>
                  <a:gd name="adj3" fmla="val 16667"/>
                </a:avLst>
              </a:prstGeom>
              <a:blipFill>
                <a:blip r:embed="rId10"/>
                <a:stretch>
                  <a:fillRect/>
                </a:stretch>
              </a:blipFill>
            </p:spPr>
            <p:txBody>
              <a:bodyPr/>
              <a:lstStyle/>
              <a:p>
                <a:r>
                  <a:rPr lang="en-US">
                    <a:noFill/>
                  </a:rPr>
                  <a:t> </a:t>
                </a:r>
              </a:p>
            </p:txBody>
          </p:sp>
        </mc:Fallback>
      </mc:AlternateContent>
      <p:pic>
        <p:nvPicPr>
          <p:cNvPr id="14" name="Graphic 13" descr="Badge 1 with solid fill">
            <a:extLst>
              <a:ext uri="{FF2B5EF4-FFF2-40B4-BE49-F238E27FC236}">
                <a16:creationId xmlns:a16="http://schemas.microsoft.com/office/drawing/2014/main" id="{3A77C800-5529-405A-FF5F-A6CB07DB754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27119" y="3952438"/>
            <a:ext cx="690835" cy="690835"/>
          </a:xfrm>
          <a:prstGeom prst="rect">
            <a:avLst/>
          </a:prstGeom>
        </p:spPr>
      </p:pic>
      <mc:AlternateContent xmlns:mc="http://schemas.openxmlformats.org/markup-compatibility/2006" xmlns:a14="http://schemas.microsoft.com/office/drawing/2010/main">
        <mc:Choice Requires="a14">
          <p:sp>
            <p:nvSpPr>
              <p:cNvPr id="15" name="Rounded Rectangle 14">
                <a:extLst>
                  <a:ext uri="{FF2B5EF4-FFF2-40B4-BE49-F238E27FC236}">
                    <a16:creationId xmlns:a16="http://schemas.microsoft.com/office/drawing/2014/main" id="{A7D00D1B-7A9F-25DE-9053-7D4CBDE4E49A}"/>
                  </a:ext>
                </a:extLst>
              </p:cNvPr>
              <p:cNvSpPr/>
              <p:nvPr/>
            </p:nvSpPr>
            <p:spPr>
              <a:xfrm>
                <a:off x="8710050" y="3368670"/>
                <a:ext cx="3346445" cy="2585194"/>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rPr>
                  <a:t>Cheon’s attack [Cheon’06]</a:t>
                </a:r>
                <a:r>
                  <a:rPr lang="en-US" sz="2400" dirty="0">
                    <a:solidFill>
                      <a:srgbClr val="C00000"/>
                    </a:solidFill>
                  </a:rPr>
                  <a:t>: Break </a:t>
                </a:r>
                <a14:m>
                  <m:oMath xmlns:m="http://schemas.openxmlformats.org/officeDocument/2006/math">
                    <m:r>
                      <a:rPr lang="en-US" sz="2400" i="1" dirty="0" smtClean="0">
                        <a:solidFill>
                          <a:srgbClr val="C00000"/>
                        </a:solidFill>
                        <a:latin typeface="Cambria Math" panose="02040503050406030204" pitchFamily="18" charset="0"/>
                      </a:rPr>
                      <m:t>𝑞</m:t>
                    </m:r>
                  </m:oMath>
                </a14:m>
                <a:r>
                  <a:rPr lang="en-US" sz="2400" dirty="0">
                    <a:solidFill>
                      <a:srgbClr val="C00000"/>
                    </a:solidFill>
                  </a:rPr>
                  <a:t>-DL using </a:t>
                </a:r>
                <a14:m>
                  <m:oMath xmlns:m="http://schemas.openxmlformats.org/officeDocument/2006/math">
                    <m:rad>
                      <m:radPr>
                        <m:degHide m:val="on"/>
                        <m:ctrlPr>
                          <a:rPr lang="en-US" sz="2400" b="0" i="1" dirty="0" smtClean="0">
                            <a:solidFill>
                              <a:srgbClr val="C00000"/>
                            </a:solidFill>
                            <a:latin typeface="Cambria Math" panose="02040503050406030204" pitchFamily="18" charset="0"/>
                          </a:rPr>
                        </m:ctrlPr>
                      </m:radPr>
                      <m:deg/>
                      <m:e>
                        <m:r>
                          <a:rPr lang="en-US" sz="2400" b="0" i="1" dirty="0" smtClean="0">
                            <a:solidFill>
                              <a:srgbClr val="C00000"/>
                            </a:solidFill>
                            <a:latin typeface="Cambria Math" panose="02040503050406030204" pitchFamily="18" charset="0"/>
                          </a:rPr>
                          <m:t>𝑝</m:t>
                        </m:r>
                        <m:r>
                          <a:rPr lang="en-US" sz="2400" b="0" i="1" dirty="0" smtClean="0">
                            <a:solidFill>
                              <a:srgbClr val="C00000"/>
                            </a:solidFill>
                            <a:latin typeface="Cambria Math" panose="02040503050406030204" pitchFamily="18" charset="0"/>
                          </a:rPr>
                          <m:t>/</m:t>
                        </m:r>
                        <m:r>
                          <a:rPr lang="en-US" sz="2400" b="0" i="1" dirty="0" smtClean="0">
                            <a:solidFill>
                              <a:srgbClr val="C00000"/>
                            </a:solidFill>
                            <a:latin typeface="Cambria Math" panose="02040503050406030204" pitchFamily="18" charset="0"/>
                          </a:rPr>
                          <m:t>𝑞</m:t>
                        </m:r>
                      </m:e>
                    </m:rad>
                    <m:r>
                      <a:rPr lang="en-US" sz="2400" i="1" dirty="0" smtClean="0">
                        <a:solidFill>
                          <a:srgbClr val="C00000"/>
                        </a:solidFill>
                        <a:latin typeface="Cambria Math" panose="02040503050406030204" pitchFamily="18" charset="0"/>
                      </a:rPr>
                      <m:t> </m:t>
                    </m:r>
                  </m:oMath>
                </a14:m>
                <a:r>
                  <a:rPr lang="en-US" sz="2400" dirty="0">
                    <a:solidFill>
                      <a:srgbClr val="C00000"/>
                    </a:solidFill>
                  </a:rPr>
                  <a:t> group exponentiations and recover secret key (for </a:t>
                </a:r>
                <a14:m>
                  <m:oMath xmlns:m="http://schemas.openxmlformats.org/officeDocument/2006/math">
                    <m:r>
                      <a:rPr lang="en-US" sz="2400" i="1" dirty="0" smtClean="0">
                        <a:solidFill>
                          <a:srgbClr val="C00000"/>
                        </a:solidFill>
                        <a:latin typeface="Cambria Math" panose="02040503050406030204" pitchFamily="18" charset="0"/>
                      </a:rPr>
                      <m:t>𝑞</m:t>
                    </m:r>
                    <m:r>
                      <a:rPr lang="en-US" sz="2400" b="0" i="1" dirty="0" smtClean="0">
                        <a:solidFill>
                          <a:srgbClr val="C00000"/>
                        </a:solidFill>
                        <a:latin typeface="Cambria Math" panose="02040503050406030204" pitchFamily="18" charset="0"/>
                      </a:rPr>
                      <m:t>|(</m:t>
                    </m:r>
                    <m:r>
                      <a:rPr lang="en-US" sz="2400" b="0" i="1" dirty="0" smtClean="0">
                        <a:solidFill>
                          <a:srgbClr val="C00000"/>
                        </a:solidFill>
                        <a:latin typeface="Cambria Math" panose="02040503050406030204" pitchFamily="18" charset="0"/>
                      </a:rPr>
                      <m:t>𝑝</m:t>
                    </m:r>
                    <m:r>
                      <a:rPr lang="en-US" sz="2400" b="0" i="1" dirty="0" smtClean="0">
                        <a:solidFill>
                          <a:srgbClr val="C00000"/>
                        </a:solidFill>
                        <a:latin typeface="Cambria Math" panose="02040503050406030204" pitchFamily="18" charset="0"/>
                      </a:rPr>
                      <m:t>−1)</m:t>
                    </m:r>
                  </m:oMath>
                </a14:m>
                <a:r>
                  <a:rPr lang="en-US" sz="2400" dirty="0">
                    <a:solidFill>
                      <a:srgbClr val="C00000"/>
                    </a:solidFill>
                  </a:rPr>
                  <a:t>)</a:t>
                </a:r>
              </a:p>
            </p:txBody>
          </p:sp>
        </mc:Choice>
        <mc:Fallback xmlns="">
          <p:sp>
            <p:nvSpPr>
              <p:cNvPr id="15" name="Rounded Rectangle 14">
                <a:extLst>
                  <a:ext uri="{FF2B5EF4-FFF2-40B4-BE49-F238E27FC236}">
                    <a16:creationId xmlns:a16="http://schemas.microsoft.com/office/drawing/2014/main" id="{A7D00D1B-7A9F-25DE-9053-7D4CBDE4E49A}"/>
                  </a:ext>
                </a:extLst>
              </p:cNvPr>
              <p:cNvSpPr>
                <a:spLocks noRot="1" noChangeAspect="1" noMove="1" noResize="1" noEditPoints="1" noAdjustHandles="1" noChangeArrowheads="1" noChangeShapeType="1" noTextEdit="1"/>
              </p:cNvSpPr>
              <p:nvPr/>
            </p:nvSpPr>
            <p:spPr>
              <a:xfrm>
                <a:off x="8710050" y="3368670"/>
                <a:ext cx="3346445" cy="2585194"/>
              </a:xfrm>
              <a:prstGeom prst="roundRect">
                <a:avLst/>
              </a:prstGeom>
              <a:blipFill>
                <a:blip r:embed="rId13"/>
                <a:stretch>
                  <a:fillRect b="-971"/>
                </a:stretch>
              </a:blipFill>
            </p:spPr>
            <p:txBody>
              <a:bodyPr/>
              <a:lstStyle/>
              <a:p>
                <a:r>
                  <a:rPr lang="en-US">
                    <a:noFill/>
                  </a:rPr>
                  <a:t> </a:t>
                </a:r>
              </a:p>
            </p:txBody>
          </p:sp>
        </mc:Fallback>
      </mc:AlternateContent>
      <p:pic>
        <p:nvPicPr>
          <p:cNvPr id="17" name="Graphic 16" descr="Badge with solid fill">
            <a:extLst>
              <a:ext uri="{FF2B5EF4-FFF2-40B4-BE49-F238E27FC236}">
                <a16:creationId xmlns:a16="http://schemas.microsoft.com/office/drawing/2014/main" id="{B86AEE37-AFD4-CDD2-21FD-CF50C1A044E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501795" y="3207330"/>
            <a:ext cx="748704" cy="705497"/>
          </a:xfrm>
          <a:prstGeom prst="rect">
            <a:avLst/>
          </a:prstGeom>
        </p:spPr>
      </p:pic>
      <p:sp>
        <p:nvSpPr>
          <p:cNvPr id="19" name="Right Arrow 18">
            <a:extLst>
              <a:ext uri="{FF2B5EF4-FFF2-40B4-BE49-F238E27FC236}">
                <a16:creationId xmlns:a16="http://schemas.microsoft.com/office/drawing/2014/main" id="{BB773E84-69B4-5A03-8B1B-F7719B8188B4}"/>
              </a:ext>
            </a:extLst>
          </p:cNvPr>
          <p:cNvSpPr/>
          <p:nvPr/>
        </p:nvSpPr>
        <p:spPr>
          <a:xfrm>
            <a:off x="7158429" y="3991401"/>
            <a:ext cx="697444" cy="53975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a:extLst>
              <a:ext uri="{FF2B5EF4-FFF2-40B4-BE49-F238E27FC236}">
                <a16:creationId xmlns:a16="http://schemas.microsoft.com/office/drawing/2014/main" id="{6A728FE4-ED28-A1E9-3412-BE1CDA4FC4B2}"/>
              </a:ext>
            </a:extLst>
          </p:cNvPr>
          <p:cNvSpPr>
            <a:spLocks noGrp="1"/>
          </p:cNvSpPr>
          <p:nvPr>
            <p:ph type="sldNum" sz="quarter" idx="12"/>
          </p:nvPr>
        </p:nvSpPr>
        <p:spPr/>
        <p:txBody>
          <a:bodyPr/>
          <a:lstStyle/>
          <a:p>
            <a:fld id="{55D15609-A41A-3E41-B06F-A203A646914D}" type="slidenum">
              <a:rPr lang="en-US" smtClean="0"/>
              <a:t>13</a:t>
            </a:fld>
            <a:endParaRPr lang="en-US" dirty="0"/>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F97B4F1-F79C-7192-A1F9-70F90A80AEF8}"/>
                  </a:ext>
                </a:extLst>
              </p:cNvPr>
              <p:cNvSpPr txBox="1"/>
              <p:nvPr/>
            </p:nvSpPr>
            <p:spPr>
              <a:xfrm>
                <a:off x="5968019" y="3561853"/>
                <a:ext cx="2893151"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𝐺</m:t>
                          </m:r>
                          <m:r>
                            <a:rPr lang="en-US" sz="2400" b="0" i="1" smtClean="0">
                              <a:solidFill>
                                <a:srgbClr val="C00000"/>
                              </a:solidFill>
                              <a:latin typeface="Cambria Math" panose="02040503050406030204" pitchFamily="18" charset="0"/>
                            </a:rPr>
                            <m:t>’</m:t>
                          </m:r>
                        </m:e>
                        <m:sub/>
                      </m:sSub>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sSub>
                        <m:sSubPr>
                          <m:ctrlPr>
                            <a:rPr lang="en-US" sz="240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𝐺</m:t>
                          </m:r>
                          <m:r>
                            <a:rPr lang="en-US" sz="2400" b="0" i="1" smtClean="0">
                              <a:solidFill>
                                <a:srgbClr val="C00000"/>
                              </a:solidFill>
                              <a:latin typeface="Cambria Math" panose="02040503050406030204" pitchFamily="18" charset="0"/>
                            </a:rPr>
                            <m:t>’</m:t>
                          </m:r>
                        </m:e>
                        <m:sub/>
                      </m:sSub>
                      <m:r>
                        <a:rPr lang="en-US" sz="2400" b="0" i="1" smtClean="0">
                          <a:solidFill>
                            <a:srgbClr val="C00000"/>
                          </a:solidFill>
                          <a:latin typeface="Cambria Math" panose="02040503050406030204" pitchFamily="18" charset="0"/>
                        </a:rPr>
                        <m:t>,…,</m:t>
                      </m:r>
                      <m:sSup>
                        <m:sSupPr>
                          <m:ctrlPr>
                            <a:rPr lang="en-US" sz="2400" i="1" smtClean="0">
                              <a:solidFill>
                                <a:srgbClr val="C00000"/>
                              </a:solidFill>
                              <a:latin typeface="Cambria Math" panose="02040503050406030204" pitchFamily="18" charset="0"/>
                            </a:rPr>
                          </m:ctrlPr>
                        </m:sSupPr>
                        <m:e>
                          <m:r>
                            <a:rPr lang="en-US" sz="2400" b="0" i="1" smtClean="0">
                              <a:solidFill>
                                <a:srgbClr val="C00000"/>
                              </a:solidFill>
                              <a:latin typeface="Cambria Math" panose="02040503050406030204" pitchFamily="18" charset="0"/>
                            </a:rPr>
                            <m:t>𝑥</m:t>
                          </m:r>
                        </m:e>
                        <m:sup>
                          <m:r>
                            <a:rPr lang="en-US" sz="2400" b="0" i="1" smtClean="0">
                              <a:solidFill>
                                <a:srgbClr val="C00000"/>
                              </a:solidFill>
                              <a:latin typeface="Cambria Math" panose="02040503050406030204" pitchFamily="18" charset="0"/>
                            </a:rPr>
                            <m:t>𝑞</m:t>
                          </m:r>
                        </m:sup>
                      </m:sSup>
                      <m:sSub>
                        <m:sSubPr>
                          <m:ctrlPr>
                            <a:rPr lang="en-US" sz="240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𝐺</m:t>
                          </m:r>
                          <m:r>
                            <a:rPr lang="en-US" sz="2400" b="0" i="1" smtClean="0">
                              <a:solidFill>
                                <a:srgbClr val="C00000"/>
                              </a:solidFill>
                              <a:latin typeface="Cambria Math" panose="02040503050406030204" pitchFamily="18" charset="0"/>
                            </a:rPr>
                            <m:t>’</m:t>
                          </m:r>
                        </m:e>
                        <m:sub/>
                      </m:sSub>
                    </m:oMath>
                  </m:oMathPara>
                </a14:m>
                <a:endParaRPr lang="en-US" sz="2400" dirty="0"/>
              </a:p>
            </p:txBody>
          </p:sp>
        </mc:Choice>
        <mc:Fallback xmlns="">
          <p:sp>
            <p:nvSpPr>
              <p:cNvPr id="26" name="TextBox 25">
                <a:extLst>
                  <a:ext uri="{FF2B5EF4-FFF2-40B4-BE49-F238E27FC236}">
                    <a16:creationId xmlns:a16="http://schemas.microsoft.com/office/drawing/2014/main" id="{7F97B4F1-F79C-7192-A1F9-70F90A80AEF8}"/>
                  </a:ext>
                </a:extLst>
              </p:cNvPr>
              <p:cNvSpPr txBox="1">
                <a:spLocks noRot="1" noChangeAspect="1" noMove="1" noResize="1" noEditPoints="1" noAdjustHandles="1" noChangeArrowheads="1" noChangeShapeType="1" noTextEdit="1"/>
              </p:cNvSpPr>
              <p:nvPr/>
            </p:nvSpPr>
            <p:spPr>
              <a:xfrm>
                <a:off x="5968019" y="3561853"/>
                <a:ext cx="2893151" cy="461665"/>
              </a:xfrm>
              <a:prstGeom prst="rect">
                <a:avLst/>
              </a:prstGeom>
              <a:blipFill>
                <a:blip r:embed="rId16"/>
                <a:stretch>
                  <a:fillRect/>
                </a:stretch>
              </a:blipFill>
            </p:spPr>
            <p:txBody>
              <a:bodyPr/>
              <a:lstStyle/>
              <a:p>
                <a:r>
                  <a:rPr lang="en-US">
                    <a:noFill/>
                  </a:rPr>
                  <a:t> </a:t>
                </a:r>
              </a:p>
            </p:txBody>
          </p:sp>
        </mc:Fallback>
      </mc:AlternateContent>
      <p:sp>
        <p:nvSpPr>
          <p:cNvPr id="3" name="Right Arrow 2">
            <a:extLst>
              <a:ext uri="{FF2B5EF4-FFF2-40B4-BE49-F238E27FC236}">
                <a16:creationId xmlns:a16="http://schemas.microsoft.com/office/drawing/2014/main" id="{BA87E22D-4817-ED09-8EF0-16517529EF7D}"/>
              </a:ext>
            </a:extLst>
          </p:cNvPr>
          <p:cNvSpPr/>
          <p:nvPr/>
        </p:nvSpPr>
        <p:spPr>
          <a:xfrm flipH="1">
            <a:off x="7157814" y="5285594"/>
            <a:ext cx="697444" cy="53975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9A3B934-1BFF-F8AD-7BE2-F8BFF336E4BC}"/>
                  </a:ext>
                </a:extLst>
              </p:cNvPr>
              <p:cNvSpPr txBox="1"/>
              <p:nvPr/>
            </p:nvSpPr>
            <p:spPr>
              <a:xfrm>
                <a:off x="7258394" y="4873942"/>
                <a:ext cx="656131"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𝑥</m:t>
                      </m:r>
                    </m:oMath>
                  </m:oMathPara>
                </a14:m>
                <a:endParaRPr lang="en-US" sz="2400" dirty="0"/>
              </a:p>
            </p:txBody>
          </p:sp>
        </mc:Choice>
        <mc:Fallback xmlns="">
          <p:sp>
            <p:nvSpPr>
              <p:cNvPr id="8" name="TextBox 7">
                <a:extLst>
                  <a:ext uri="{FF2B5EF4-FFF2-40B4-BE49-F238E27FC236}">
                    <a16:creationId xmlns:a16="http://schemas.microsoft.com/office/drawing/2014/main" id="{09A3B934-1BFF-F8AD-7BE2-F8BFF336E4BC}"/>
                  </a:ext>
                </a:extLst>
              </p:cNvPr>
              <p:cNvSpPr txBox="1">
                <a:spLocks noRot="1" noChangeAspect="1" noMove="1" noResize="1" noEditPoints="1" noAdjustHandles="1" noChangeArrowheads="1" noChangeShapeType="1" noTextEdit="1"/>
              </p:cNvSpPr>
              <p:nvPr/>
            </p:nvSpPr>
            <p:spPr>
              <a:xfrm>
                <a:off x="7258394" y="4873942"/>
                <a:ext cx="656131" cy="461665"/>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10B4709-10E7-9FFD-B2B4-83E7BAF83531}"/>
                  </a:ext>
                </a:extLst>
              </p:cNvPr>
              <p:cNvSpPr txBox="1"/>
              <p:nvPr/>
            </p:nvSpPr>
            <p:spPr>
              <a:xfrm>
                <a:off x="3234472" y="5095611"/>
                <a:ext cx="3106615" cy="510778"/>
              </a:xfrm>
              <a:prstGeom prst="wedgeRoundRectCallout">
                <a:avLst>
                  <a:gd name="adj1" fmla="val 78272"/>
                  <a:gd name="adj2" fmla="val -42597"/>
                  <a:gd name="adj3" fmla="val 16667"/>
                </a:avLst>
              </a:prstGeom>
              <a:solidFill>
                <a:schemeClr val="accent2">
                  <a:lumMod val="20000"/>
                  <a:lumOff val="80000"/>
                </a:schemeClr>
              </a:solidFill>
            </p:spPr>
            <p:txBody>
              <a:bodyPr wrap="square">
                <a:spAutoFit/>
              </a:bodyPr>
              <a:lstStyle/>
              <a:p>
                <a:r>
                  <a:rPr lang="en-US" sz="2400" dirty="0">
                    <a:solidFill>
                      <a:srgbClr val="C00000"/>
                    </a:solidFill>
                  </a:rPr>
                  <a:t>Can now forge with </a:t>
                </a:r>
                <a14:m>
                  <m:oMath xmlns:m="http://schemas.openxmlformats.org/officeDocument/2006/math">
                    <m:r>
                      <a:rPr lang="en-US" sz="2400" i="1">
                        <a:solidFill>
                          <a:srgbClr val="C00000"/>
                        </a:solidFill>
                        <a:latin typeface="Cambria Math" panose="02040503050406030204" pitchFamily="18" charset="0"/>
                      </a:rPr>
                      <m:t>𝑥</m:t>
                    </m:r>
                  </m:oMath>
                </a14:m>
                <a:endParaRPr lang="en-US" sz="2400" dirty="0"/>
              </a:p>
            </p:txBody>
          </p:sp>
        </mc:Choice>
        <mc:Fallback xmlns="">
          <p:sp>
            <p:nvSpPr>
              <p:cNvPr id="9" name="TextBox 8">
                <a:extLst>
                  <a:ext uri="{FF2B5EF4-FFF2-40B4-BE49-F238E27FC236}">
                    <a16:creationId xmlns:a16="http://schemas.microsoft.com/office/drawing/2014/main" id="{310B4709-10E7-9FFD-B2B4-83E7BAF83531}"/>
                  </a:ext>
                </a:extLst>
              </p:cNvPr>
              <p:cNvSpPr txBox="1">
                <a:spLocks noRot="1" noChangeAspect="1" noMove="1" noResize="1" noEditPoints="1" noAdjustHandles="1" noChangeArrowheads="1" noChangeShapeType="1" noTextEdit="1"/>
              </p:cNvSpPr>
              <p:nvPr/>
            </p:nvSpPr>
            <p:spPr>
              <a:xfrm>
                <a:off x="3234472" y="5095611"/>
                <a:ext cx="3106615" cy="510778"/>
              </a:xfrm>
              <a:prstGeom prst="wedgeRoundRectCallout">
                <a:avLst>
                  <a:gd name="adj1" fmla="val 78272"/>
                  <a:gd name="adj2" fmla="val -42597"/>
                  <a:gd name="adj3" fmla="val 16667"/>
                </a:avLst>
              </a:prstGeom>
              <a:blipFill>
                <a:blip r:embed="rId18"/>
                <a:stretch>
                  <a:fillRect l="-1587" t="-2439" b="-21951"/>
                </a:stretch>
              </a:blipFill>
            </p:spPr>
            <p:txBody>
              <a:bodyPr/>
              <a:lstStyle/>
              <a:p>
                <a:r>
                  <a:rPr lang="en-US">
                    <a:noFill/>
                  </a:rPr>
                  <a:t> </a:t>
                </a:r>
              </a:p>
            </p:txBody>
          </p:sp>
        </mc:Fallback>
      </mc:AlternateContent>
      <p:pic>
        <p:nvPicPr>
          <p:cNvPr id="5" name="Picture 4" descr="A cartoon koala wearing a red robe and holding a trident&#10;&#10;AI-generated content may be incorrect.">
            <a:extLst>
              <a:ext uri="{FF2B5EF4-FFF2-40B4-BE49-F238E27FC236}">
                <a16:creationId xmlns:a16="http://schemas.microsoft.com/office/drawing/2014/main" id="{C1AE167F-F33C-1BB8-E4BF-C18C776E165B}"/>
              </a:ext>
            </a:extLst>
          </p:cNvPr>
          <p:cNvPicPr>
            <a:picLocks noChangeAspect="1"/>
          </p:cNvPicPr>
          <p:nvPr/>
        </p:nvPicPr>
        <p:blipFill>
          <a:blip r:embed="rId19"/>
          <a:srcRect l="17091" t="12105" r="25848" b="5885"/>
          <a:stretch>
            <a:fillRect/>
          </a:stretch>
        </p:blipFill>
        <p:spPr>
          <a:xfrm>
            <a:off x="5879693" y="1912227"/>
            <a:ext cx="1639203" cy="1570586"/>
          </a:xfrm>
          <a:prstGeom prst="rect">
            <a:avLst/>
          </a:prstGeom>
        </p:spPr>
      </p:pic>
    </p:spTree>
    <p:extLst>
      <p:ext uri="{BB962C8B-B14F-4D97-AF65-F5344CB8AC3E}">
        <p14:creationId xmlns:p14="http://schemas.microsoft.com/office/powerpoint/2010/main" val="152143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8" grpId="0"/>
      <p:bldP spid="10" grpId="0" animBg="1"/>
      <p:bldP spid="15" grpId="0" animBg="1"/>
      <p:bldP spid="19" grpId="0" animBg="1"/>
      <p:bldP spid="26" grpId="0"/>
      <p:bldP spid="3" grpId="0" animBg="1"/>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197B5-4B05-B35D-97B6-BD039FC817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0A0B5-51EF-3940-8BA5-29560E7E4660}"/>
              </a:ext>
            </a:extLst>
          </p:cNvPr>
          <p:cNvSpPr>
            <a:spLocks noGrp="1"/>
          </p:cNvSpPr>
          <p:nvPr>
            <p:ph type="title"/>
          </p:nvPr>
        </p:nvSpPr>
        <p:spPr/>
        <p:txBody>
          <a:bodyPr/>
          <a:lstStyle/>
          <a:p>
            <a:r>
              <a:rPr lang="en-US" dirty="0"/>
              <a:t>Jao and Yoshida attack on BBS [JY’09]</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7A0C53-76D8-E987-FB90-548DFE7692A3}"/>
                  </a:ext>
                </a:extLst>
              </p:cNvPr>
              <p:cNvSpPr>
                <a:spLocks noGrp="1"/>
              </p:cNvSpPr>
              <p:nvPr>
                <p:ph idx="1"/>
              </p:nvPr>
            </p:nvSpPr>
            <p:spPr>
              <a:xfrm>
                <a:off x="838200" y="1825625"/>
                <a:ext cx="10515600" cy="684111"/>
              </a:xfrm>
            </p:spPr>
            <p:txBody>
              <a:bodyPr/>
              <a:lstStyle/>
              <a:p>
                <a:r>
                  <a:rPr lang="en-US" dirty="0"/>
                  <a:t>Linearly combine </a:t>
                </a:r>
                <a14:m>
                  <m:oMath xmlns:m="http://schemas.openxmlformats.org/officeDocument/2006/math">
                    <m:sSub>
                      <m:sSubPr>
                        <m:ctrlPr>
                          <a:rPr lang="en-US" b="0" i="1" dirty="0" smtClean="0">
                            <a:solidFill>
                              <a:schemeClr val="accent2">
                                <a:lumMod val="75000"/>
                              </a:schemeClr>
                            </a:solidFill>
                            <a:latin typeface="Cambria Math" panose="02040503050406030204" pitchFamily="18" charset="0"/>
                          </a:rPr>
                        </m:ctrlPr>
                      </m:sSubPr>
                      <m:e>
                        <m:r>
                          <a:rPr lang="en-US" i="1" dirty="0" smtClean="0">
                            <a:solidFill>
                              <a:schemeClr val="accent2">
                                <a:lumMod val="75000"/>
                              </a:schemeClr>
                            </a:solidFill>
                            <a:latin typeface="Cambria Math" panose="02040503050406030204" pitchFamily="18" charset="0"/>
                          </a:rPr>
                          <m:t>𝐴</m:t>
                        </m:r>
                      </m:e>
                      <m:sub>
                        <m:r>
                          <a:rPr lang="en-US" b="0" i="1" dirty="0" smtClean="0">
                            <a:solidFill>
                              <a:schemeClr val="accent2">
                                <a:lumMod val="75000"/>
                              </a:schemeClr>
                            </a:solidFill>
                            <a:latin typeface="Cambria Math" panose="02040503050406030204" pitchFamily="18" charset="0"/>
                          </a:rPr>
                          <m:t>𝑖</m:t>
                        </m:r>
                      </m:sub>
                    </m:sSub>
                  </m:oMath>
                </a14:m>
                <a:r>
                  <a:rPr lang="en-US" dirty="0"/>
                  <a:t> with coefficients </a:t>
                </a:r>
                <a14:m>
                  <m:oMath xmlns:m="http://schemas.openxmlformats.org/officeDocument/2006/math">
                    <m:sSub>
                      <m:sSubPr>
                        <m:ctrlPr>
                          <a:rPr lang="en-US" b="0" i="1" smtClean="0">
                            <a:solidFill>
                              <a:schemeClr val="accent6">
                                <a:lumMod val="75000"/>
                              </a:schemeClr>
                            </a:solidFill>
                            <a:latin typeface="Cambria Math" panose="02040503050406030204" pitchFamily="18" charset="0"/>
                          </a:rPr>
                        </m:ctrlPr>
                      </m:sSubPr>
                      <m:e>
                        <m:r>
                          <a:rPr lang="en-US" b="0" i="1" smtClean="0">
                            <a:solidFill>
                              <a:schemeClr val="accent6">
                                <a:lumMod val="75000"/>
                              </a:schemeClr>
                            </a:solidFill>
                            <a:latin typeface="Cambria Math" panose="02040503050406030204" pitchFamily="18" charset="0"/>
                          </a:rPr>
                          <m:t>𝛼</m:t>
                        </m:r>
                      </m:e>
                      <m:sub>
                        <m:r>
                          <a:rPr lang="en-US" b="0" i="1" smtClean="0">
                            <a:solidFill>
                              <a:schemeClr val="accent6">
                                <a:lumMod val="75000"/>
                              </a:schemeClr>
                            </a:solidFill>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ℤ</m:t>
                        </m:r>
                      </m:e>
                      <m:sub>
                        <m:r>
                          <a:rPr lang="en-US" b="0" i="1" smtClean="0">
                            <a:latin typeface="Cambria Math" panose="02040503050406030204" pitchFamily="18" charset="0"/>
                          </a:rPr>
                          <m:t>𝑝</m:t>
                        </m:r>
                      </m:sub>
                    </m:sSub>
                  </m:oMath>
                </a14:m>
                <a:endParaRPr lang="en-US" dirty="0"/>
              </a:p>
              <a:p>
                <a:pPr marL="0" indent="0">
                  <a:buNone/>
                </a:pPr>
                <a:endParaRPr lang="en-US" dirty="0"/>
              </a:p>
              <a:p>
                <a:pPr marL="0" indent="0">
                  <a:buNone/>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1E7A0C53-76D8-E987-FB90-548DFE7692A3}"/>
                  </a:ext>
                </a:extLst>
              </p:cNvPr>
              <p:cNvSpPr>
                <a:spLocks noGrp="1" noRot="1" noChangeAspect="1" noMove="1" noResize="1" noEditPoints="1" noAdjustHandles="1" noChangeArrowheads="1" noChangeShapeType="1" noTextEdit="1"/>
              </p:cNvSpPr>
              <p:nvPr>
                <p:ph idx="1"/>
              </p:nvPr>
            </p:nvSpPr>
            <p:spPr>
              <a:xfrm>
                <a:off x="838200" y="1825625"/>
                <a:ext cx="10515600" cy="684111"/>
              </a:xfrm>
              <a:blipFill>
                <a:blip r:embed="rId3"/>
                <a:stretch>
                  <a:fillRect l="-1086" t="-1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5AA4919-F62D-315B-E48F-5F075CE88C50}"/>
                  </a:ext>
                </a:extLst>
              </p:cNvPr>
              <p:cNvSpPr txBox="1"/>
              <p:nvPr/>
            </p:nvSpPr>
            <p:spPr>
              <a:xfrm>
                <a:off x="2798322" y="2383574"/>
                <a:ext cx="1361873" cy="94448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2400" b="0" i="1" smtClean="0">
                              <a:latin typeface="Cambria Math" panose="02040503050406030204" pitchFamily="18" charset="0"/>
                            </a:rPr>
                          </m:ctrlPr>
                        </m:naryPr>
                        <m:sub>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𝑞</m:t>
                          </m:r>
                          <m:r>
                            <a:rPr lang="en-US" sz="2400" b="0" i="1" smtClean="0">
                              <a:latin typeface="Cambria Math" panose="02040503050406030204" pitchFamily="18" charset="0"/>
                            </a:rPr>
                            <m:t>]</m:t>
                          </m:r>
                        </m:sub>
                        <m:sup/>
                        <m:e>
                          <m:sSub>
                            <m:sSubPr>
                              <m:ctrlPr>
                                <a:rPr lang="en-US" sz="2400" b="0" i="1" smtClean="0">
                                  <a:solidFill>
                                    <a:schemeClr val="accent6">
                                      <a:lumMod val="75000"/>
                                    </a:schemeClr>
                                  </a:solidFill>
                                  <a:latin typeface="Cambria Math" panose="02040503050406030204" pitchFamily="18" charset="0"/>
                                </a:rPr>
                              </m:ctrlPr>
                            </m:sSubPr>
                            <m:e>
                              <m:r>
                                <a:rPr lang="en-US" sz="2400" b="0" i="1" smtClean="0">
                                  <a:solidFill>
                                    <a:schemeClr val="accent6">
                                      <a:lumMod val="75000"/>
                                    </a:schemeClr>
                                  </a:solidFill>
                                  <a:latin typeface="Cambria Math" panose="02040503050406030204" pitchFamily="18" charset="0"/>
                                </a:rPr>
                                <m:t>𝛼</m:t>
                              </m:r>
                            </m:e>
                            <m:sub>
                              <m:r>
                                <a:rPr lang="en-US" sz="2400" b="0" i="1" smtClean="0">
                                  <a:solidFill>
                                    <a:schemeClr val="accent6">
                                      <a:lumMod val="75000"/>
                                    </a:schemeClr>
                                  </a:solidFill>
                                  <a:latin typeface="Cambria Math" panose="02040503050406030204" pitchFamily="18" charset="0"/>
                                </a:rPr>
                                <m:t>𝑖</m:t>
                              </m:r>
                            </m:sub>
                          </m:sSub>
                          <m:sSub>
                            <m:sSubPr>
                              <m:ctrlPr>
                                <a:rPr lang="en-US" sz="2400" b="0" i="1" smtClean="0">
                                  <a:solidFill>
                                    <a:schemeClr val="accent2">
                                      <a:lumMod val="75000"/>
                                    </a:schemeClr>
                                  </a:solidFill>
                                  <a:latin typeface="Cambria Math" panose="02040503050406030204" pitchFamily="18" charset="0"/>
                                </a:rPr>
                              </m:ctrlPr>
                            </m:sSubPr>
                            <m:e>
                              <m:r>
                                <a:rPr lang="en-US" sz="2400" b="0" i="1" smtClean="0">
                                  <a:solidFill>
                                    <a:schemeClr val="accent2">
                                      <a:lumMod val="75000"/>
                                    </a:schemeClr>
                                  </a:solidFill>
                                  <a:latin typeface="Cambria Math" panose="02040503050406030204" pitchFamily="18" charset="0"/>
                                </a:rPr>
                                <m:t>𝐴</m:t>
                              </m:r>
                            </m:e>
                            <m:sub>
                              <m:r>
                                <a:rPr lang="en-US" sz="2400" b="0" i="1" smtClean="0">
                                  <a:solidFill>
                                    <a:schemeClr val="accent2">
                                      <a:lumMod val="75000"/>
                                    </a:schemeClr>
                                  </a:solidFill>
                                  <a:latin typeface="Cambria Math" panose="02040503050406030204" pitchFamily="18" charset="0"/>
                                </a:rPr>
                                <m:t>𝑖</m:t>
                              </m:r>
                            </m:sub>
                          </m:sSub>
                        </m:e>
                      </m:nary>
                    </m:oMath>
                  </m:oMathPara>
                </a14:m>
                <a:endParaRPr lang="en-US" sz="2400" i="1" dirty="0"/>
              </a:p>
            </p:txBody>
          </p:sp>
        </mc:Choice>
        <mc:Fallback xmlns="">
          <p:sp>
            <p:nvSpPr>
              <p:cNvPr id="6" name="TextBox 5">
                <a:extLst>
                  <a:ext uri="{FF2B5EF4-FFF2-40B4-BE49-F238E27FC236}">
                    <a16:creationId xmlns:a16="http://schemas.microsoft.com/office/drawing/2014/main" id="{C5AA4919-F62D-315B-E48F-5F075CE88C50}"/>
                  </a:ext>
                </a:extLst>
              </p:cNvPr>
              <p:cNvSpPr txBox="1">
                <a:spLocks noRot="1" noChangeAspect="1" noMove="1" noResize="1" noEditPoints="1" noAdjustHandles="1" noChangeArrowheads="1" noChangeShapeType="1" noTextEdit="1"/>
              </p:cNvSpPr>
              <p:nvPr/>
            </p:nvSpPr>
            <p:spPr>
              <a:xfrm>
                <a:off x="2798322" y="2383574"/>
                <a:ext cx="1361873" cy="944489"/>
              </a:xfrm>
              <a:prstGeom prst="rect">
                <a:avLst/>
              </a:prstGeom>
              <a:blipFill>
                <a:blip r:embed="rId4"/>
                <a:stretch>
                  <a:fillRect l="-73148" t="-139474" b="-186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2F70220-578B-DA7C-68C2-4A968BB2D335}"/>
                  </a:ext>
                </a:extLst>
              </p:cNvPr>
              <p:cNvSpPr txBox="1"/>
              <p:nvPr/>
            </p:nvSpPr>
            <p:spPr>
              <a:xfrm>
                <a:off x="4140740" y="2365369"/>
                <a:ext cx="3910520" cy="4605941"/>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m:t>
                      </m:r>
                      <m:nary>
                        <m:naryPr>
                          <m:chr m:val="∑"/>
                          <m:supHide m:val="on"/>
                          <m:ctrlPr>
                            <a:rPr lang="en-US" sz="2400" i="1">
                              <a:latin typeface="Cambria Math" panose="02040503050406030204" pitchFamily="18" charset="0"/>
                            </a:rPr>
                          </m:ctrlPr>
                        </m:naryPr>
                        <m:sub>
                          <m:r>
                            <a:rPr lang="en-US" sz="2400" i="1">
                              <a:latin typeface="Cambria Math" panose="02040503050406030204" pitchFamily="18" charset="0"/>
                            </a:rPr>
                            <m:t>𝑖</m:t>
                          </m:r>
                          <m:r>
                            <a:rPr lang="en-US" sz="2400" i="1">
                              <a:latin typeface="Cambria Math" panose="02040503050406030204" pitchFamily="18" charset="0"/>
                            </a:rPr>
                            <m:t>∈[</m:t>
                          </m:r>
                          <m:r>
                            <a:rPr lang="en-US" sz="2400" i="1">
                              <a:latin typeface="Cambria Math" panose="02040503050406030204" pitchFamily="18" charset="0"/>
                            </a:rPr>
                            <m:t>𝑞</m:t>
                          </m:r>
                          <m:r>
                            <a:rPr lang="en-US" sz="2400" i="1">
                              <a:latin typeface="Cambria Math" panose="02040503050406030204" pitchFamily="18" charset="0"/>
                            </a:rPr>
                            <m:t>]</m:t>
                          </m:r>
                        </m:sub>
                        <m:sup/>
                        <m:e>
                          <m:sSub>
                            <m:sSubPr>
                              <m:ctrlPr>
                                <a:rPr lang="en-US" sz="2400" i="1" smtClean="0">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𝛼</m:t>
                              </m:r>
                            </m:e>
                            <m:sub>
                              <m:r>
                                <a:rPr lang="en-US" sz="2400" i="1">
                                  <a:solidFill>
                                    <a:schemeClr val="accent6">
                                      <a:lumMod val="75000"/>
                                    </a:schemeClr>
                                  </a:solidFill>
                                  <a:latin typeface="Cambria Math" panose="02040503050406030204" pitchFamily="18" charset="0"/>
                                </a:rPr>
                                <m:t>𝑖</m:t>
                              </m:r>
                            </m:sub>
                          </m:sSub>
                          <m:r>
                            <a:rPr lang="en-US" sz="2400" b="0" i="1" smtClean="0">
                              <a:latin typeface="Cambria Math" panose="02040503050406030204" pitchFamily="18" charset="0"/>
                            </a:rPr>
                            <m:t>⋅</m:t>
                          </m:r>
                          <m:f>
                            <m:fPr>
                              <m:ctrlPr>
                                <a:rPr lang="en-US" sz="2400" b="0" i="1" smtClean="0">
                                  <a:solidFill>
                                    <a:schemeClr val="accent2">
                                      <a:lumMod val="75000"/>
                                    </a:schemeClr>
                                  </a:solidFill>
                                  <a:latin typeface="Cambria Math" panose="02040503050406030204" pitchFamily="18" charset="0"/>
                                </a:rPr>
                              </m:ctrlPr>
                            </m:fPr>
                            <m:num>
                              <m:r>
                                <a:rPr lang="en-US" sz="2400" b="0" i="1" smtClean="0">
                                  <a:solidFill>
                                    <a:schemeClr val="accent2">
                                      <a:lumMod val="75000"/>
                                    </a:schemeClr>
                                  </a:solidFill>
                                  <a:latin typeface="Cambria Math" panose="02040503050406030204" pitchFamily="18" charset="0"/>
                                </a:rPr>
                                <m:t>1</m:t>
                              </m:r>
                            </m:num>
                            <m:den>
                              <m:r>
                                <a:rPr lang="en-US" sz="2400" b="0" i="1" smtClean="0">
                                  <a:solidFill>
                                    <a:schemeClr val="accent2">
                                      <a:lumMod val="75000"/>
                                    </a:schemeClr>
                                  </a:solidFill>
                                  <a:latin typeface="Cambria Math" panose="02040503050406030204" pitchFamily="18" charset="0"/>
                                </a:rPr>
                                <m:t>𝑥</m:t>
                              </m:r>
                              <m:r>
                                <a:rPr lang="en-US" sz="2400" b="0" i="1" smtClean="0">
                                  <a:solidFill>
                                    <a:schemeClr val="accent2">
                                      <a:lumMod val="75000"/>
                                    </a:schemeClr>
                                  </a:solidFill>
                                  <a:latin typeface="Cambria Math" panose="02040503050406030204" pitchFamily="18" charset="0"/>
                                </a:rPr>
                                <m:t>+</m:t>
                              </m:r>
                              <m:sSub>
                                <m:sSubPr>
                                  <m:ctrlPr>
                                    <a:rPr lang="en-US" sz="2400" b="0" i="1" smtClean="0">
                                      <a:solidFill>
                                        <a:schemeClr val="accent2">
                                          <a:lumMod val="75000"/>
                                        </a:schemeClr>
                                      </a:solidFill>
                                      <a:latin typeface="Cambria Math" panose="02040503050406030204" pitchFamily="18" charset="0"/>
                                    </a:rPr>
                                  </m:ctrlPr>
                                </m:sSubPr>
                                <m:e>
                                  <m:r>
                                    <a:rPr lang="en-US" sz="2400" b="0" i="1" smtClean="0">
                                      <a:solidFill>
                                        <a:schemeClr val="accent2">
                                          <a:lumMod val="75000"/>
                                        </a:schemeClr>
                                      </a:solidFill>
                                      <a:latin typeface="Cambria Math" panose="02040503050406030204" pitchFamily="18" charset="0"/>
                                    </a:rPr>
                                    <m:t>𝑒</m:t>
                                  </m:r>
                                </m:e>
                                <m:sub>
                                  <m:r>
                                    <a:rPr lang="en-US" sz="2400" b="0" i="1" smtClean="0">
                                      <a:solidFill>
                                        <a:schemeClr val="accent2">
                                          <a:lumMod val="75000"/>
                                        </a:schemeClr>
                                      </a:solidFill>
                                      <a:latin typeface="Cambria Math" panose="02040503050406030204" pitchFamily="18" charset="0"/>
                                    </a:rPr>
                                    <m:t>𝑖</m:t>
                                  </m:r>
                                </m:sub>
                              </m:sSub>
                            </m:den>
                          </m:f>
                          <m:sSub>
                            <m:sSubPr>
                              <m:ctrlPr>
                                <a:rPr lang="en-US" sz="2400" b="0" i="1" smtClean="0">
                                  <a:solidFill>
                                    <a:schemeClr val="accent2">
                                      <a:lumMod val="75000"/>
                                    </a:schemeClr>
                                  </a:solidFill>
                                  <a:latin typeface="Cambria Math" panose="02040503050406030204" pitchFamily="18" charset="0"/>
                                </a:rPr>
                              </m:ctrlPr>
                            </m:sSubPr>
                            <m:e>
                              <m:r>
                                <a:rPr lang="en-US" sz="2400" b="0" i="1" smtClean="0">
                                  <a:solidFill>
                                    <a:schemeClr val="accent2">
                                      <a:lumMod val="75000"/>
                                    </a:schemeClr>
                                  </a:solidFill>
                                  <a:latin typeface="Cambria Math" panose="02040503050406030204" pitchFamily="18" charset="0"/>
                                </a:rPr>
                                <m:t>𝐺</m:t>
                              </m:r>
                            </m:e>
                            <m:sub>
                              <m:r>
                                <a:rPr lang="en-US" sz="2400" b="0" i="1" smtClean="0">
                                  <a:solidFill>
                                    <a:schemeClr val="accent2">
                                      <a:lumMod val="75000"/>
                                    </a:schemeClr>
                                  </a:solidFill>
                                  <a:latin typeface="Cambria Math" panose="02040503050406030204" pitchFamily="18" charset="0"/>
                                </a:rPr>
                                <m:t>1</m:t>
                              </m:r>
                            </m:sub>
                          </m:sSub>
                        </m:e>
                      </m:nary>
                    </m:oMath>
                  </m:oMathPara>
                </a14:m>
                <a:br>
                  <a:rPr lang="en-US" sz="2400" i="1" dirty="0"/>
                </a:br>
                <a:endParaRPr lang="en-US" sz="2400" i="1" dirty="0"/>
              </a:p>
              <a:p>
                <a:pPr/>
                <a14:m>
                  <m:oMathPara xmlns:m="http://schemas.openxmlformats.org/officeDocument/2006/math">
                    <m:oMathParaPr>
                      <m:jc m:val="left"/>
                    </m:oMathParaPr>
                    <m:oMath xmlns:m="http://schemas.openxmlformats.org/officeDocument/2006/math">
                      <m:r>
                        <a:rPr lang="en-US" sz="2400" i="1">
                          <a:latin typeface="Cambria Math" panose="02040503050406030204" pitchFamily="18" charset="0"/>
                        </a:rPr>
                        <m:t>=</m:t>
                      </m:r>
                      <m:nary>
                        <m:naryPr>
                          <m:chr m:val="∑"/>
                          <m:supHide m:val="on"/>
                          <m:ctrlPr>
                            <a:rPr lang="en-US" sz="2400" i="1">
                              <a:latin typeface="Cambria Math" panose="02040503050406030204" pitchFamily="18" charset="0"/>
                            </a:rPr>
                          </m:ctrlPr>
                        </m:naryPr>
                        <m:sub>
                          <m:r>
                            <a:rPr lang="en-US" sz="2400" i="1">
                              <a:latin typeface="Cambria Math" panose="02040503050406030204" pitchFamily="18" charset="0"/>
                            </a:rPr>
                            <m:t>𝑖</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𝑞</m:t>
                              </m:r>
                            </m:e>
                          </m:d>
                        </m:sub>
                        <m:sup/>
                        <m:e>
                          <m:sSub>
                            <m:sSubPr>
                              <m:ctrlPr>
                                <a:rPr lang="en-US" sz="2400" i="1">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𝛼</m:t>
                              </m:r>
                            </m:e>
                            <m:sub>
                              <m:r>
                                <a:rPr lang="en-US" sz="2400" i="1">
                                  <a:solidFill>
                                    <a:schemeClr val="accent6">
                                      <a:lumMod val="75000"/>
                                    </a:schemeClr>
                                  </a:solidFill>
                                  <a:latin typeface="Cambria Math" panose="02040503050406030204" pitchFamily="18" charset="0"/>
                                </a:rPr>
                                <m:t>𝑖</m:t>
                              </m:r>
                            </m:sub>
                          </m:sSub>
                          <m:r>
                            <a:rPr lang="en-US" sz="2400" i="1">
                              <a:latin typeface="Cambria Math" panose="02040503050406030204" pitchFamily="18" charset="0"/>
                            </a:rPr>
                            <m:t>⋅</m:t>
                          </m:r>
                          <m:f>
                            <m:fPr>
                              <m:ctrlPr>
                                <a:rPr lang="en-US" sz="2400" b="0" i="1" smtClean="0">
                                  <a:solidFill>
                                    <a:srgbClr val="7030A0"/>
                                  </a:solidFill>
                                  <a:latin typeface="Cambria Math" panose="02040503050406030204" pitchFamily="18" charset="0"/>
                                </a:rPr>
                              </m:ctrlPr>
                            </m:fPr>
                            <m:num>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𝑝</m:t>
                                  </m:r>
                                </m:e>
                                <m:sub>
                                  <m:r>
                                    <a:rPr lang="en-US" sz="2400" i="1">
                                      <a:solidFill>
                                        <a:srgbClr val="7030A0"/>
                                      </a:solidFill>
                                      <a:latin typeface="Cambria Math" panose="02040503050406030204" pitchFamily="18" charset="0"/>
                                    </a:rPr>
                                    <m:t>𝑖</m:t>
                                  </m:r>
                                </m:sub>
                              </m:sSub>
                              <m:d>
                                <m:dPr>
                                  <m:ctrlPr>
                                    <a:rPr lang="en-US" sz="2400" i="1">
                                      <a:solidFill>
                                        <a:srgbClr val="7030A0"/>
                                      </a:solidFill>
                                      <a:latin typeface="Cambria Math" panose="02040503050406030204" pitchFamily="18" charset="0"/>
                                    </a:rPr>
                                  </m:ctrlPr>
                                </m:dPr>
                                <m:e>
                                  <m:r>
                                    <a:rPr lang="en-US" sz="2400" i="1">
                                      <a:solidFill>
                                        <a:srgbClr val="7030A0"/>
                                      </a:solidFill>
                                      <a:latin typeface="Cambria Math" panose="02040503050406030204" pitchFamily="18" charset="0"/>
                                    </a:rPr>
                                    <m:t>𝑥</m:t>
                                  </m:r>
                                </m:e>
                              </m:d>
                            </m:num>
                            <m:den>
                              <m:r>
                                <a:rPr lang="en-US" sz="2400" i="1">
                                  <a:solidFill>
                                    <a:srgbClr val="0070C0"/>
                                  </a:solidFill>
                                  <a:latin typeface="Cambria Math" panose="02040503050406030204" pitchFamily="18" charset="0"/>
                                </a:rPr>
                                <m:t>𝑝</m:t>
                              </m:r>
                              <m:d>
                                <m:dPr>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𝑥</m:t>
                                  </m:r>
                                </m:e>
                              </m:d>
                            </m:den>
                          </m:f>
                          <m:sSub>
                            <m:sSubPr>
                              <m:ctrlPr>
                                <a:rPr lang="en-US" sz="2400" i="1">
                                  <a:latin typeface="Cambria Math" panose="02040503050406030204" pitchFamily="18" charset="0"/>
                                </a:rPr>
                              </m:ctrlPr>
                            </m:sSubPr>
                            <m:e>
                              <m:r>
                                <a:rPr lang="en-US" sz="2400" i="1">
                                  <a:latin typeface="Cambria Math" panose="02040503050406030204" pitchFamily="18" charset="0"/>
                                </a:rPr>
                                <m:t>𝐺</m:t>
                              </m:r>
                            </m:e>
                            <m:sub>
                              <m:r>
                                <a:rPr lang="en-US" sz="2400" i="1">
                                  <a:latin typeface="Cambria Math" panose="02040503050406030204" pitchFamily="18" charset="0"/>
                                </a:rPr>
                                <m:t>1</m:t>
                              </m:r>
                            </m:sub>
                          </m:sSub>
                        </m:e>
                      </m:nary>
                    </m:oMath>
                  </m:oMathPara>
                </a14:m>
                <a:endParaRPr lang="en-US" sz="24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400" i="1" smtClean="0">
                          <a:latin typeface="Cambria Math" panose="02040503050406030204" pitchFamily="18" charset="0"/>
                        </a:rPr>
                        <m:t>=</m:t>
                      </m:r>
                      <m:r>
                        <a:rPr lang="en-US" sz="2400" b="0" i="1" smtClean="0">
                          <a:solidFill>
                            <a:srgbClr val="0070C0"/>
                          </a:solidFill>
                          <a:latin typeface="Cambria Math" panose="02040503050406030204" pitchFamily="18" charset="0"/>
                        </a:rPr>
                        <m:t>𝑝</m:t>
                      </m:r>
                      <m:sSup>
                        <m:sSupPr>
                          <m:ctrlPr>
                            <a:rPr lang="en-US" sz="2400" b="0" i="1" smtClean="0">
                              <a:solidFill>
                                <a:srgbClr val="0070C0"/>
                              </a:solidFill>
                              <a:latin typeface="Cambria Math" panose="02040503050406030204" pitchFamily="18" charset="0"/>
                            </a:rPr>
                          </m:ctrlPr>
                        </m:sSupPr>
                        <m:e>
                          <m:d>
                            <m:dPr>
                              <m:ctrlPr>
                                <a:rPr lang="en-US" sz="2400" b="0" i="1" smtClean="0">
                                  <a:solidFill>
                                    <a:srgbClr val="0070C0"/>
                                  </a:solidFill>
                                  <a:latin typeface="Cambria Math" panose="02040503050406030204" pitchFamily="18" charset="0"/>
                                </a:rPr>
                              </m:ctrlPr>
                            </m:dPr>
                            <m:e>
                              <m:r>
                                <a:rPr lang="en-US" sz="2400" b="0" i="1" smtClean="0">
                                  <a:solidFill>
                                    <a:srgbClr val="0070C0"/>
                                  </a:solidFill>
                                  <a:latin typeface="Cambria Math" panose="02040503050406030204" pitchFamily="18" charset="0"/>
                                </a:rPr>
                                <m:t>𝑥</m:t>
                              </m:r>
                            </m:e>
                          </m:d>
                        </m:e>
                        <m:sup>
                          <m:r>
                            <a:rPr lang="en-US" sz="2400" b="0" i="1" smtClean="0">
                              <a:solidFill>
                                <a:srgbClr val="0070C0"/>
                              </a:solidFill>
                              <a:latin typeface="Cambria Math" panose="02040503050406030204" pitchFamily="18" charset="0"/>
                            </a:rPr>
                            <m:t>−1</m:t>
                          </m:r>
                        </m:sup>
                      </m:sSup>
                      <m:nary>
                        <m:naryPr>
                          <m:chr m:val="∑"/>
                          <m:supHide m:val="on"/>
                          <m:ctrlPr>
                            <a:rPr lang="en-US" sz="2400" i="1">
                              <a:latin typeface="Cambria Math" panose="02040503050406030204" pitchFamily="18" charset="0"/>
                            </a:rPr>
                          </m:ctrlPr>
                        </m:naryPr>
                        <m:sub>
                          <m:r>
                            <a:rPr lang="en-US" sz="2400" i="1">
                              <a:latin typeface="Cambria Math" panose="02040503050406030204" pitchFamily="18" charset="0"/>
                            </a:rPr>
                            <m:t>𝑖</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𝑞</m:t>
                              </m:r>
                            </m:e>
                          </m:d>
                        </m:sub>
                        <m:sup/>
                        <m:e>
                          <m:sSub>
                            <m:sSubPr>
                              <m:ctrlPr>
                                <a:rPr lang="en-US" sz="2400" i="1" smtClean="0">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𝛼</m:t>
                              </m:r>
                            </m:e>
                            <m:sub>
                              <m:r>
                                <a:rPr lang="en-US" sz="2400" i="1">
                                  <a:solidFill>
                                    <a:schemeClr val="accent6">
                                      <a:lumMod val="75000"/>
                                    </a:schemeClr>
                                  </a:solidFill>
                                  <a:latin typeface="Cambria Math" panose="02040503050406030204" pitchFamily="18" charset="0"/>
                                </a:rPr>
                                <m:t>𝑖</m:t>
                              </m:r>
                            </m:sub>
                          </m:sSub>
                          <m:r>
                            <a:rPr lang="en-US" sz="2400" i="1">
                              <a:latin typeface="Cambria Math" panose="02040503050406030204" pitchFamily="18" charset="0"/>
                            </a:rPr>
                            <m:t>⋅</m:t>
                          </m:r>
                          <m:sSub>
                            <m:sSubPr>
                              <m:ctrlPr>
                                <a:rPr lang="en-US" sz="2400" i="1" smtClean="0">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𝑝</m:t>
                              </m:r>
                            </m:e>
                            <m:sub>
                              <m:r>
                                <a:rPr lang="en-US" sz="2400" i="1">
                                  <a:solidFill>
                                    <a:srgbClr val="7030A0"/>
                                  </a:solidFill>
                                  <a:latin typeface="Cambria Math" panose="02040503050406030204" pitchFamily="18" charset="0"/>
                                </a:rPr>
                                <m:t>𝑖</m:t>
                              </m:r>
                            </m:sub>
                          </m:sSub>
                          <m:d>
                            <m:dPr>
                              <m:ctrlPr>
                                <a:rPr lang="en-US" sz="2400" i="1">
                                  <a:solidFill>
                                    <a:srgbClr val="7030A0"/>
                                  </a:solidFill>
                                  <a:latin typeface="Cambria Math" panose="02040503050406030204" pitchFamily="18" charset="0"/>
                                </a:rPr>
                              </m:ctrlPr>
                            </m:dPr>
                            <m:e>
                              <m:r>
                                <a:rPr lang="en-US" sz="2400" i="1">
                                  <a:solidFill>
                                    <a:srgbClr val="7030A0"/>
                                  </a:solidFill>
                                  <a:latin typeface="Cambria Math" panose="02040503050406030204" pitchFamily="18" charset="0"/>
                                </a:rPr>
                                <m:t>𝑥</m:t>
                              </m:r>
                            </m:e>
                          </m:d>
                          <m:sSub>
                            <m:sSubPr>
                              <m:ctrlPr>
                                <a:rPr lang="en-US" sz="2400" i="1">
                                  <a:latin typeface="Cambria Math" panose="02040503050406030204" pitchFamily="18" charset="0"/>
                                </a:rPr>
                              </m:ctrlPr>
                            </m:sSubPr>
                            <m:e>
                              <m:r>
                                <a:rPr lang="en-US" sz="2400" i="1">
                                  <a:latin typeface="Cambria Math" panose="02040503050406030204" pitchFamily="18" charset="0"/>
                                </a:rPr>
                                <m:t>𝐺</m:t>
                              </m:r>
                            </m:e>
                            <m:sub>
                              <m:r>
                                <a:rPr lang="en-US" sz="2400" i="1">
                                  <a:latin typeface="Cambria Math" panose="02040503050406030204" pitchFamily="18" charset="0"/>
                                </a:rPr>
                                <m:t>1</m:t>
                              </m:r>
                            </m:sub>
                          </m:sSub>
                        </m:e>
                      </m:nary>
                    </m:oMath>
                  </m:oMathPara>
                </a14:m>
                <a:endParaRPr lang="en-US" sz="24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400" i="1">
                          <a:latin typeface="Cambria Math" panose="02040503050406030204" pitchFamily="18" charset="0"/>
                        </a:rPr>
                        <m:t>=</m:t>
                      </m:r>
                      <m:r>
                        <a:rPr lang="en-US" sz="2400" i="1">
                          <a:solidFill>
                            <a:srgbClr val="0070C0"/>
                          </a:solidFill>
                          <a:latin typeface="Cambria Math" panose="02040503050406030204" pitchFamily="18" charset="0"/>
                        </a:rPr>
                        <m:t>𝑝</m:t>
                      </m:r>
                      <m:sSup>
                        <m:sSupPr>
                          <m:ctrlPr>
                            <a:rPr lang="en-US" sz="2400" i="1">
                              <a:solidFill>
                                <a:srgbClr val="0070C0"/>
                              </a:solidFill>
                              <a:latin typeface="Cambria Math" panose="02040503050406030204" pitchFamily="18" charset="0"/>
                            </a:rPr>
                          </m:ctrlPr>
                        </m:sSupPr>
                        <m:e>
                          <m:d>
                            <m:dPr>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𝑥</m:t>
                              </m:r>
                            </m:e>
                          </m:d>
                        </m:e>
                        <m:sup>
                          <m:r>
                            <a:rPr lang="en-US" sz="2400" i="1">
                              <a:solidFill>
                                <a:srgbClr val="0070C0"/>
                              </a:solidFill>
                              <a:latin typeface="Cambria Math" panose="02040503050406030204" pitchFamily="18" charset="0"/>
                            </a:rPr>
                            <m:t>−1</m:t>
                          </m:r>
                        </m:sup>
                      </m:sSup>
                      <m:nary>
                        <m:naryPr>
                          <m:chr m:val="∑"/>
                          <m:supHide m:val="on"/>
                          <m:ctrlPr>
                            <a:rPr lang="en-US" sz="2400" i="1">
                              <a:latin typeface="Cambria Math" panose="02040503050406030204" pitchFamily="18" charset="0"/>
                            </a:rPr>
                          </m:ctrlPr>
                        </m:naryPr>
                        <m:sub>
                          <m:r>
                            <a:rPr lang="en-US" sz="2400" i="1">
                              <a:latin typeface="Cambria Math" panose="02040503050406030204" pitchFamily="18" charset="0"/>
                            </a:rPr>
                            <m:t>𝑖</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𝑞</m:t>
                              </m:r>
                            </m:e>
                          </m:d>
                        </m:sub>
                        <m:sup/>
                        <m:e>
                          <m:f>
                            <m:fPr>
                              <m:ctrlPr>
                                <a:rPr lang="en-US" sz="2400" i="1">
                                  <a:solidFill>
                                    <a:schemeClr val="accent6">
                                      <a:lumMod val="75000"/>
                                    </a:schemeClr>
                                  </a:solidFill>
                                  <a:latin typeface="Cambria Math" panose="02040503050406030204" pitchFamily="18" charset="0"/>
                                </a:rPr>
                              </m:ctrlPr>
                            </m:fPr>
                            <m:num>
                              <m:r>
                                <a:rPr lang="en-US" sz="2400" i="1">
                                  <a:solidFill>
                                    <a:schemeClr val="accent6">
                                      <a:lumMod val="75000"/>
                                    </a:schemeClr>
                                  </a:solidFill>
                                  <a:latin typeface="Cambria Math" panose="02040503050406030204" pitchFamily="18" charset="0"/>
                                </a:rPr>
                                <m:t>𝑓</m:t>
                              </m:r>
                              <m:d>
                                <m:dPr>
                                  <m:ctrlPr>
                                    <a:rPr lang="en-US" sz="2400" i="1">
                                      <a:solidFill>
                                        <a:schemeClr val="accent6">
                                          <a:lumMod val="75000"/>
                                        </a:schemeClr>
                                      </a:solidFill>
                                      <a:latin typeface="Cambria Math" panose="02040503050406030204" pitchFamily="18" charset="0"/>
                                    </a:rPr>
                                  </m:ctrlPr>
                                </m:dPr>
                                <m:e>
                                  <m:r>
                                    <a:rPr lang="en-US" sz="2400" i="1">
                                      <a:solidFill>
                                        <a:schemeClr val="accent6">
                                          <a:lumMod val="75000"/>
                                        </a:schemeClr>
                                      </a:solidFill>
                                      <a:latin typeface="Cambria Math" panose="02040503050406030204" pitchFamily="18" charset="0"/>
                                    </a:rPr>
                                    <m:t>−</m:t>
                                  </m:r>
                                  <m:sSub>
                                    <m:sSubPr>
                                      <m:ctrlPr>
                                        <a:rPr lang="en-US" sz="2400" i="1">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𝑒</m:t>
                                      </m:r>
                                    </m:e>
                                    <m:sub>
                                      <m:r>
                                        <a:rPr lang="en-US" sz="2400" i="1">
                                          <a:solidFill>
                                            <a:schemeClr val="accent6">
                                              <a:lumMod val="75000"/>
                                            </a:schemeClr>
                                          </a:solidFill>
                                          <a:latin typeface="Cambria Math" panose="02040503050406030204" pitchFamily="18" charset="0"/>
                                        </a:rPr>
                                        <m:t>𝑖</m:t>
                                      </m:r>
                                    </m:sub>
                                  </m:sSub>
                                </m:e>
                              </m:d>
                            </m:num>
                            <m:den>
                              <m:sSub>
                                <m:sSubPr>
                                  <m:ctrlPr>
                                    <a:rPr lang="en-US" sz="2400" i="1">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𝑝</m:t>
                                  </m:r>
                                </m:e>
                                <m:sub>
                                  <m:r>
                                    <a:rPr lang="en-US" sz="2400" i="1">
                                      <a:solidFill>
                                        <a:schemeClr val="accent6">
                                          <a:lumMod val="75000"/>
                                        </a:schemeClr>
                                      </a:solidFill>
                                      <a:latin typeface="Cambria Math" panose="02040503050406030204" pitchFamily="18" charset="0"/>
                                    </a:rPr>
                                    <m:t>𝑖</m:t>
                                  </m:r>
                                </m:sub>
                              </m:sSub>
                              <m:d>
                                <m:dPr>
                                  <m:ctrlPr>
                                    <a:rPr lang="en-US" sz="2400" i="1">
                                      <a:solidFill>
                                        <a:schemeClr val="accent6">
                                          <a:lumMod val="75000"/>
                                        </a:schemeClr>
                                      </a:solidFill>
                                      <a:latin typeface="Cambria Math" panose="02040503050406030204" pitchFamily="18" charset="0"/>
                                    </a:rPr>
                                  </m:ctrlPr>
                                </m:dPr>
                                <m:e>
                                  <m:r>
                                    <a:rPr lang="en-US" sz="2400" i="1">
                                      <a:solidFill>
                                        <a:schemeClr val="accent6">
                                          <a:lumMod val="75000"/>
                                        </a:schemeClr>
                                      </a:solidFill>
                                      <a:latin typeface="Cambria Math" panose="02040503050406030204" pitchFamily="18" charset="0"/>
                                    </a:rPr>
                                    <m:t>−</m:t>
                                  </m:r>
                                  <m:sSub>
                                    <m:sSubPr>
                                      <m:ctrlPr>
                                        <a:rPr lang="en-US" sz="2400" i="1">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𝑒</m:t>
                                      </m:r>
                                    </m:e>
                                    <m:sub>
                                      <m:r>
                                        <a:rPr lang="en-US" sz="2400" i="1">
                                          <a:solidFill>
                                            <a:schemeClr val="accent6">
                                              <a:lumMod val="75000"/>
                                            </a:schemeClr>
                                          </a:solidFill>
                                          <a:latin typeface="Cambria Math" panose="02040503050406030204" pitchFamily="18" charset="0"/>
                                        </a:rPr>
                                        <m:t>𝑖</m:t>
                                      </m:r>
                                    </m:sub>
                                  </m:sSub>
                                </m:e>
                              </m:d>
                            </m:den>
                          </m:f>
                          <m:r>
                            <a:rPr lang="en-US" sz="2400" i="1">
                              <a:latin typeface="Cambria Math" panose="02040503050406030204" pitchFamily="18"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𝑝</m:t>
                              </m:r>
                            </m:e>
                            <m:sub>
                              <m:r>
                                <a:rPr lang="en-US" sz="2400" i="1">
                                  <a:solidFill>
                                    <a:srgbClr val="7030A0"/>
                                  </a:solidFill>
                                  <a:latin typeface="Cambria Math" panose="02040503050406030204" pitchFamily="18" charset="0"/>
                                </a:rPr>
                                <m:t>𝑖</m:t>
                              </m:r>
                            </m:sub>
                          </m:sSub>
                          <m:d>
                            <m:dPr>
                              <m:ctrlPr>
                                <a:rPr lang="en-US" sz="2400" i="1">
                                  <a:solidFill>
                                    <a:srgbClr val="7030A0"/>
                                  </a:solidFill>
                                  <a:latin typeface="Cambria Math" panose="02040503050406030204" pitchFamily="18" charset="0"/>
                                </a:rPr>
                              </m:ctrlPr>
                            </m:dPr>
                            <m:e>
                              <m:r>
                                <a:rPr lang="en-US" sz="2400" i="1">
                                  <a:solidFill>
                                    <a:srgbClr val="7030A0"/>
                                  </a:solidFill>
                                  <a:latin typeface="Cambria Math" panose="02040503050406030204" pitchFamily="18" charset="0"/>
                                </a:rPr>
                                <m:t>𝑥</m:t>
                              </m:r>
                            </m:e>
                          </m:d>
                          <m:sSub>
                            <m:sSubPr>
                              <m:ctrlPr>
                                <a:rPr lang="en-US" sz="2400" i="1">
                                  <a:latin typeface="Cambria Math" panose="02040503050406030204" pitchFamily="18" charset="0"/>
                                </a:rPr>
                              </m:ctrlPr>
                            </m:sSubPr>
                            <m:e>
                              <m:r>
                                <a:rPr lang="en-US" sz="2400" i="1">
                                  <a:latin typeface="Cambria Math" panose="02040503050406030204" pitchFamily="18" charset="0"/>
                                </a:rPr>
                                <m:t>𝐺</m:t>
                              </m:r>
                            </m:e>
                            <m:sub>
                              <m:r>
                                <a:rPr lang="en-US" sz="2400" i="1">
                                  <a:latin typeface="Cambria Math" panose="02040503050406030204" pitchFamily="18" charset="0"/>
                                </a:rPr>
                                <m:t>1</m:t>
                              </m:r>
                            </m:sub>
                          </m:sSub>
                        </m:e>
                      </m:nary>
                    </m:oMath>
                  </m:oMathPara>
                </a14:m>
                <a:endParaRPr lang="en-US" sz="2400" i="1" dirty="0"/>
              </a:p>
              <a:p>
                <a:pPr/>
                <a14:m>
                  <m:oMathPara xmlns:m="http://schemas.openxmlformats.org/officeDocument/2006/math">
                    <m:oMathParaPr>
                      <m:jc m:val="left"/>
                    </m:oMathParaPr>
                    <m:oMath xmlns:m="http://schemas.openxmlformats.org/officeDocument/2006/math">
                      <m:r>
                        <a:rPr lang="en-US" sz="2400" i="1">
                          <a:latin typeface="Cambria Math" panose="02040503050406030204" pitchFamily="18" charset="0"/>
                        </a:rPr>
                        <m:t>=</m:t>
                      </m:r>
                      <m:r>
                        <a:rPr lang="en-US" sz="2400" i="1">
                          <a:solidFill>
                            <a:srgbClr val="C00000"/>
                          </a:solidFill>
                          <a:latin typeface="Cambria Math" panose="02040503050406030204" pitchFamily="18" charset="0"/>
                        </a:rPr>
                        <m:t>𝑓</m:t>
                      </m:r>
                      <m:d>
                        <m:dPr>
                          <m:ctrlPr>
                            <a:rPr lang="en-US" sz="2400" i="1">
                              <a:solidFill>
                                <a:srgbClr val="C00000"/>
                              </a:solidFill>
                              <a:latin typeface="Cambria Math" panose="02040503050406030204" pitchFamily="18" charset="0"/>
                            </a:rPr>
                          </m:ctrlPr>
                        </m:dPr>
                        <m:e>
                          <m:r>
                            <a:rPr lang="en-US" sz="2400" i="1">
                              <a:solidFill>
                                <a:srgbClr val="C00000"/>
                              </a:solidFill>
                              <a:latin typeface="Cambria Math" panose="02040503050406030204" pitchFamily="18" charset="0"/>
                            </a:rPr>
                            <m:t>𝑥</m:t>
                          </m:r>
                        </m:e>
                      </m:d>
                      <m:r>
                        <a:rPr lang="en-US" sz="2400" i="1">
                          <a:solidFill>
                            <a:srgbClr val="C00000"/>
                          </a:solidFill>
                          <a:latin typeface="Cambria Math" panose="02040503050406030204" pitchFamily="18" charset="0"/>
                        </a:rPr>
                        <m:t>⋅</m:t>
                      </m:r>
                      <m:r>
                        <a:rPr lang="en-US" sz="2400" i="1">
                          <a:solidFill>
                            <a:srgbClr val="0070C0"/>
                          </a:solidFill>
                          <a:latin typeface="Cambria Math" panose="02040503050406030204" pitchFamily="18" charset="0"/>
                        </a:rPr>
                        <m:t>𝑝</m:t>
                      </m:r>
                      <m:sSup>
                        <m:sSupPr>
                          <m:ctrlPr>
                            <a:rPr lang="en-US" sz="2400" i="1">
                              <a:solidFill>
                                <a:srgbClr val="0070C0"/>
                              </a:solidFill>
                              <a:latin typeface="Cambria Math" panose="02040503050406030204" pitchFamily="18" charset="0"/>
                            </a:rPr>
                          </m:ctrlPr>
                        </m:sSupPr>
                        <m:e>
                          <m:d>
                            <m:dPr>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𝑥</m:t>
                              </m:r>
                            </m:e>
                          </m:d>
                        </m:e>
                        <m:sup>
                          <m:r>
                            <a:rPr lang="en-US" sz="2400" i="1">
                              <a:solidFill>
                                <a:srgbClr val="0070C0"/>
                              </a:solidFill>
                              <a:latin typeface="Cambria Math" panose="02040503050406030204" pitchFamily="18" charset="0"/>
                            </a:rPr>
                            <m:t>−1</m:t>
                          </m:r>
                        </m:sup>
                      </m:sSup>
                      <m:sSub>
                        <m:sSubPr>
                          <m:ctrlPr>
                            <a:rPr lang="en-US" sz="2400" i="1">
                              <a:latin typeface="Cambria Math" panose="02040503050406030204" pitchFamily="18" charset="0"/>
                            </a:rPr>
                          </m:ctrlPr>
                        </m:sSubPr>
                        <m:e>
                          <m:r>
                            <a:rPr lang="en-US" sz="2400" i="1">
                              <a:latin typeface="Cambria Math" panose="02040503050406030204" pitchFamily="18" charset="0"/>
                            </a:rPr>
                            <m:t>𝐺</m:t>
                          </m:r>
                        </m:e>
                        <m:sub>
                          <m:r>
                            <a:rPr lang="en-US" sz="2400" i="1">
                              <a:latin typeface="Cambria Math" panose="02040503050406030204" pitchFamily="18" charset="0"/>
                            </a:rPr>
                            <m:t>1</m:t>
                          </m:r>
                        </m:sub>
                      </m:sSub>
                    </m:oMath>
                  </m:oMathPara>
                </a14:m>
                <a:endParaRPr lang="en-US" sz="2400" i="1" dirty="0"/>
              </a:p>
              <a:p>
                <a:endParaRPr lang="en-US" sz="2400" i="1" dirty="0"/>
              </a:p>
            </p:txBody>
          </p:sp>
        </mc:Choice>
        <mc:Fallback xmlns="">
          <p:sp>
            <p:nvSpPr>
              <p:cNvPr id="7" name="TextBox 6">
                <a:extLst>
                  <a:ext uri="{FF2B5EF4-FFF2-40B4-BE49-F238E27FC236}">
                    <a16:creationId xmlns:a16="http://schemas.microsoft.com/office/drawing/2014/main" id="{D2F70220-578B-DA7C-68C2-4A968BB2D335}"/>
                  </a:ext>
                </a:extLst>
              </p:cNvPr>
              <p:cNvSpPr txBox="1">
                <a:spLocks noRot="1" noChangeAspect="1" noMove="1" noResize="1" noEditPoints="1" noAdjustHandles="1" noChangeArrowheads="1" noChangeShapeType="1" noTextEdit="1"/>
              </p:cNvSpPr>
              <p:nvPr/>
            </p:nvSpPr>
            <p:spPr>
              <a:xfrm>
                <a:off x="4140740" y="2365369"/>
                <a:ext cx="3910520" cy="4605941"/>
              </a:xfrm>
              <a:prstGeom prst="rect">
                <a:avLst/>
              </a:prstGeom>
              <a:blipFill>
                <a:blip r:embed="rId5"/>
                <a:stretch>
                  <a:fillRect l="-17742" t="-28297" r="-6774" b="-21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5B22CD2-A579-8AEF-DB0E-97F037B737C5}"/>
                  </a:ext>
                </a:extLst>
              </p:cNvPr>
              <p:cNvSpPr txBox="1"/>
              <p:nvPr/>
            </p:nvSpPr>
            <p:spPr>
              <a:xfrm>
                <a:off x="8727332" y="1932973"/>
                <a:ext cx="3048000" cy="1316451"/>
              </a:xfrm>
              <a:prstGeom prst="rect">
                <a:avLst/>
              </a:prstGeom>
              <a:noFill/>
            </p:spPr>
            <p:txBody>
              <a:bodyPr wrap="square">
                <a:spAutoFit/>
              </a:bodyPr>
              <a:lstStyle/>
              <a:p>
                <a:r>
                  <a:rPr lang="en-US" sz="2400" b="1" dirty="0">
                    <a:solidFill>
                      <a:srgbClr val="C00000"/>
                    </a:solidFill>
                  </a:rPr>
                  <a:t>*Polynomials: </a:t>
                </a:r>
                <a:endParaRPr lang="en-US" sz="2400" i="1" dirty="0">
                  <a:solidFill>
                    <a:srgbClr val="0070C0"/>
                  </a:solidFill>
                  <a:latin typeface="Cambria Math" panose="02040503050406030204" pitchFamily="18" charset="0"/>
                </a:endParaRPr>
              </a:p>
              <a:p>
                <a14:m>
                  <m:oMath xmlns:m="http://schemas.openxmlformats.org/officeDocument/2006/math">
                    <m:r>
                      <a:rPr lang="en-US" sz="2400" i="1">
                        <a:solidFill>
                          <a:srgbClr val="0070C0"/>
                        </a:solidFill>
                        <a:latin typeface="Cambria Math" panose="02040503050406030204" pitchFamily="18" charset="0"/>
                      </a:rPr>
                      <m:t>𝑝</m:t>
                    </m:r>
                    <m:d>
                      <m:dPr>
                        <m:ctrlPr>
                          <a:rPr lang="en-US" sz="2400" i="1">
                            <a:solidFill>
                              <a:srgbClr val="0070C0"/>
                            </a:solidFill>
                            <a:latin typeface="Cambria Math" panose="02040503050406030204" pitchFamily="18" charset="0"/>
                          </a:rPr>
                        </m:ctrlPr>
                      </m:dPr>
                      <m:e>
                        <m:r>
                          <m:rPr>
                            <m:sty m:val="p"/>
                          </m:rPr>
                          <a:rPr lang="en-US" sz="2400" i="0">
                            <a:solidFill>
                              <a:srgbClr val="0070C0"/>
                            </a:solidFill>
                            <a:latin typeface="Cambria Math" panose="02040503050406030204" pitchFamily="18" charset="0"/>
                          </a:rPr>
                          <m:t>X</m:t>
                        </m:r>
                      </m:e>
                    </m:d>
                    <m:r>
                      <a:rPr lang="en-US" sz="2400" i="1">
                        <a:solidFill>
                          <a:srgbClr val="0070C0"/>
                        </a:solidFill>
                        <a:latin typeface="Cambria Math" panose="02040503050406030204" pitchFamily="18" charset="0"/>
                      </a:rPr>
                      <m:t>≔</m:t>
                    </m:r>
                    <m:nary>
                      <m:naryPr>
                        <m:chr m:val="∏"/>
                        <m:supHide m:val="on"/>
                        <m:ctrlPr>
                          <a:rPr lang="en-US" sz="2400" i="1">
                            <a:solidFill>
                              <a:srgbClr val="0070C0"/>
                            </a:solidFill>
                            <a:latin typeface="Cambria Math" panose="02040503050406030204" pitchFamily="18" charset="0"/>
                          </a:rPr>
                        </m:ctrlPr>
                      </m:naryPr>
                      <m:sub>
                        <m:r>
                          <a:rPr lang="en-US" sz="2400" i="1">
                            <a:solidFill>
                              <a:srgbClr val="0070C0"/>
                            </a:solidFill>
                            <a:latin typeface="Cambria Math" panose="02040503050406030204" pitchFamily="18" charset="0"/>
                          </a:rPr>
                          <m:t>𝑖</m:t>
                        </m:r>
                        <m:r>
                          <a:rPr lang="en-US" sz="2400" i="1">
                            <a:solidFill>
                              <a:srgbClr val="0070C0"/>
                            </a:solidFill>
                            <a:latin typeface="Cambria Math" panose="02040503050406030204" pitchFamily="18" charset="0"/>
                          </a:rPr>
                          <m:t>∈</m:t>
                        </m:r>
                        <m:d>
                          <m:dPr>
                            <m:begChr m:val="["/>
                            <m:endChr m:val="]"/>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𝑞</m:t>
                            </m:r>
                          </m:e>
                        </m:d>
                      </m:sub>
                      <m:sup/>
                      <m:e>
                        <m:d>
                          <m:dPr>
                            <m:ctrlPr>
                              <a:rPr lang="en-US" sz="2400" i="1">
                                <a:solidFill>
                                  <a:srgbClr val="0070C0"/>
                                </a:solidFill>
                                <a:latin typeface="Cambria Math" panose="02040503050406030204" pitchFamily="18" charset="0"/>
                              </a:rPr>
                            </m:ctrlPr>
                          </m:dPr>
                          <m:e>
                            <m:r>
                              <m:rPr>
                                <m:sty m:val="p"/>
                              </m:rPr>
                              <a:rPr lang="en-US" sz="2400" i="0">
                                <a:solidFill>
                                  <a:srgbClr val="0070C0"/>
                                </a:solidFill>
                                <a:latin typeface="Cambria Math" panose="02040503050406030204" pitchFamily="18" charset="0"/>
                              </a:rPr>
                              <m:t>X</m:t>
                            </m:r>
                            <m:r>
                              <a:rPr lang="en-US" sz="2400" i="1">
                                <a:solidFill>
                                  <a:srgbClr val="0070C0"/>
                                </a:solidFill>
                                <a:latin typeface="Cambria Math" panose="02040503050406030204" pitchFamily="18" charset="0"/>
                              </a:rPr>
                              <m:t>+</m:t>
                            </m:r>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𝑒</m:t>
                                </m:r>
                              </m:e>
                              <m:sub>
                                <m:r>
                                  <a:rPr lang="en-US" sz="2400" i="1">
                                    <a:solidFill>
                                      <a:srgbClr val="0070C0"/>
                                    </a:solidFill>
                                    <a:latin typeface="Cambria Math" panose="02040503050406030204" pitchFamily="18" charset="0"/>
                                  </a:rPr>
                                  <m:t>𝑖</m:t>
                                </m:r>
                              </m:sub>
                            </m:sSub>
                          </m:e>
                        </m:d>
                      </m:e>
                    </m:nary>
                  </m:oMath>
                </a14:m>
                <a:r>
                  <a:rPr lang="en-US" sz="2400" b="0" i="1" dirty="0">
                    <a:solidFill>
                      <a:srgbClr val="0070C0"/>
                    </a:solidFill>
                    <a:latin typeface="Cambria Math" panose="02040503050406030204" pitchFamily="18" charset="0"/>
                  </a:rPr>
                  <a:t> </a:t>
                </a:r>
              </a:p>
              <a:p>
                <a14:m>
                  <m:oMath xmlns:m="http://schemas.openxmlformats.org/officeDocument/2006/math">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𝑝</m:t>
                        </m:r>
                      </m:e>
                      <m:sub>
                        <m:r>
                          <a:rPr lang="en-US" sz="2400" i="1">
                            <a:solidFill>
                              <a:srgbClr val="7030A0"/>
                            </a:solidFill>
                            <a:latin typeface="Cambria Math" panose="02040503050406030204" pitchFamily="18" charset="0"/>
                          </a:rPr>
                          <m:t>𝑖</m:t>
                        </m:r>
                      </m:sub>
                    </m:sSub>
                    <m:d>
                      <m:dPr>
                        <m:ctrlPr>
                          <a:rPr lang="en-US" sz="2400" i="1">
                            <a:solidFill>
                              <a:srgbClr val="7030A0"/>
                            </a:solidFill>
                            <a:latin typeface="Cambria Math" panose="02040503050406030204" pitchFamily="18" charset="0"/>
                          </a:rPr>
                        </m:ctrlPr>
                      </m:dPr>
                      <m:e>
                        <m:r>
                          <m:rPr>
                            <m:sty m:val="p"/>
                          </m:rPr>
                          <a:rPr lang="en-US" sz="2400" i="0">
                            <a:solidFill>
                              <a:srgbClr val="7030A0"/>
                            </a:solidFill>
                            <a:latin typeface="Cambria Math" panose="02040503050406030204" pitchFamily="18" charset="0"/>
                          </a:rPr>
                          <m:t>X</m:t>
                        </m:r>
                      </m:e>
                    </m:d>
                    <m:r>
                      <a:rPr lang="en-US" sz="2400" i="1">
                        <a:solidFill>
                          <a:srgbClr val="7030A0"/>
                        </a:solidFill>
                        <a:latin typeface="Cambria Math" panose="02040503050406030204" pitchFamily="18" charset="0"/>
                      </a:rPr>
                      <m:t>≔</m:t>
                    </m:r>
                    <m:nary>
                      <m:naryPr>
                        <m:chr m:val="∏"/>
                        <m:supHide m:val="on"/>
                        <m:ctrlPr>
                          <a:rPr lang="en-US" sz="2400" i="1">
                            <a:solidFill>
                              <a:srgbClr val="7030A0"/>
                            </a:solidFill>
                            <a:latin typeface="Cambria Math" panose="02040503050406030204" pitchFamily="18" charset="0"/>
                          </a:rPr>
                        </m:ctrlPr>
                      </m:naryPr>
                      <m:sub>
                        <m:r>
                          <a:rPr lang="en-US" sz="2400" i="1">
                            <a:solidFill>
                              <a:srgbClr val="7030A0"/>
                            </a:solidFill>
                            <a:latin typeface="Cambria Math" panose="02040503050406030204" pitchFamily="18" charset="0"/>
                          </a:rPr>
                          <m:t>𝑗</m:t>
                        </m:r>
                        <m:r>
                          <a:rPr lang="en-US" sz="2400" i="1">
                            <a:solidFill>
                              <a:srgbClr val="7030A0"/>
                            </a:solidFill>
                            <a:latin typeface="Cambria Math" panose="02040503050406030204" pitchFamily="18" charset="0"/>
                          </a:rPr>
                          <m:t>≠</m:t>
                        </m:r>
                        <m:r>
                          <a:rPr lang="en-US" sz="2400" i="1">
                            <a:solidFill>
                              <a:srgbClr val="7030A0"/>
                            </a:solidFill>
                            <a:latin typeface="Cambria Math" panose="02040503050406030204" pitchFamily="18" charset="0"/>
                          </a:rPr>
                          <m:t>𝑖</m:t>
                        </m:r>
                      </m:sub>
                      <m:sup/>
                      <m:e>
                        <m:d>
                          <m:dPr>
                            <m:ctrlPr>
                              <a:rPr lang="en-US" sz="2400" i="1">
                                <a:solidFill>
                                  <a:srgbClr val="7030A0"/>
                                </a:solidFill>
                                <a:latin typeface="Cambria Math" panose="02040503050406030204" pitchFamily="18" charset="0"/>
                              </a:rPr>
                            </m:ctrlPr>
                          </m:dPr>
                          <m:e>
                            <m:r>
                              <m:rPr>
                                <m:sty m:val="p"/>
                              </m:rPr>
                              <a:rPr lang="en-US" sz="2400" i="0">
                                <a:solidFill>
                                  <a:srgbClr val="7030A0"/>
                                </a:solidFill>
                                <a:latin typeface="Cambria Math" panose="02040503050406030204" pitchFamily="18" charset="0"/>
                              </a:rPr>
                              <m:t>X</m:t>
                            </m:r>
                            <m:r>
                              <a:rPr lang="en-US" sz="2400" i="1">
                                <a:solidFill>
                                  <a:srgbClr val="7030A0"/>
                                </a:solidFill>
                                <a:latin typeface="Cambria Math" panose="02040503050406030204" pitchFamily="18"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𝑒</m:t>
                                </m:r>
                              </m:e>
                              <m:sub>
                                <m:r>
                                  <a:rPr lang="en-US" sz="2400" i="1">
                                    <a:solidFill>
                                      <a:srgbClr val="7030A0"/>
                                    </a:solidFill>
                                    <a:latin typeface="Cambria Math" panose="02040503050406030204" pitchFamily="18" charset="0"/>
                                  </a:rPr>
                                  <m:t>𝑗</m:t>
                                </m:r>
                              </m:sub>
                            </m:sSub>
                          </m:e>
                        </m:d>
                      </m:e>
                    </m:nary>
                  </m:oMath>
                </a14:m>
                <a:r>
                  <a:rPr lang="en-US" sz="2400" i="1" dirty="0"/>
                  <a:t> </a:t>
                </a:r>
              </a:p>
            </p:txBody>
          </p:sp>
        </mc:Choice>
        <mc:Fallback xmlns="">
          <p:sp>
            <p:nvSpPr>
              <p:cNvPr id="9" name="TextBox 8">
                <a:extLst>
                  <a:ext uri="{FF2B5EF4-FFF2-40B4-BE49-F238E27FC236}">
                    <a16:creationId xmlns:a16="http://schemas.microsoft.com/office/drawing/2014/main" id="{05B22CD2-A579-8AEF-DB0E-97F037B737C5}"/>
                  </a:ext>
                </a:extLst>
              </p:cNvPr>
              <p:cNvSpPr txBox="1">
                <a:spLocks noRot="1" noChangeAspect="1" noMove="1" noResize="1" noEditPoints="1" noAdjustHandles="1" noChangeArrowheads="1" noChangeShapeType="1" noTextEdit="1"/>
              </p:cNvSpPr>
              <p:nvPr/>
            </p:nvSpPr>
            <p:spPr>
              <a:xfrm>
                <a:off x="8727332" y="1932973"/>
                <a:ext cx="3048000" cy="1316451"/>
              </a:xfrm>
              <a:prstGeom prst="rect">
                <a:avLst/>
              </a:prstGeom>
              <a:blipFill>
                <a:blip r:embed="rId6"/>
                <a:stretch>
                  <a:fillRect l="-3320" t="-17308" b="-6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76E3268-3523-559B-7C71-D09E6401F3A8}"/>
                  </a:ext>
                </a:extLst>
              </p:cNvPr>
              <p:cNvSpPr txBox="1"/>
              <p:nvPr/>
            </p:nvSpPr>
            <p:spPr>
              <a:xfrm>
                <a:off x="7951100" y="3372498"/>
                <a:ext cx="4062200" cy="663964"/>
              </a:xfrm>
              <a:prstGeom prst="rect">
                <a:avLst/>
              </a:prstGeom>
              <a:noFill/>
            </p:spPr>
            <p:txBody>
              <a:bodyPr wrap="square">
                <a:spAutoFit/>
              </a:bodyPr>
              <a:lstStyle/>
              <a:p>
                <a:r>
                  <a:rPr lang="en-US" sz="2400" b="1" dirty="0">
                    <a:solidFill>
                      <a:srgbClr val="C00000"/>
                    </a:solidFill>
                  </a:rPr>
                  <a:t>*Note: </a:t>
                </a:r>
                <a14:m>
                  <m:oMath xmlns:m="http://schemas.openxmlformats.org/officeDocument/2006/math">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𝑝</m:t>
                        </m:r>
                      </m:e>
                      <m:sub>
                        <m:r>
                          <a:rPr lang="en-US" sz="2400" i="1">
                            <a:solidFill>
                              <a:srgbClr val="7030A0"/>
                            </a:solidFill>
                            <a:latin typeface="Cambria Math" panose="02040503050406030204" pitchFamily="18" charset="0"/>
                          </a:rPr>
                          <m:t>𝑖</m:t>
                        </m:r>
                      </m:sub>
                    </m:sSub>
                    <m:d>
                      <m:dPr>
                        <m:ctrlPr>
                          <a:rPr lang="en-US" sz="2400" i="1">
                            <a:solidFill>
                              <a:srgbClr val="7030A0"/>
                            </a:solidFill>
                            <a:latin typeface="Cambria Math" panose="02040503050406030204" pitchFamily="18" charset="0"/>
                          </a:rPr>
                        </m:ctrlPr>
                      </m:dPr>
                      <m:e>
                        <m:r>
                          <m:rPr>
                            <m:sty m:val="p"/>
                          </m:rPr>
                          <a:rPr lang="en-US" sz="2400" i="0">
                            <a:solidFill>
                              <a:srgbClr val="7030A0"/>
                            </a:solidFill>
                            <a:latin typeface="Cambria Math" panose="02040503050406030204" pitchFamily="18" charset="0"/>
                          </a:rPr>
                          <m:t>X</m:t>
                        </m:r>
                      </m:e>
                    </m:d>
                    <m:r>
                      <a:rPr lang="en-US" sz="2400" b="0" i="1" smtClean="0">
                        <a:solidFill>
                          <a:srgbClr val="7030A0"/>
                        </a:solidFill>
                        <a:latin typeface="Cambria Math" panose="02040503050406030204" pitchFamily="18" charset="0"/>
                      </a:rPr>
                      <m:t>⋅</m:t>
                    </m:r>
                    <m:r>
                      <a:rPr lang="en-US" sz="2400" i="1">
                        <a:solidFill>
                          <a:srgbClr val="0070C0"/>
                        </a:solidFill>
                        <a:latin typeface="Cambria Math" panose="02040503050406030204" pitchFamily="18" charset="0"/>
                      </a:rPr>
                      <m:t>𝑝</m:t>
                    </m:r>
                    <m:sSup>
                      <m:sSupPr>
                        <m:ctrlPr>
                          <a:rPr lang="en-US" sz="2400" b="0" i="1" smtClean="0">
                            <a:solidFill>
                              <a:srgbClr val="0070C0"/>
                            </a:solidFill>
                            <a:latin typeface="Cambria Math" panose="02040503050406030204" pitchFamily="18" charset="0"/>
                          </a:rPr>
                        </m:ctrlPr>
                      </m:sSupPr>
                      <m:e>
                        <m:d>
                          <m:dPr>
                            <m:ctrlPr>
                              <a:rPr lang="en-US" sz="2400" i="1">
                                <a:solidFill>
                                  <a:srgbClr val="0070C0"/>
                                </a:solidFill>
                                <a:latin typeface="Cambria Math" panose="02040503050406030204" pitchFamily="18" charset="0"/>
                              </a:rPr>
                            </m:ctrlPr>
                          </m:dPr>
                          <m:e>
                            <m:r>
                              <m:rPr>
                                <m:sty m:val="p"/>
                              </m:rPr>
                              <a:rPr lang="en-US" sz="2400" i="0">
                                <a:solidFill>
                                  <a:srgbClr val="0070C0"/>
                                </a:solidFill>
                                <a:latin typeface="Cambria Math" panose="02040503050406030204" pitchFamily="18" charset="0"/>
                              </a:rPr>
                              <m:t>X</m:t>
                            </m:r>
                          </m:e>
                        </m:d>
                      </m:e>
                      <m:sup>
                        <m:r>
                          <a:rPr lang="en-US" sz="2400" b="0" i="0" smtClean="0">
                            <a:solidFill>
                              <a:srgbClr val="0070C0"/>
                            </a:solidFill>
                            <a:latin typeface="Cambria Math" panose="02040503050406030204" pitchFamily="18" charset="0"/>
                          </a:rPr>
                          <m:t>−1</m:t>
                        </m:r>
                      </m:sup>
                    </m:sSup>
                    <m:r>
                      <a:rPr lang="en-US" sz="2400" b="0" i="1" smtClean="0">
                        <a:solidFill>
                          <a:srgbClr val="7030A0"/>
                        </a:solidFill>
                        <a:latin typeface="Cambria Math" panose="02040503050406030204" pitchFamily="18" charset="0"/>
                      </a:rPr>
                      <m:t>=</m:t>
                    </m:r>
                    <m:f>
                      <m:fPr>
                        <m:ctrlPr>
                          <a:rPr lang="en-US" sz="2400" i="1">
                            <a:solidFill>
                              <a:schemeClr val="accent2">
                                <a:lumMod val="75000"/>
                              </a:schemeClr>
                            </a:solidFill>
                            <a:latin typeface="Cambria Math" panose="02040503050406030204" pitchFamily="18" charset="0"/>
                          </a:rPr>
                        </m:ctrlPr>
                      </m:fPr>
                      <m:num>
                        <m:r>
                          <a:rPr lang="en-US" sz="2400" i="1">
                            <a:solidFill>
                              <a:schemeClr val="accent2">
                                <a:lumMod val="75000"/>
                              </a:schemeClr>
                            </a:solidFill>
                            <a:latin typeface="Cambria Math" panose="02040503050406030204" pitchFamily="18" charset="0"/>
                          </a:rPr>
                          <m:t>1</m:t>
                        </m:r>
                      </m:num>
                      <m:den>
                        <m:r>
                          <m:rPr>
                            <m:sty m:val="p"/>
                          </m:rPr>
                          <a:rPr lang="en-US" sz="2400" b="0" i="1" smtClean="0">
                            <a:solidFill>
                              <a:schemeClr val="accent2">
                                <a:lumMod val="75000"/>
                              </a:schemeClr>
                            </a:solidFill>
                            <a:latin typeface="Cambria Math" panose="02040503050406030204" pitchFamily="18" charset="0"/>
                          </a:rPr>
                          <m:t>X</m:t>
                        </m:r>
                        <m:r>
                          <a:rPr lang="en-US" sz="2400" i="1">
                            <a:solidFill>
                              <a:schemeClr val="accent2">
                                <a:lumMod val="75000"/>
                              </a:schemeClr>
                            </a:solidFill>
                            <a:latin typeface="Cambria Math" panose="02040503050406030204" pitchFamily="18" charset="0"/>
                          </a:rPr>
                          <m:t>+</m:t>
                        </m:r>
                        <m:sSub>
                          <m:sSubPr>
                            <m:ctrlPr>
                              <a:rPr lang="en-US" sz="2400" i="1">
                                <a:solidFill>
                                  <a:schemeClr val="accent2">
                                    <a:lumMod val="75000"/>
                                  </a:schemeClr>
                                </a:solidFill>
                                <a:latin typeface="Cambria Math" panose="02040503050406030204" pitchFamily="18" charset="0"/>
                              </a:rPr>
                            </m:ctrlPr>
                          </m:sSubPr>
                          <m:e>
                            <m:r>
                              <a:rPr lang="en-US" sz="2400" i="1">
                                <a:solidFill>
                                  <a:schemeClr val="accent2">
                                    <a:lumMod val="75000"/>
                                  </a:schemeClr>
                                </a:solidFill>
                                <a:latin typeface="Cambria Math" panose="02040503050406030204" pitchFamily="18" charset="0"/>
                              </a:rPr>
                              <m:t>𝑒</m:t>
                            </m:r>
                          </m:e>
                          <m:sub>
                            <m:r>
                              <a:rPr lang="en-US" sz="2400" i="1">
                                <a:solidFill>
                                  <a:schemeClr val="accent2">
                                    <a:lumMod val="75000"/>
                                  </a:schemeClr>
                                </a:solidFill>
                                <a:latin typeface="Cambria Math" panose="02040503050406030204" pitchFamily="18" charset="0"/>
                              </a:rPr>
                              <m:t>𝑖</m:t>
                            </m:r>
                          </m:sub>
                        </m:sSub>
                      </m:den>
                    </m:f>
                  </m:oMath>
                </a14:m>
                <a:endParaRPr lang="en-US" sz="2400" i="1" dirty="0"/>
              </a:p>
            </p:txBody>
          </p:sp>
        </mc:Choice>
        <mc:Fallback xmlns="">
          <p:sp>
            <p:nvSpPr>
              <p:cNvPr id="10" name="TextBox 9">
                <a:extLst>
                  <a:ext uri="{FF2B5EF4-FFF2-40B4-BE49-F238E27FC236}">
                    <a16:creationId xmlns:a16="http://schemas.microsoft.com/office/drawing/2014/main" id="{B76E3268-3523-559B-7C71-D09E6401F3A8}"/>
                  </a:ext>
                </a:extLst>
              </p:cNvPr>
              <p:cNvSpPr txBox="1">
                <a:spLocks noRot="1" noChangeAspect="1" noMove="1" noResize="1" noEditPoints="1" noAdjustHandles="1" noChangeArrowheads="1" noChangeShapeType="1" noTextEdit="1"/>
              </p:cNvSpPr>
              <p:nvPr/>
            </p:nvSpPr>
            <p:spPr>
              <a:xfrm>
                <a:off x="7951100" y="3372498"/>
                <a:ext cx="4062200" cy="663964"/>
              </a:xfrm>
              <a:prstGeom prst="rect">
                <a:avLst/>
              </a:prstGeom>
              <a:blipFill>
                <a:blip r:embed="rId7"/>
                <a:stretch>
                  <a:fillRect l="-2174" b="-3774"/>
                </a:stretch>
              </a:blipFill>
            </p:spPr>
            <p:txBody>
              <a:bodyPr/>
              <a:lstStyle/>
              <a:p>
                <a:r>
                  <a:rPr lang="en-US">
                    <a:noFill/>
                  </a:rPr>
                  <a:t> </a:t>
                </a:r>
              </a:p>
            </p:txBody>
          </p:sp>
        </mc:Fallback>
      </mc:AlternateContent>
      <p:sp>
        <p:nvSpPr>
          <p:cNvPr id="11" name="Slide Number Placeholder 10">
            <a:extLst>
              <a:ext uri="{FF2B5EF4-FFF2-40B4-BE49-F238E27FC236}">
                <a16:creationId xmlns:a16="http://schemas.microsoft.com/office/drawing/2014/main" id="{FEA7D939-DA46-6923-1339-E12F3164F6BF}"/>
              </a:ext>
            </a:extLst>
          </p:cNvPr>
          <p:cNvSpPr>
            <a:spLocks noGrp="1"/>
          </p:cNvSpPr>
          <p:nvPr>
            <p:ph type="sldNum" sz="quarter" idx="12"/>
          </p:nvPr>
        </p:nvSpPr>
        <p:spPr/>
        <p:txBody>
          <a:bodyPr/>
          <a:lstStyle/>
          <a:p>
            <a:fld id="{55D15609-A41A-3E41-B06F-A203A646914D}" type="slidenum">
              <a:rPr lang="en-US" smtClean="0"/>
              <a:t>14</a:t>
            </a:fld>
            <a:endParaRPr lang="en-US"/>
          </a:p>
        </p:txBody>
      </p:sp>
      <p:grpSp>
        <p:nvGrpSpPr>
          <p:cNvPr id="12" name="Group 11">
            <a:extLst>
              <a:ext uri="{FF2B5EF4-FFF2-40B4-BE49-F238E27FC236}">
                <a16:creationId xmlns:a16="http://schemas.microsoft.com/office/drawing/2014/main" id="{C8C7CC06-B766-FC83-B876-09F377EC322D}"/>
              </a:ext>
            </a:extLst>
          </p:cNvPr>
          <p:cNvGrpSpPr/>
          <p:nvPr/>
        </p:nvGrpSpPr>
        <p:grpSpPr>
          <a:xfrm>
            <a:off x="1131754" y="4198251"/>
            <a:ext cx="3128150" cy="1351889"/>
            <a:chOff x="1131754" y="4198251"/>
            <a:chExt cx="3128150" cy="1351889"/>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2EF0936-6DAF-EC5D-D6E4-14593790BB60}"/>
                    </a:ext>
                  </a:extLst>
                </p:cNvPr>
                <p:cNvSpPr txBox="1"/>
                <p:nvPr/>
              </p:nvSpPr>
              <p:spPr>
                <a:xfrm>
                  <a:off x="1131754" y="4198251"/>
                  <a:ext cx="2719024" cy="690830"/>
                </a:xfrm>
                <a:prstGeom prst="rect">
                  <a:avLst/>
                </a:prstGeom>
                <a:noFill/>
              </p:spPr>
              <p:txBody>
                <a:bodyPr wrap="square">
                  <a:spAutoFit/>
                </a:bodyPr>
                <a:lstStyle/>
                <a:p>
                  <a:r>
                    <a:rPr lang="en-US" sz="2400" b="0" dirty="0">
                      <a:solidFill>
                        <a:schemeClr val="accent6">
                          <a:lumMod val="75000"/>
                        </a:schemeClr>
                      </a:solidFill>
                    </a:rPr>
                    <a:t>Pick </a:t>
                  </a:r>
                  <a14:m>
                    <m:oMath xmlns:m="http://schemas.openxmlformats.org/officeDocument/2006/math">
                      <m:sSub>
                        <m:sSubPr>
                          <m:ctrlPr>
                            <a:rPr lang="en-US" sz="2400" b="0" i="1" smtClean="0">
                              <a:solidFill>
                                <a:schemeClr val="accent6">
                                  <a:lumMod val="75000"/>
                                </a:schemeClr>
                              </a:solidFill>
                              <a:latin typeface="Cambria Math" panose="02040503050406030204" pitchFamily="18" charset="0"/>
                            </a:rPr>
                          </m:ctrlPr>
                        </m:sSubPr>
                        <m:e>
                          <m:r>
                            <a:rPr lang="en-US" sz="2400" b="0" i="1" smtClean="0">
                              <a:solidFill>
                                <a:schemeClr val="accent6">
                                  <a:lumMod val="75000"/>
                                </a:schemeClr>
                              </a:solidFill>
                              <a:latin typeface="Cambria Math" panose="02040503050406030204" pitchFamily="18" charset="0"/>
                            </a:rPr>
                            <m:t>𝛼</m:t>
                          </m:r>
                        </m:e>
                        <m:sub>
                          <m:r>
                            <a:rPr lang="en-US" sz="2400" b="0" i="1" smtClean="0">
                              <a:solidFill>
                                <a:schemeClr val="accent6">
                                  <a:lumMod val="75000"/>
                                </a:schemeClr>
                              </a:solidFill>
                              <a:latin typeface="Cambria Math" panose="02040503050406030204" pitchFamily="18" charset="0"/>
                            </a:rPr>
                            <m:t>𝑖</m:t>
                          </m:r>
                        </m:sub>
                      </m:sSub>
                      <m:r>
                        <a:rPr lang="en-US" sz="2400" b="0" i="1" smtClean="0">
                          <a:solidFill>
                            <a:schemeClr val="accent6">
                              <a:lumMod val="75000"/>
                            </a:schemeClr>
                          </a:solidFill>
                          <a:latin typeface="Cambria Math" panose="02040503050406030204" pitchFamily="18" charset="0"/>
                        </a:rPr>
                        <m:t>=</m:t>
                      </m:r>
                      <m:f>
                        <m:fPr>
                          <m:ctrlPr>
                            <a:rPr lang="en-US" sz="2400" i="1">
                              <a:solidFill>
                                <a:schemeClr val="accent6">
                                  <a:lumMod val="75000"/>
                                </a:schemeClr>
                              </a:solidFill>
                              <a:latin typeface="Cambria Math" panose="02040503050406030204" pitchFamily="18" charset="0"/>
                            </a:rPr>
                          </m:ctrlPr>
                        </m:fPr>
                        <m:num>
                          <m:r>
                            <a:rPr lang="en-US" sz="2400" i="1">
                              <a:solidFill>
                                <a:schemeClr val="accent6">
                                  <a:lumMod val="75000"/>
                                </a:schemeClr>
                              </a:solidFill>
                              <a:latin typeface="Cambria Math" panose="02040503050406030204" pitchFamily="18" charset="0"/>
                            </a:rPr>
                            <m:t>𝑓</m:t>
                          </m:r>
                          <m:d>
                            <m:dPr>
                              <m:ctrlPr>
                                <a:rPr lang="en-US" sz="2400" i="1">
                                  <a:solidFill>
                                    <a:schemeClr val="accent6">
                                      <a:lumMod val="75000"/>
                                    </a:schemeClr>
                                  </a:solidFill>
                                  <a:latin typeface="Cambria Math" panose="02040503050406030204" pitchFamily="18" charset="0"/>
                                </a:rPr>
                              </m:ctrlPr>
                            </m:dPr>
                            <m:e>
                              <m:r>
                                <a:rPr lang="en-US" sz="2400" i="1">
                                  <a:solidFill>
                                    <a:schemeClr val="accent6">
                                      <a:lumMod val="75000"/>
                                    </a:schemeClr>
                                  </a:solidFill>
                                  <a:latin typeface="Cambria Math" panose="02040503050406030204" pitchFamily="18" charset="0"/>
                                </a:rPr>
                                <m:t>−</m:t>
                              </m:r>
                              <m:sSub>
                                <m:sSubPr>
                                  <m:ctrlPr>
                                    <a:rPr lang="en-US" sz="2400" i="1">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𝑒</m:t>
                                  </m:r>
                                </m:e>
                                <m:sub>
                                  <m:r>
                                    <a:rPr lang="en-US" sz="2400" i="1">
                                      <a:solidFill>
                                        <a:schemeClr val="accent6">
                                          <a:lumMod val="75000"/>
                                        </a:schemeClr>
                                      </a:solidFill>
                                      <a:latin typeface="Cambria Math" panose="02040503050406030204" pitchFamily="18" charset="0"/>
                                    </a:rPr>
                                    <m:t>𝑖</m:t>
                                  </m:r>
                                </m:sub>
                              </m:sSub>
                            </m:e>
                          </m:d>
                        </m:num>
                        <m:den>
                          <m:sSub>
                            <m:sSubPr>
                              <m:ctrlPr>
                                <a:rPr lang="en-US" sz="2400" i="1">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𝑝</m:t>
                              </m:r>
                            </m:e>
                            <m:sub>
                              <m:r>
                                <a:rPr lang="en-US" sz="2400" i="1">
                                  <a:solidFill>
                                    <a:schemeClr val="accent6">
                                      <a:lumMod val="75000"/>
                                    </a:schemeClr>
                                  </a:solidFill>
                                  <a:latin typeface="Cambria Math" panose="02040503050406030204" pitchFamily="18" charset="0"/>
                                </a:rPr>
                                <m:t>𝑖</m:t>
                              </m:r>
                            </m:sub>
                          </m:sSub>
                          <m:d>
                            <m:dPr>
                              <m:ctrlPr>
                                <a:rPr lang="en-US" sz="2400" i="1">
                                  <a:solidFill>
                                    <a:schemeClr val="accent6">
                                      <a:lumMod val="75000"/>
                                    </a:schemeClr>
                                  </a:solidFill>
                                  <a:latin typeface="Cambria Math" panose="02040503050406030204" pitchFamily="18" charset="0"/>
                                </a:rPr>
                              </m:ctrlPr>
                            </m:dPr>
                            <m:e>
                              <m:r>
                                <a:rPr lang="en-US" sz="2400" i="1">
                                  <a:solidFill>
                                    <a:schemeClr val="accent6">
                                      <a:lumMod val="75000"/>
                                    </a:schemeClr>
                                  </a:solidFill>
                                  <a:latin typeface="Cambria Math" panose="02040503050406030204" pitchFamily="18" charset="0"/>
                                </a:rPr>
                                <m:t>−</m:t>
                              </m:r>
                              <m:sSub>
                                <m:sSubPr>
                                  <m:ctrlPr>
                                    <a:rPr lang="en-US" sz="2400" i="1">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𝑒</m:t>
                                  </m:r>
                                </m:e>
                                <m:sub>
                                  <m:r>
                                    <a:rPr lang="en-US" sz="2400" i="1">
                                      <a:solidFill>
                                        <a:schemeClr val="accent6">
                                          <a:lumMod val="75000"/>
                                        </a:schemeClr>
                                      </a:solidFill>
                                      <a:latin typeface="Cambria Math" panose="02040503050406030204" pitchFamily="18" charset="0"/>
                                    </a:rPr>
                                    <m:t>𝑖</m:t>
                                  </m:r>
                                </m:sub>
                              </m:sSub>
                            </m:e>
                          </m:d>
                        </m:den>
                      </m:f>
                    </m:oMath>
                  </a14:m>
                  <a:endParaRPr lang="en-US" sz="2400" dirty="0"/>
                </a:p>
              </p:txBody>
            </p:sp>
          </mc:Choice>
          <mc:Fallback xmlns="">
            <p:sp>
              <p:nvSpPr>
                <p:cNvPr id="5" name="TextBox 4">
                  <a:extLst>
                    <a:ext uri="{FF2B5EF4-FFF2-40B4-BE49-F238E27FC236}">
                      <a16:creationId xmlns:a16="http://schemas.microsoft.com/office/drawing/2014/main" id="{E2EF0936-6DAF-EC5D-D6E4-14593790BB60}"/>
                    </a:ext>
                  </a:extLst>
                </p:cNvPr>
                <p:cNvSpPr txBox="1">
                  <a:spLocks noRot="1" noChangeAspect="1" noMove="1" noResize="1" noEditPoints="1" noAdjustHandles="1" noChangeArrowheads="1" noChangeShapeType="1" noTextEdit="1"/>
                </p:cNvSpPr>
                <p:nvPr/>
              </p:nvSpPr>
              <p:spPr>
                <a:xfrm>
                  <a:off x="1131754" y="4198251"/>
                  <a:ext cx="2719024" cy="690830"/>
                </a:xfrm>
                <a:prstGeom prst="rect">
                  <a:avLst/>
                </a:prstGeom>
                <a:blipFill>
                  <a:blip r:embed="rId8"/>
                  <a:stretch>
                    <a:fillRect l="-3721" b="-3636"/>
                  </a:stretch>
                </a:blipFill>
              </p:spPr>
              <p:txBody>
                <a:bodyPr/>
                <a:lstStyle/>
                <a:p>
                  <a:r>
                    <a:rPr lang="en-US">
                      <a:noFill/>
                    </a:rPr>
                    <a:t> </a:t>
                  </a:r>
                </a:p>
              </p:txBody>
            </p:sp>
          </mc:Fallback>
        </mc:AlternateContent>
        <p:pic>
          <p:nvPicPr>
            <p:cNvPr id="8" name="Graphic 7" descr="Line arrow: Counter-clockwise curve with solid fill">
              <a:extLst>
                <a:ext uri="{FF2B5EF4-FFF2-40B4-BE49-F238E27FC236}">
                  <a16:creationId xmlns:a16="http://schemas.microsoft.com/office/drawing/2014/main" id="{823774B7-05A2-FCE0-EF9A-8CA7DEFF4D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3345504" y="4749232"/>
              <a:ext cx="914400" cy="800908"/>
            </a:xfrm>
            <a:prstGeom prst="rect">
              <a:avLst/>
            </a:prstGeom>
          </p:spPr>
        </p:pic>
      </p:grpSp>
      <p:grpSp>
        <p:nvGrpSpPr>
          <p:cNvPr id="13" name="Group 12">
            <a:extLst>
              <a:ext uri="{FF2B5EF4-FFF2-40B4-BE49-F238E27FC236}">
                <a16:creationId xmlns:a16="http://schemas.microsoft.com/office/drawing/2014/main" id="{944D8769-2A43-5291-49FD-E60B5F8F0D8E}"/>
              </a:ext>
            </a:extLst>
          </p:cNvPr>
          <p:cNvGrpSpPr/>
          <p:nvPr/>
        </p:nvGrpSpPr>
        <p:grpSpPr>
          <a:xfrm>
            <a:off x="178700" y="5173478"/>
            <a:ext cx="4129278" cy="1338431"/>
            <a:chOff x="-692987" y="3524566"/>
            <a:chExt cx="4129278" cy="1338431"/>
          </a:xfrm>
        </p:grpSpPr>
        <p:pic>
          <p:nvPicPr>
            <p:cNvPr id="14" name="Graphic 13" descr="Line arrow: Counter-clockwise curve with solid fill">
              <a:extLst>
                <a:ext uri="{FF2B5EF4-FFF2-40B4-BE49-F238E27FC236}">
                  <a16:creationId xmlns:a16="http://schemas.microsoft.com/office/drawing/2014/main" id="{335E99DC-71E3-5333-4698-78AE0AC62B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2521891" y="3948597"/>
              <a:ext cx="914400" cy="914400"/>
            </a:xfrm>
            <a:prstGeom prst="rect">
              <a:avLst/>
            </a:prstGeom>
          </p:spPr>
        </p:pic>
        <p:sp>
          <p:nvSpPr>
            <p:cNvPr id="15" name="TextBox 14">
              <a:extLst>
                <a:ext uri="{FF2B5EF4-FFF2-40B4-BE49-F238E27FC236}">
                  <a16:creationId xmlns:a16="http://schemas.microsoft.com/office/drawing/2014/main" id="{FE7C17C3-08BA-E548-832E-52836DE04CD0}"/>
                </a:ext>
              </a:extLst>
            </p:cNvPr>
            <p:cNvSpPr txBox="1"/>
            <p:nvPr/>
          </p:nvSpPr>
          <p:spPr>
            <a:xfrm>
              <a:off x="-692987" y="3524566"/>
              <a:ext cx="2252948" cy="830997"/>
            </a:xfrm>
            <a:prstGeom prst="rect">
              <a:avLst/>
            </a:prstGeom>
            <a:noFill/>
          </p:spPr>
          <p:txBody>
            <a:bodyPr wrap="square" rtlCol="0">
              <a:spAutoFit/>
            </a:bodyPr>
            <a:lstStyle/>
            <a:p>
              <a:r>
                <a:rPr lang="en-US" sz="2400" dirty="0">
                  <a:solidFill>
                    <a:srgbClr val="C00000"/>
                  </a:solidFill>
                </a:rPr>
                <a:t>Lagrange basis polynomials:</a:t>
              </a:r>
            </a:p>
          </p:txBody>
        </p: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279F139-FD26-9188-41EE-6FF9DC94849B}"/>
                  </a:ext>
                </a:extLst>
              </p:cNvPr>
              <p:cNvSpPr txBox="1"/>
              <p:nvPr/>
            </p:nvSpPr>
            <p:spPr>
              <a:xfrm>
                <a:off x="134473" y="6010935"/>
                <a:ext cx="3668230" cy="690830"/>
              </a:xfrm>
              <a:prstGeom prst="rect">
                <a:avLst/>
              </a:prstGeom>
              <a:noFill/>
            </p:spPr>
            <p:txBody>
              <a:bodyPr wrap="square">
                <a:spAutoFit/>
              </a:bodyPr>
              <a:lstStyle/>
              <a:p>
                <a14:m>
                  <m:oMath xmlns:m="http://schemas.openxmlformats.org/officeDocument/2006/math">
                    <m:r>
                      <a:rPr lang="en-US" sz="2400" i="1" smtClean="0">
                        <a:solidFill>
                          <a:srgbClr val="C00000"/>
                        </a:solidFill>
                        <a:latin typeface="Cambria Math" panose="02040503050406030204" pitchFamily="18" charset="0"/>
                      </a:rPr>
                      <m:t>𝑓</m:t>
                    </m:r>
                    <m:d>
                      <m:dPr>
                        <m:ctrlPr>
                          <a:rPr lang="en-US" sz="2400" b="0" i="1" smtClean="0">
                            <a:solidFill>
                              <a:srgbClr val="C00000"/>
                            </a:solidFill>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X</m:t>
                        </m:r>
                      </m:e>
                    </m:d>
                    <m:r>
                      <a:rPr lang="en-US" sz="2400" b="0" i="1" smtClean="0">
                        <a:latin typeface="Cambria Math" panose="02040503050406030204" pitchFamily="18" charset="0"/>
                      </a:rPr>
                      <m:t>=</m:t>
                    </m:r>
                    <m:nary>
                      <m:naryPr>
                        <m:chr m:val="∑"/>
                        <m:supHide m:val="on"/>
                        <m:ctrlPr>
                          <a:rPr lang="en-US" sz="2400" i="1">
                            <a:latin typeface="Cambria Math" panose="02040503050406030204" pitchFamily="18" charset="0"/>
                          </a:rPr>
                        </m:ctrlPr>
                      </m:naryPr>
                      <m:sub>
                        <m:r>
                          <a:rPr lang="en-US" sz="2400" i="1">
                            <a:latin typeface="Cambria Math" panose="02040503050406030204" pitchFamily="18" charset="0"/>
                          </a:rPr>
                          <m:t>𝑖</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b="0" i="1" smtClean="0">
                                <a:latin typeface="Cambria Math" panose="02040503050406030204" pitchFamily="18" charset="0"/>
                              </a:rPr>
                              <m:t>𝑞</m:t>
                            </m:r>
                          </m:e>
                        </m:d>
                      </m:sub>
                      <m:sup/>
                      <m:e>
                        <m:f>
                          <m:fPr>
                            <m:ctrlPr>
                              <a:rPr lang="en-US" sz="2400" b="0" i="1" smtClean="0">
                                <a:solidFill>
                                  <a:schemeClr val="accent6">
                                    <a:lumMod val="75000"/>
                                  </a:schemeClr>
                                </a:solidFill>
                                <a:latin typeface="Cambria Math" panose="02040503050406030204" pitchFamily="18" charset="0"/>
                              </a:rPr>
                            </m:ctrlPr>
                          </m:fPr>
                          <m:num>
                            <m:r>
                              <a:rPr lang="en-US" sz="2400" b="0" i="1" smtClean="0">
                                <a:solidFill>
                                  <a:schemeClr val="accent6">
                                    <a:lumMod val="75000"/>
                                  </a:schemeClr>
                                </a:solidFill>
                                <a:latin typeface="Cambria Math" panose="02040503050406030204" pitchFamily="18" charset="0"/>
                              </a:rPr>
                              <m:t>𝑓</m:t>
                            </m:r>
                            <m:d>
                              <m:dPr>
                                <m:ctrlPr>
                                  <a:rPr lang="en-US" sz="2400" b="0" i="1" smtClean="0">
                                    <a:solidFill>
                                      <a:schemeClr val="accent6">
                                        <a:lumMod val="75000"/>
                                      </a:schemeClr>
                                    </a:solidFill>
                                    <a:latin typeface="Cambria Math" panose="02040503050406030204" pitchFamily="18" charset="0"/>
                                  </a:rPr>
                                </m:ctrlPr>
                              </m:dPr>
                              <m:e>
                                <m:r>
                                  <a:rPr lang="en-US" sz="2400" b="0" i="1" smtClean="0">
                                    <a:solidFill>
                                      <a:schemeClr val="accent6">
                                        <a:lumMod val="75000"/>
                                      </a:schemeClr>
                                    </a:solidFill>
                                    <a:latin typeface="Cambria Math" panose="02040503050406030204" pitchFamily="18" charset="0"/>
                                  </a:rPr>
                                  <m:t>−</m:t>
                                </m:r>
                                <m:sSub>
                                  <m:sSubPr>
                                    <m:ctrlPr>
                                      <a:rPr lang="en-US" sz="2400" b="0" i="1" smtClean="0">
                                        <a:solidFill>
                                          <a:schemeClr val="accent6">
                                            <a:lumMod val="75000"/>
                                          </a:schemeClr>
                                        </a:solidFill>
                                        <a:latin typeface="Cambria Math" panose="02040503050406030204" pitchFamily="18" charset="0"/>
                                      </a:rPr>
                                    </m:ctrlPr>
                                  </m:sSubPr>
                                  <m:e>
                                    <m:r>
                                      <a:rPr lang="en-US" sz="2400" b="0" i="1" smtClean="0">
                                        <a:solidFill>
                                          <a:schemeClr val="accent6">
                                            <a:lumMod val="75000"/>
                                          </a:schemeClr>
                                        </a:solidFill>
                                        <a:latin typeface="Cambria Math" panose="02040503050406030204" pitchFamily="18" charset="0"/>
                                      </a:rPr>
                                      <m:t>𝑒</m:t>
                                    </m:r>
                                  </m:e>
                                  <m:sub>
                                    <m:r>
                                      <a:rPr lang="en-US" sz="2400" b="0" i="1" smtClean="0">
                                        <a:solidFill>
                                          <a:schemeClr val="accent6">
                                            <a:lumMod val="75000"/>
                                          </a:schemeClr>
                                        </a:solidFill>
                                        <a:latin typeface="Cambria Math" panose="02040503050406030204" pitchFamily="18" charset="0"/>
                                      </a:rPr>
                                      <m:t>𝑖</m:t>
                                    </m:r>
                                  </m:sub>
                                </m:sSub>
                              </m:e>
                            </m:d>
                          </m:num>
                          <m:den>
                            <m:sSub>
                              <m:sSubPr>
                                <m:ctrlPr>
                                  <a:rPr lang="en-US" sz="2400" b="0" i="1" smtClean="0">
                                    <a:solidFill>
                                      <a:schemeClr val="accent6">
                                        <a:lumMod val="75000"/>
                                      </a:schemeClr>
                                    </a:solidFill>
                                    <a:latin typeface="Cambria Math" panose="02040503050406030204" pitchFamily="18" charset="0"/>
                                  </a:rPr>
                                </m:ctrlPr>
                              </m:sSubPr>
                              <m:e>
                                <m:r>
                                  <a:rPr lang="en-US" sz="2400" b="0" i="1" smtClean="0">
                                    <a:solidFill>
                                      <a:schemeClr val="accent6">
                                        <a:lumMod val="75000"/>
                                      </a:schemeClr>
                                    </a:solidFill>
                                    <a:latin typeface="Cambria Math" panose="02040503050406030204" pitchFamily="18" charset="0"/>
                                  </a:rPr>
                                  <m:t>𝑝</m:t>
                                </m:r>
                              </m:e>
                              <m:sub>
                                <m:r>
                                  <a:rPr lang="en-US" sz="2400" b="0" i="1" smtClean="0">
                                    <a:solidFill>
                                      <a:schemeClr val="accent6">
                                        <a:lumMod val="75000"/>
                                      </a:schemeClr>
                                    </a:solidFill>
                                    <a:latin typeface="Cambria Math" panose="02040503050406030204" pitchFamily="18" charset="0"/>
                                  </a:rPr>
                                  <m:t>𝑖</m:t>
                                </m:r>
                              </m:sub>
                            </m:sSub>
                            <m:d>
                              <m:dPr>
                                <m:ctrlPr>
                                  <a:rPr lang="en-US" sz="2400" b="0" i="1" smtClean="0">
                                    <a:solidFill>
                                      <a:schemeClr val="accent6">
                                        <a:lumMod val="75000"/>
                                      </a:schemeClr>
                                    </a:solidFill>
                                    <a:latin typeface="Cambria Math" panose="02040503050406030204" pitchFamily="18" charset="0"/>
                                  </a:rPr>
                                </m:ctrlPr>
                              </m:dPr>
                              <m:e>
                                <m:r>
                                  <a:rPr lang="en-US" sz="2400" b="0" i="1" smtClean="0">
                                    <a:solidFill>
                                      <a:schemeClr val="accent6">
                                        <a:lumMod val="75000"/>
                                      </a:schemeClr>
                                    </a:solidFill>
                                    <a:latin typeface="Cambria Math" panose="02040503050406030204" pitchFamily="18" charset="0"/>
                                  </a:rPr>
                                  <m:t>−</m:t>
                                </m:r>
                                <m:sSub>
                                  <m:sSubPr>
                                    <m:ctrlPr>
                                      <a:rPr lang="en-US" sz="2400" b="0" i="1" smtClean="0">
                                        <a:solidFill>
                                          <a:schemeClr val="accent6">
                                            <a:lumMod val="75000"/>
                                          </a:schemeClr>
                                        </a:solidFill>
                                        <a:latin typeface="Cambria Math" panose="02040503050406030204" pitchFamily="18" charset="0"/>
                                      </a:rPr>
                                    </m:ctrlPr>
                                  </m:sSubPr>
                                  <m:e>
                                    <m:r>
                                      <a:rPr lang="en-US" sz="2400" b="0" i="1" smtClean="0">
                                        <a:solidFill>
                                          <a:schemeClr val="accent6">
                                            <a:lumMod val="75000"/>
                                          </a:schemeClr>
                                        </a:solidFill>
                                        <a:latin typeface="Cambria Math" panose="02040503050406030204" pitchFamily="18" charset="0"/>
                                      </a:rPr>
                                      <m:t>𝑒</m:t>
                                    </m:r>
                                  </m:e>
                                  <m:sub>
                                    <m:r>
                                      <a:rPr lang="en-US" sz="2400" b="0" i="1" smtClean="0">
                                        <a:solidFill>
                                          <a:schemeClr val="accent6">
                                            <a:lumMod val="75000"/>
                                          </a:schemeClr>
                                        </a:solidFill>
                                        <a:latin typeface="Cambria Math" panose="02040503050406030204" pitchFamily="18" charset="0"/>
                                      </a:rPr>
                                      <m:t>𝑖</m:t>
                                    </m:r>
                                  </m:sub>
                                </m:sSub>
                              </m:e>
                            </m:d>
                          </m:den>
                        </m:f>
                        <m:r>
                          <a:rPr lang="en-US" sz="2400" b="0" i="1" smtClean="0">
                            <a:latin typeface="Cambria Math" panose="02040503050406030204" pitchFamily="18" charset="0"/>
                          </a:rPr>
                          <m:t>⋅</m:t>
                        </m:r>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𝑝</m:t>
                            </m:r>
                          </m:e>
                          <m:sub>
                            <m:r>
                              <a:rPr lang="en-US" sz="2400" b="0" i="1" smtClean="0">
                                <a:solidFill>
                                  <a:srgbClr val="7030A0"/>
                                </a:solidFill>
                                <a:latin typeface="Cambria Math" panose="02040503050406030204" pitchFamily="18" charset="0"/>
                              </a:rPr>
                              <m:t>𝑖</m:t>
                            </m:r>
                          </m:sub>
                        </m:sSub>
                        <m:d>
                          <m:dPr>
                            <m:ctrlPr>
                              <a:rPr lang="en-US" sz="2400" b="0" i="1" smtClean="0">
                                <a:solidFill>
                                  <a:srgbClr val="7030A0"/>
                                </a:solidFill>
                                <a:latin typeface="Cambria Math" panose="02040503050406030204" pitchFamily="18" charset="0"/>
                              </a:rPr>
                            </m:ctrlPr>
                          </m:dPr>
                          <m:e>
                            <m:r>
                              <m:rPr>
                                <m:sty m:val="p"/>
                              </m:rPr>
                              <a:rPr lang="en-US" sz="2400" b="0" i="0" smtClean="0">
                                <a:solidFill>
                                  <a:srgbClr val="7030A0"/>
                                </a:solidFill>
                                <a:latin typeface="Cambria Math" panose="02040503050406030204" pitchFamily="18" charset="0"/>
                              </a:rPr>
                              <m:t>X</m:t>
                            </m:r>
                          </m:e>
                        </m:d>
                      </m:e>
                    </m:nary>
                  </m:oMath>
                </a14:m>
                <a:r>
                  <a:rPr lang="en-US" sz="2400" dirty="0"/>
                  <a:t> </a:t>
                </a:r>
              </a:p>
            </p:txBody>
          </p:sp>
        </mc:Choice>
        <mc:Fallback xmlns="">
          <p:sp>
            <p:nvSpPr>
              <p:cNvPr id="17" name="TextBox 16">
                <a:extLst>
                  <a:ext uri="{FF2B5EF4-FFF2-40B4-BE49-F238E27FC236}">
                    <a16:creationId xmlns:a16="http://schemas.microsoft.com/office/drawing/2014/main" id="{B279F139-FD26-9188-41EE-6FF9DC94849B}"/>
                  </a:ext>
                </a:extLst>
              </p:cNvPr>
              <p:cNvSpPr txBox="1">
                <a:spLocks noRot="1" noChangeAspect="1" noMove="1" noResize="1" noEditPoints="1" noAdjustHandles="1" noChangeArrowheads="1" noChangeShapeType="1" noTextEdit="1"/>
              </p:cNvSpPr>
              <p:nvPr/>
            </p:nvSpPr>
            <p:spPr>
              <a:xfrm>
                <a:off x="134473" y="6010935"/>
                <a:ext cx="3668230" cy="690830"/>
              </a:xfrm>
              <a:prstGeom prst="rect">
                <a:avLst/>
              </a:prstGeom>
              <a:blipFill>
                <a:blip r:embed="rId11"/>
                <a:stretch>
                  <a:fillRect l="-1379" t="-70909" b="-1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ounded Rectangular Callout 19">
                <a:extLst>
                  <a:ext uri="{FF2B5EF4-FFF2-40B4-BE49-F238E27FC236}">
                    <a16:creationId xmlns:a16="http://schemas.microsoft.com/office/drawing/2014/main" id="{8D4FA855-7199-F10E-6A01-959767ADE9D6}"/>
                  </a:ext>
                </a:extLst>
              </p:cNvPr>
              <p:cNvSpPr/>
              <p:nvPr/>
            </p:nvSpPr>
            <p:spPr>
              <a:xfrm>
                <a:off x="8458391" y="4392706"/>
                <a:ext cx="3316941" cy="1587977"/>
              </a:xfrm>
              <a:prstGeom prst="wedgeRoundRectCallout">
                <a:avLst>
                  <a:gd name="adj1" fmla="val -101374"/>
                  <a:gd name="adj2" fmla="val 65887"/>
                  <a:gd name="adj3" fmla="val 16667"/>
                </a:avLst>
              </a:prstGeom>
              <a:solidFill>
                <a:schemeClr val="accent2">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rPr>
                  <a:t>Setting </a:t>
                </a:r>
                <a14:m>
                  <m:oMath xmlns:m="http://schemas.openxmlformats.org/officeDocument/2006/math">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𝑓</m:t>
                        </m:r>
                      </m:e>
                      <m:sub>
                        <m:r>
                          <a:rPr lang="en-US" sz="2400" i="1">
                            <a:solidFill>
                              <a:srgbClr val="C00000"/>
                            </a:solidFill>
                            <a:latin typeface="Cambria Math" panose="02040503050406030204" pitchFamily="18" charset="0"/>
                          </a:rPr>
                          <m:t>𝑗</m:t>
                        </m:r>
                      </m:sub>
                    </m:sSub>
                    <m:d>
                      <m:dPr>
                        <m:ctrlPr>
                          <a:rPr lang="en-US" sz="2400" i="1">
                            <a:solidFill>
                              <a:srgbClr val="C00000"/>
                            </a:solidFill>
                            <a:latin typeface="Cambria Math" panose="02040503050406030204" pitchFamily="18" charset="0"/>
                          </a:rPr>
                        </m:ctrlPr>
                      </m:dPr>
                      <m:e>
                        <m:r>
                          <m:rPr>
                            <m:sty m:val="p"/>
                          </m:rPr>
                          <a:rPr lang="en-US" sz="2400">
                            <a:solidFill>
                              <a:srgbClr val="C00000"/>
                            </a:solidFill>
                            <a:latin typeface="Cambria Math" panose="02040503050406030204" pitchFamily="18" charset="0"/>
                          </a:rPr>
                          <m:t>X</m:t>
                        </m:r>
                      </m:e>
                    </m:d>
                    <m:r>
                      <a:rPr lang="en-US" sz="2400" i="1">
                        <a:solidFill>
                          <a:srgbClr val="C00000"/>
                        </a:solidFill>
                        <a:latin typeface="Cambria Math" panose="02040503050406030204" pitchFamily="18" charset="0"/>
                      </a:rPr>
                      <m:t>=</m:t>
                    </m:r>
                    <m:sSup>
                      <m:sSupPr>
                        <m:ctrlPr>
                          <a:rPr lang="en-US" sz="2400" i="1">
                            <a:solidFill>
                              <a:srgbClr val="C00000"/>
                            </a:solidFill>
                            <a:latin typeface="Cambria Math" panose="02040503050406030204" pitchFamily="18" charset="0"/>
                          </a:rPr>
                        </m:ctrlPr>
                      </m:sSupPr>
                      <m:e>
                        <m:r>
                          <m:rPr>
                            <m:sty m:val="p"/>
                          </m:rPr>
                          <a:rPr lang="en-US" sz="2400">
                            <a:solidFill>
                              <a:srgbClr val="C00000"/>
                            </a:solidFill>
                            <a:latin typeface="Cambria Math" panose="02040503050406030204" pitchFamily="18" charset="0"/>
                          </a:rPr>
                          <m:t>X</m:t>
                        </m:r>
                      </m:e>
                      <m:sup>
                        <m:r>
                          <a:rPr lang="en-US" sz="2400" i="1">
                            <a:solidFill>
                              <a:srgbClr val="C00000"/>
                            </a:solidFill>
                            <a:latin typeface="Cambria Math" panose="02040503050406030204" pitchFamily="18" charset="0"/>
                          </a:rPr>
                          <m:t>𝑗</m:t>
                        </m:r>
                      </m:sup>
                    </m:sSup>
                  </m:oMath>
                </a14:m>
                <a:r>
                  <a:rPr lang="en-US" sz="2400" dirty="0">
                    <a:solidFill>
                      <a:srgbClr val="C00000"/>
                    </a:solidFill>
                  </a:rPr>
                  <a:t> gives q-DL instance!!!</a:t>
                </a:r>
              </a:p>
            </p:txBody>
          </p:sp>
        </mc:Choice>
        <mc:Fallback xmlns="">
          <p:sp>
            <p:nvSpPr>
              <p:cNvPr id="20" name="Rounded Rectangular Callout 19">
                <a:extLst>
                  <a:ext uri="{FF2B5EF4-FFF2-40B4-BE49-F238E27FC236}">
                    <a16:creationId xmlns:a16="http://schemas.microsoft.com/office/drawing/2014/main" id="{8D4FA855-7199-F10E-6A01-959767ADE9D6}"/>
                  </a:ext>
                </a:extLst>
              </p:cNvPr>
              <p:cNvSpPr>
                <a:spLocks noRot="1" noChangeAspect="1" noMove="1" noResize="1" noEditPoints="1" noAdjustHandles="1" noChangeArrowheads="1" noChangeShapeType="1" noTextEdit="1"/>
              </p:cNvSpPr>
              <p:nvPr/>
            </p:nvSpPr>
            <p:spPr>
              <a:xfrm>
                <a:off x="8458391" y="4392706"/>
                <a:ext cx="3316941" cy="1587977"/>
              </a:xfrm>
              <a:prstGeom prst="wedgeRoundRectCallout">
                <a:avLst>
                  <a:gd name="adj1" fmla="val -101374"/>
                  <a:gd name="adj2" fmla="val 65887"/>
                  <a:gd name="adj3" fmla="val 16667"/>
                </a:avLst>
              </a:prstGeom>
              <a:blipFill>
                <a:blip r:embed="rId12"/>
                <a:stretch>
                  <a:fillRect/>
                </a:stretch>
              </a:blipFill>
              <a:ln w="28575">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201346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7" grpId="0"/>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3B521-B345-D9D2-F58E-7AA785008D4D}"/>
              </a:ext>
            </a:extLst>
          </p:cNvPr>
          <p:cNvSpPr>
            <a:spLocks noGrp="1"/>
          </p:cNvSpPr>
          <p:nvPr>
            <p:ph type="title"/>
          </p:nvPr>
        </p:nvSpPr>
        <p:spPr/>
        <p:txBody>
          <a:bodyPr/>
          <a:lstStyle/>
          <a:p>
            <a:r>
              <a:rPr lang="en-US" dirty="0"/>
              <a:t>Our Approach: Attempt to apply [JY’09] idea</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600CCB4-2C47-8A3C-E956-771F67262EBF}"/>
                  </a:ext>
                </a:extLst>
              </p:cNvPr>
              <p:cNvSpPr txBox="1"/>
              <p:nvPr/>
            </p:nvSpPr>
            <p:spPr>
              <a:xfrm>
                <a:off x="1840955" y="2071673"/>
                <a:ext cx="1361873" cy="94448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2400" b="0" i="1" smtClean="0">
                              <a:latin typeface="Cambria Math" panose="02040503050406030204" pitchFamily="18" charset="0"/>
                            </a:rPr>
                          </m:ctrlPr>
                        </m:naryPr>
                        <m:sub>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𝑞</m:t>
                          </m:r>
                          <m:r>
                            <a:rPr lang="en-US" sz="2400" b="0" i="1" smtClean="0">
                              <a:latin typeface="Cambria Math" panose="02040503050406030204" pitchFamily="18" charset="0"/>
                            </a:rPr>
                            <m:t>]</m:t>
                          </m:r>
                        </m:sub>
                        <m:sup/>
                        <m:e>
                          <m:sSub>
                            <m:sSubPr>
                              <m:ctrlPr>
                                <a:rPr lang="en-US" sz="2400" b="0" i="1" smtClean="0">
                                  <a:solidFill>
                                    <a:schemeClr val="accent6">
                                      <a:lumMod val="75000"/>
                                    </a:schemeClr>
                                  </a:solidFill>
                                  <a:latin typeface="Cambria Math" panose="02040503050406030204" pitchFamily="18" charset="0"/>
                                </a:rPr>
                              </m:ctrlPr>
                            </m:sSubPr>
                            <m:e>
                              <m:r>
                                <a:rPr lang="en-US" sz="2400" b="0" i="1" smtClean="0">
                                  <a:solidFill>
                                    <a:schemeClr val="accent6">
                                      <a:lumMod val="75000"/>
                                    </a:schemeClr>
                                  </a:solidFill>
                                  <a:latin typeface="Cambria Math" panose="02040503050406030204" pitchFamily="18" charset="0"/>
                                </a:rPr>
                                <m:t>𝛼</m:t>
                              </m:r>
                            </m:e>
                            <m:sub>
                              <m:r>
                                <a:rPr lang="en-US" sz="2400" b="0" i="1" smtClean="0">
                                  <a:solidFill>
                                    <a:schemeClr val="accent6">
                                      <a:lumMod val="75000"/>
                                    </a:schemeClr>
                                  </a:solidFill>
                                  <a:latin typeface="Cambria Math" panose="02040503050406030204" pitchFamily="18" charset="0"/>
                                </a:rPr>
                                <m:t>𝑖</m:t>
                              </m:r>
                            </m:sub>
                          </m:sSub>
                          <m:sSub>
                            <m:sSubPr>
                              <m:ctrlPr>
                                <a:rPr lang="en-US" sz="2400" b="0" i="1" smtClean="0">
                                  <a:solidFill>
                                    <a:schemeClr val="accent2">
                                      <a:lumMod val="75000"/>
                                    </a:schemeClr>
                                  </a:solidFill>
                                  <a:latin typeface="Cambria Math" panose="02040503050406030204" pitchFamily="18" charset="0"/>
                                </a:rPr>
                              </m:ctrlPr>
                            </m:sSubPr>
                            <m:e>
                              <m:r>
                                <a:rPr lang="en-US" sz="2400" b="0" i="1" smtClean="0">
                                  <a:solidFill>
                                    <a:schemeClr val="accent2">
                                      <a:lumMod val="75000"/>
                                    </a:schemeClr>
                                  </a:solidFill>
                                  <a:latin typeface="Cambria Math" panose="02040503050406030204" pitchFamily="18" charset="0"/>
                                </a:rPr>
                                <m:t>𝐴</m:t>
                              </m:r>
                            </m:e>
                            <m:sub>
                              <m:r>
                                <a:rPr lang="en-US" sz="2400" b="0" i="1" smtClean="0">
                                  <a:solidFill>
                                    <a:schemeClr val="accent2">
                                      <a:lumMod val="75000"/>
                                    </a:schemeClr>
                                  </a:solidFill>
                                  <a:latin typeface="Cambria Math" panose="02040503050406030204" pitchFamily="18" charset="0"/>
                                </a:rPr>
                                <m:t>𝑖</m:t>
                              </m:r>
                            </m:sub>
                          </m:sSub>
                        </m:e>
                      </m:nary>
                    </m:oMath>
                  </m:oMathPara>
                </a14:m>
                <a:endParaRPr lang="en-US" sz="2400" i="1" dirty="0"/>
              </a:p>
            </p:txBody>
          </p:sp>
        </mc:Choice>
        <mc:Fallback xmlns="">
          <p:sp>
            <p:nvSpPr>
              <p:cNvPr id="4" name="TextBox 3">
                <a:extLst>
                  <a:ext uri="{FF2B5EF4-FFF2-40B4-BE49-F238E27FC236}">
                    <a16:creationId xmlns:a16="http://schemas.microsoft.com/office/drawing/2014/main" id="{4600CCB4-2C47-8A3C-E956-771F67262EBF}"/>
                  </a:ext>
                </a:extLst>
              </p:cNvPr>
              <p:cNvSpPr txBox="1">
                <a:spLocks noRot="1" noChangeAspect="1" noMove="1" noResize="1" noEditPoints="1" noAdjustHandles="1" noChangeArrowheads="1" noChangeShapeType="1" noTextEdit="1"/>
              </p:cNvSpPr>
              <p:nvPr/>
            </p:nvSpPr>
            <p:spPr>
              <a:xfrm>
                <a:off x="1840955" y="2071673"/>
                <a:ext cx="1361873" cy="944489"/>
              </a:xfrm>
              <a:prstGeom prst="rect">
                <a:avLst/>
              </a:prstGeom>
              <a:blipFill>
                <a:blip r:embed="rId3"/>
                <a:stretch>
                  <a:fillRect l="-72477" t="-141333" b="-189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225DB98-CC3A-8200-57FD-4CBA4531A1DB}"/>
                  </a:ext>
                </a:extLst>
              </p:cNvPr>
              <p:cNvSpPr txBox="1"/>
              <p:nvPr/>
            </p:nvSpPr>
            <p:spPr>
              <a:xfrm>
                <a:off x="3210126" y="2071673"/>
                <a:ext cx="7821040" cy="345331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m:t>
                      </m:r>
                      <m:nary>
                        <m:naryPr>
                          <m:chr m:val="∑"/>
                          <m:supHide m:val="on"/>
                          <m:ctrlPr>
                            <a:rPr lang="en-US" sz="2400" i="1">
                              <a:latin typeface="Cambria Math" panose="02040503050406030204" pitchFamily="18" charset="0"/>
                            </a:rPr>
                          </m:ctrlPr>
                        </m:naryPr>
                        <m:sub>
                          <m:r>
                            <a:rPr lang="en-US" sz="2400" i="1">
                              <a:latin typeface="Cambria Math" panose="02040503050406030204" pitchFamily="18" charset="0"/>
                            </a:rPr>
                            <m:t>𝑖</m:t>
                          </m:r>
                          <m:r>
                            <a:rPr lang="en-US" sz="2400" i="1">
                              <a:latin typeface="Cambria Math" panose="02040503050406030204" pitchFamily="18" charset="0"/>
                            </a:rPr>
                            <m:t>∈[</m:t>
                          </m:r>
                          <m:r>
                            <a:rPr lang="en-US" sz="2400" i="1">
                              <a:latin typeface="Cambria Math" panose="02040503050406030204" pitchFamily="18" charset="0"/>
                            </a:rPr>
                            <m:t>𝑞</m:t>
                          </m:r>
                          <m:r>
                            <a:rPr lang="en-US" sz="2400" i="1">
                              <a:latin typeface="Cambria Math" panose="02040503050406030204" pitchFamily="18" charset="0"/>
                            </a:rPr>
                            <m:t>]</m:t>
                          </m:r>
                        </m:sub>
                        <m:sup/>
                        <m:e>
                          <m:sSub>
                            <m:sSubPr>
                              <m:ctrlPr>
                                <a:rPr lang="en-US" sz="2400" i="1" smtClean="0">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𝛼</m:t>
                              </m:r>
                            </m:e>
                            <m:sub>
                              <m:r>
                                <a:rPr lang="en-US" sz="2400" i="1">
                                  <a:solidFill>
                                    <a:schemeClr val="accent6">
                                      <a:lumMod val="75000"/>
                                    </a:schemeClr>
                                  </a:solidFill>
                                  <a:latin typeface="Cambria Math" panose="02040503050406030204" pitchFamily="18" charset="0"/>
                                </a:rPr>
                                <m:t>𝑖</m:t>
                              </m:r>
                            </m:sub>
                          </m:sSub>
                          <m:r>
                            <a:rPr lang="en-US" sz="2400" b="0" i="1" smtClean="0">
                              <a:latin typeface="Cambria Math" panose="02040503050406030204" pitchFamily="18" charset="0"/>
                            </a:rPr>
                            <m:t>⋅</m:t>
                          </m:r>
                          <m:f>
                            <m:fPr>
                              <m:ctrlPr>
                                <a:rPr lang="en-US" sz="2400" b="0" i="1" smtClean="0">
                                  <a:solidFill>
                                    <a:schemeClr val="accent2">
                                      <a:lumMod val="75000"/>
                                    </a:schemeClr>
                                  </a:solidFill>
                                  <a:latin typeface="Cambria Math" panose="02040503050406030204" pitchFamily="18" charset="0"/>
                                </a:rPr>
                              </m:ctrlPr>
                            </m:fPr>
                            <m:num>
                              <m:r>
                                <a:rPr lang="en-US" sz="2400" b="0" i="1" smtClean="0">
                                  <a:solidFill>
                                    <a:schemeClr val="accent2">
                                      <a:lumMod val="75000"/>
                                    </a:schemeClr>
                                  </a:solidFill>
                                  <a:latin typeface="Cambria Math" panose="02040503050406030204" pitchFamily="18" charset="0"/>
                                </a:rPr>
                                <m:t>1</m:t>
                              </m:r>
                            </m:num>
                            <m:den>
                              <m:r>
                                <a:rPr lang="en-US" sz="2400" b="0" i="1" smtClean="0">
                                  <a:solidFill>
                                    <a:schemeClr val="accent2">
                                      <a:lumMod val="75000"/>
                                    </a:schemeClr>
                                  </a:solidFill>
                                  <a:latin typeface="Cambria Math" panose="02040503050406030204" pitchFamily="18" charset="0"/>
                                </a:rPr>
                                <m:t>𝑥</m:t>
                              </m:r>
                              <m:r>
                                <a:rPr lang="en-US" sz="2400" b="0" i="1" smtClean="0">
                                  <a:solidFill>
                                    <a:schemeClr val="accent2">
                                      <a:lumMod val="75000"/>
                                    </a:schemeClr>
                                  </a:solidFill>
                                  <a:latin typeface="Cambria Math" panose="02040503050406030204" pitchFamily="18" charset="0"/>
                                </a:rPr>
                                <m:t>+</m:t>
                              </m:r>
                              <m:sSub>
                                <m:sSubPr>
                                  <m:ctrlPr>
                                    <a:rPr lang="en-US" sz="2400" b="0" i="1" smtClean="0">
                                      <a:solidFill>
                                        <a:schemeClr val="accent2">
                                          <a:lumMod val="75000"/>
                                        </a:schemeClr>
                                      </a:solidFill>
                                      <a:latin typeface="Cambria Math" panose="02040503050406030204" pitchFamily="18" charset="0"/>
                                    </a:rPr>
                                  </m:ctrlPr>
                                </m:sSubPr>
                                <m:e>
                                  <m:r>
                                    <a:rPr lang="en-US" sz="2400" b="0" i="1" smtClean="0">
                                      <a:solidFill>
                                        <a:schemeClr val="accent2">
                                          <a:lumMod val="75000"/>
                                        </a:schemeClr>
                                      </a:solidFill>
                                      <a:latin typeface="Cambria Math" panose="02040503050406030204" pitchFamily="18" charset="0"/>
                                    </a:rPr>
                                    <m:t>𝑒</m:t>
                                  </m:r>
                                </m:e>
                                <m:sub>
                                  <m:r>
                                    <a:rPr lang="en-US" sz="2400" b="0" i="1" smtClean="0">
                                      <a:solidFill>
                                        <a:schemeClr val="accent2">
                                          <a:lumMod val="75000"/>
                                        </a:schemeClr>
                                      </a:solidFill>
                                      <a:latin typeface="Cambria Math" panose="02040503050406030204" pitchFamily="18" charset="0"/>
                                    </a:rPr>
                                    <m:t>𝑖</m:t>
                                  </m:r>
                                </m:sub>
                              </m:sSub>
                            </m:den>
                          </m:f>
                          <m:r>
                            <a:rPr lang="en-US" sz="2400" b="0" i="1"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𝐺</m:t>
                              </m:r>
                            </m:e>
                            <m:sub>
                              <m:r>
                                <a:rPr lang="en-US" sz="2400" b="0" i="1" smtClean="0">
                                  <a:solidFill>
                                    <a:schemeClr val="tx1"/>
                                  </a:solidFill>
                                  <a:latin typeface="Cambria Math" panose="02040503050406030204" pitchFamily="18" charset="0"/>
                                </a:rPr>
                                <m:t>1</m:t>
                              </m:r>
                            </m:sub>
                          </m:sSub>
                          <m:r>
                            <a:rPr lang="en-US" sz="2400" b="0" i="1" smtClean="0">
                              <a:solidFill>
                                <a:schemeClr val="tx1"/>
                              </a:solidFill>
                              <a:latin typeface="Cambria Math" panose="02040503050406030204" pitchFamily="18" charset="0"/>
                            </a:rPr>
                            <m:t>+</m:t>
                          </m:r>
                          <m:sSub>
                            <m:sSubPr>
                              <m:ctrlPr>
                                <a:rPr lang="en-US" sz="2400" b="0" i="1" smtClean="0">
                                  <a:solidFill>
                                    <a:schemeClr val="accent2">
                                      <a:lumMod val="75000"/>
                                    </a:schemeClr>
                                  </a:solidFill>
                                  <a:latin typeface="Cambria Math" panose="02040503050406030204" pitchFamily="18" charset="0"/>
                                </a:rPr>
                              </m:ctrlPr>
                            </m:sSubPr>
                            <m:e>
                              <m:r>
                                <a:rPr lang="en-US" sz="2400" b="0" i="1" smtClean="0">
                                  <a:solidFill>
                                    <a:schemeClr val="accent2">
                                      <a:lumMod val="75000"/>
                                    </a:schemeClr>
                                  </a:solidFill>
                                  <a:latin typeface="Cambria Math" panose="02040503050406030204" pitchFamily="18" charset="0"/>
                                </a:rPr>
                                <m:t>𝑚</m:t>
                              </m:r>
                            </m:e>
                            <m:sub>
                              <m:r>
                                <a:rPr lang="en-US" sz="2400" b="0" i="1" smtClean="0">
                                  <a:solidFill>
                                    <a:schemeClr val="accent2">
                                      <a:lumMod val="75000"/>
                                    </a:schemeClr>
                                  </a:solidFill>
                                  <a:latin typeface="Cambria Math" panose="02040503050406030204" pitchFamily="18" charset="0"/>
                                </a:rPr>
                                <m:t>𝑖</m:t>
                              </m:r>
                            </m:sub>
                          </m:sSub>
                          <m:sSub>
                            <m:sSubPr>
                              <m:ctrlPr>
                                <a:rPr lang="en-US" sz="2400" b="0" i="1" smtClean="0">
                                  <a:solidFill>
                                    <a:schemeClr val="tx1"/>
                                  </a:solidFill>
                                  <a:latin typeface="Cambria Math" panose="02040503050406030204" pitchFamily="18" charset="0"/>
                                </a:rPr>
                              </m:ctrlPr>
                            </m:sSubPr>
                            <m:e>
                              <m:r>
                                <a:rPr lang="en-US" sz="2400" b="0" i="1" smtClean="0">
                                  <a:solidFill>
                                    <a:schemeClr val="tx1"/>
                                  </a:solidFill>
                                  <a:latin typeface="Cambria Math" panose="02040503050406030204" pitchFamily="18" charset="0"/>
                                </a:rPr>
                                <m:t>𝐻</m:t>
                              </m:r>
                            </m:e>
                            <m:sub>
                              <m:r>
                                <a:rPr lang="en-US" sz="2400" b="0" i="1" smtClean="0">
                                  <a:solidFill>
                                    <a:schemeClr val="tx1"/>
                                  </a:solidFill>
                                  <a:latin typeface="Cambria Math" panose="02040503050406030204" pitchFamily="18" charset="0"/>
                                </a:rPr>
                                <m:t>1</m:t>
                              </m:r>
                            </m:sub>
                          </m:sSub>
                          <m:r>
                            <a:rPr lang="en-US" sz="2400" b="0" i="1" smtClean="0">
                              <a:solidFill>
                                <a:schemeClr val="tx1"/>
                              </a:solidFill>
                              <a:latin typeface="Cambria Math" panose="02040503050406030204" pitchFamily="18" charset="0"/>
                            </a:rPr>
                            <m:t>)</m:t>
                          </m:r>
                        </m:e>
                      </m:nary>
                    </m:oMath>
                  </m:oMathPara>
                </a14:m>
                <a:br>
                  <a:rPr lang="en-US" sz="2400" i="1" dirty="0"/>
                </a:br>
                <a:endParaRPr lang="en-US" sz="2400" i="1" dirty="0"/>
              </a:p>
              <a:p>
                <a:endParaRPr lang="en-US" sz="2400" i="1" dirty="0"/>
              </a:p>
              <a:p>
                <a:pPr/>
                <a14:m>
                  <m:oMathPara xmlns:m="http://schemas.openxmlformats.org/officeDocument/2006/math">
                    <m:oMathParaPr>
                      <m:jc m:val="left"/>
                    </m:oMathParaPr>
                    <m:oMath xmlns:m="http://schemas.openxmlformats.org/officeDocument/2006/math">
                      <m:r>
                        <a:rPr lang="en-US" sz="2400" i="1" smtClean="0">
                          <a:latin typeface="Cambria Math" panose="02040503050406030204" pitchFamily="18" charset="0"/>
                        </a:rPr>
                        <m:t>=</m:t>
                      </m:r>
                      <m:r>
                        <a:rPr lang="en-US" sz="2400" b="0" i="1" smtClean="0">
                          <a:solidFill>
                            <a:srgbClr val="0070C0"/>
                          </a:solidFill>
                          <a:latin typeface="Cambria Math" panose="02040503050406030204" pitchFamily="18" charset="0"/>
                        </a:rPr>
                        <m:t>𝑝</m:t>
                      </m:r>
                      <m:sSup>
                        <m:sSupPr>
                          <m:ctrlPr>
                            <a:rPr lang="en-US" sz="2400" b="0" i="1" smtClean="0">
                              <a:solidFill>
                                <a:srgbClr val="0070C0"/>
                              </a:solidFill>
                              <a:latin typeface="Cambria Math" panose="02040503050406030204" pitchFamily="18" charset="0"/>
                            </a:rPr>
                          </m:ctrlPr>
                        </m:sSupPr>
                        <m:e>
                          <m:d>
                            <m:dPr>
                              <m:ctrlPr>
                                <a:rPr lang="en-US" sz="2400" b="0" i="1" smtClean="0">
                                  <a:solidFill>
                                    <a:srgbClr val="0070C0"/>
                                  </a:solidFill>
                                  <a:latin typeface="Cambria Math" panose="02040503050406030204" pitchFamily="18" charset="0"/>
                                </a:rPr>
                              </m:ctrlPr>
                            </m:dPr>
                            <m:e>
                              <m:r>
                                <a:rPr lang="en-US" sz="2400" b="0" i="1" smtClean="0">
                                  <a:solidFill>
                                    <a:srgbClr val="0070C0"/>
                                  </a:solidFill>
                                  <a:latin typeface="Cambria Math" panose="02040503050406030204" pitchFamily="18" charset="0"/>
                                </a:rPr>
                                <m:t>𝑥</m:t>
                              </m:r>
                            </m:e>
                          </m:d>
                        </m:e>
                        <m:sup>
                          <m:r>
                            <a:rPr lang="en-US" sz="2400" b="0" i="1" smtClean="0">
                              <a:solidFill>
                                <a:srgbClr val="0070C0"/>
                              </a:solidFill>
                              <a:latin typeface="Cambria Math" panose="02040503050406030204" pitchFamily="18" charset="0"/>
                            </a:rPr>
                            <m:t>−1</m:t>
                          </m:r>
                        </m:sup>
                      </m:sSup>
                      <m:nary>
                        <m:naryPr>
                          <m:chr m:val="∑"/>
                          <m:supHide m:val="on"/>
                          <m:ctrlPr>
                            <a:rPr lang="en-US" sz="2400" i="1">
                              <a:latin typeface="Cambria Math" panose="02040503050406030204" pitchFamily="18" charset="0"/>
                            </a:rPr>
                          </m:ctrlPr>
                        </m:naryPr>
                        <m:sub>
                          <m:r>
                            <a:rPr lang="en-US" sz="2400" i="1">
                              <a:latin typeface="Cambria Math" panose="02040503050406030204" pitchFamily="18" charset="0"/>
                            </a:rPr>
                            <m:t>𝑖</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𝑞</m:t>
                              </m:r>
                            </m:e>
                          </m:d>
                        </m:sub>
                        <m:sup/>
                        <m:e>
                          <m:sSub>
                            <m:sSubPr>
                              <m:ctrlPr>
                                <a:rPr lang="en-US" sz="2400" i="1" smtClean="0">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𝛼</m:t>
                              </m:r>
                            </m:e>
                            <m:sub>
                              <m:r>
                                <a:rPr lang="en-US" sz="2400" i="1">
                                  <a:solidFill>
                                    <a:schemeClr val="accent6">
                                      <a:lumMod val="75000"/>
                                    </a:schemeClr>
                                  </a:solidFill>
                                  <a:latin typeface="Cambria Math" panose="02040503050406030204" pitchFamily="18" charset="0"/>
                                </a:rPr>
                                <m:t>𝑖</m:t>
                              </m:r>
                            </m:sub>
                          </m:sSub>
                          <m:r>
                            <a:rPr lang="en-US" sz="2400" i="1">
                              <a:latin typeface="Cambria Math" panose="02040503050406030204" pitchFamily="18" charset="0"/>
                            </a:rPr>
                            <m:t>⋅</m:t>
                          </m:r>
                          <m:sSub>
                            <m:sSubPr>
                              <m:ctrlPr>
                                <a:rPr lang="en-US" sz="2400" i="1" smtClean="0">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𝑝</m:t>
                              </m:r>
                            </m:e>
                            <m:sub>
                              <m:r>
                                <a:rPr lang="en-US" sz="2400" i="1">
                                  <a:solidFill>
                                    <a:srgbClr val="7030A0"/>
                                  </a:solidFill>
                                  <a:latin typeface="Cambria Math" panose="02040503050406030204" pitchFamily="18" charset="0"/>
                                </a:rPr>
                                <m:t>𝑖</m:t>
                              </m:r>
                            </m:sub>
                          </m:sSub>
                          <m:d>
                            <m:dPr>
                              <m:ctrlPr>
                                <a:rPr lang="en-US" sz="2400" i="1">
                                  <a:solidFill>
                                    <a:srgbClr val="7030A0"/>
                                  </a:solidFill>
                                  <a:latin typeface="Cambria Math" panose="02040503050406030204" pitchFamily="18" charset="0"/>
                                </a:rPr>
                              </m:ctrlPr>
                            </m:dPr>
                            <m:e>
                              <m:r>
                                <a:rPr lang="en-US" sz="2400" i="1">
                                  <a:solidFill>
                                    <a:srgbClr val="7030A0"/>
                                  </a:solidFill>
                                  <a:latin typeface="Cambria Math" panose="02040503050406030204" pitchFamily="18" charset="0"/>
                                </a:rPr>
                                <m:t>𝑥</m:t>
                              </m:r>
                            </m:e>
                          </m:d>
                          <m:sSub>
                            <m:sSubPr>
                              <m:ctrlPr>
                                <a:rPr lang="en-US" sz="2400" i="1">
                                  <a:latin typeface="Cambria Math" panose="02040503050406030204" pitchFamily="18" charset="0"/>
                                </a:rPr>
                              </m:ctrlPr>
                            </m:sSubPr>
                            <m:e>
                              <m:r>
                                <a:rPr lang="en-US" sz="2400" i="1">
                                  <a:latin typeface="Cambria Math" panose="02040503050406030204" pitchFamily="18" charset="0"/>
                                </a:rPr>
                                <m:t>𝐺</m:t>
                              </m:r>
                            </m:e>
                            <m:sub>
                              <m:r>
                                <a:rPr lang="en-US" sz="2400" i="1">
                                  <a:latin typeface="Cambria Math" panose="02040503050406030204" pitchFamily="18" charset="0"/>
                                </a:rPr>
                                <m:t>1</m:t>
                              </m:r>
                            </m:sub>
                          </m:sSub>
                        </m:e>
                      </m:nary>
                    </m:oMath>
                  </m:oMathPara>
                </a14:m>
                <a:br>
                  <a:rPr lang="en-US" sz="2400" i="1" dirty="0"/>
                </a:br>
                <a:br>
                  <a:rPr lang="en-US" sz="2400" i="1" dirty="0"/>
                </a:br>
                <a:endParaRPr lang="en-US" sz="2400" i="1" dirty="0"/>
              </a:p>
              <a:p>
                <a:pPr/>
                <a14:m>
                  <m:oMathPara xmlns:m="http://schemas.openxmlformats.org/officeDocument/2006/math">
                    <m:oMathParaPr>
                      <m:jc m:val="left"/>
                    </m:oMathParaPr>
                    <m:oMath xmlns:m="http://schemas.openxmlformats.org/officeDocument/2006/math">
                      <m:r>
                        <a:rPr lang="en-US" sz="2400" i="1" smtClean="0">
                          <a:latin typeface="Cambria Math" panose="02040503050406030204" pitchFamily="18" charset="0"/>
                        </a:rPr>
                        <m:t>=</m:t>
                      </m:r>
                      <m:r>
                        <a:rPr lang="en-US" sz="2400" b="0" i="1" smtClean="0">
                          <a:solidFill>
                            <a:srgbClr val="FF0000"/>
                          </a:solidFill>
                          <a:latin typeface="Cambria Math" panose="02040503050406030204" pitchFamily="18" charset="0"/>
                        </a:rPr>
                        <m:t>𝑓</m:t>
                      </m:r>
                      <m:d>
                        <m:dPr>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𝑥</m:t>
                          </m:r>
                        </m:e>
                      </m:d>
                      <m:r>
                        <a:rPr lang="en-US" sz="2400" i="1">
                          <a:solidFill>
                            <a:srgbClr val="0070C0"/>
                          </a:solidFill>
                          <a:latin typeface="Cambria Math" panose="02040503050406030204" pitchFamily="18" charset="0"/>
                        </a:rPr>
                        <m:t>𝑝</m:t>
                      </m:r>
                      <m:sSup>
                        <m:sSupPr>
                          <m:ctrlPr>
                            <a:rPr lang="en-US" sz="2400" i="1">
                              <a:solidFill>
                                <a:srgbClr val="0070C0"/>
                              </a:solidFill>
                              <a:latin typeface="Cambria Math" panose="02040503050406030204" pitchFamily="18" charset="0"/>
                            </a:rPr>
                          </m:ctrlPr>
                        </m:sSupPr>
                        <m:e>
                          <m:d>
                            <m:dPr>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𝑥</m:t>
                              </m:r>
                            </m:e>
                          </m:d>
                        </m:e>
                        <m:sup>
                          <m:r>
                            <a:rPr lang="en-US" sz="2400" i="1">
                              <a:solidFill>
                                <a:srgbClr val="0070C0"/>
                              </a:solidFill>
                              <a:latin typeface="Cambria Math" panose="02040503050406030204" pitchFamily="18" charset="0"/>
                            </a:rPr>
                            <m:t>−1</m:t>
                          </m:r>
                        </m:sup>
                      </m:sSup>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𝐺</m:t>
                          </m:r>
                        </m:e>
                        <m:sub>
                          <m:r>
                            <a:rPr lang="en-US" sz="2400" b="0" i="1" smtClean="0">
                              <a:solidFill>
                                <a:srgbClr val="0070C0"/>
                              </a:solidFill>
                              <a:latin typeface="Cambria Math" panose="02040503050406030204" pitchFamily="18" charset="0"/>
                            </a:rPr>
                            <m:t>1</m:t>
                          </m:r>
                        </m:sub>
                      </m:sSub>
                    </m:oMath>
                  </m:oMathPara>
                </a14:m>
                <a:endParaRPr lang="en-US" sz="2400" i="1" dirty="0"/>
              </a:p>
            </p:txBody>
          </p:sp>
        </mc:Choice>
        <mc:Fallback xmlns="">
          <p:sp>
            <p:nvSpPr>
              <p:cNvPr id="5" name="TextBox 4">
                <a:extLst>
                  <a:ext uri="{FF2B5EF4-FFF2-40B4-BE49-F238E27FC236}">
                    <a16:creationId xmlns:a16="http://schemas.microsoft.com/office/drawing/2014/main" id="{0225DB98-CC3A-8200-57FD-4CBA4531A1DB}"/>
                  </a:ext>
                </a:extLst>
              </p:cNvPr>
              <p:cNvSpPr txBox="1">
                <a:spLocks noRot="1" noChangeAspect="1" noMove="1" noResize="1" noEditPoints="1" noAdjustHandles="1" noChangeArrowheads="1" noChangeShapeType="1" noTextEdit="1"/>
              </p:cNvSpPr>
              <p:nvPr/>
            </p:nvSpPr>
            <p:spPr>
              <a:xfrm>
                <a:off x="3210126" y="2071673"/>
                <a:ext cx="7821040" cy="3453318"/>
              </a:xfrm>
              <a:prstGeom prst="rect">
                <a:avLst/>
              </a:prstGeom>
              <a:blipFill>
                <a:blip r:embed="rId4"/>
                <a:stretch>
                  <a:fillRect l="-9076" t="-37868" b="-1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05956D0-B6D8-7FEC-93B5-5A3EF06F8D0B}"/>
                  </a:ext>
                </a:extLst>
              </p:cNvPr>
              <p:cNvSpPr txBox="1"/>
              <p:nvPr/>
            </p:nvSpPr>
            <p:spPr>
              <a:xfrm>
                <a:off x="8604115" y="1675857"/>
                <a:ext cx="3268494" cy="1545616"/>
              </a:xfrm>
              <a:prstGeom prst="rect">
                <a:avLst/>
              </a:prstGeom>
              <a:noFill/>
            </p:spPr>
            <p:txBody>
              <a:bodyPr wrap="square">
                <a:spAutoFit/>
              </a:bodyPr>
              <a:lstStyle/>
              <a:p>
                <a14:m>
                  <m:oMath xmlns:m="http://schemas.openxmlformats.org/officeDocument/2006/math">
                    <m:r>
                      <a:rPr lang="en-US" sz="2400" b="0" i="1" smtClean="0">
                        <a:solidFill>
                          <a:srgbClr val="0070C0"/>
                        </a:solidFill>
                        <a:latin typeface="Cambria Math" panose="02040503050406030204" pitchFamily="18" charset="0"/>
                      </a:rPr>
                      <m:t>𝑝</m:t>
                    </m:r>
                    <m:d>
                      <m:dPr>
                        <m:ctrlPr>
                          <a:rPr lang="en-US" sz="2400" b="0" i="1" smtClean="0">
                            <a:solidFill>
                              <a:srgbClr val="0070C0"/>
                            </a:solidFill>
                            <a:latin typeface="Cambria Math" panose="02040503050406030204" pitchFamily="18" charset="0"/>
                          </a:rPr>
                        </m:ctrlPr>
                      </m:dPr>
                      <m:e>
                        <m:r>
                          <m:rPr>
                            <m:sty m:val="p"/>
                          </m:rPr>
                          <a:rPr lang="en-US" sz="2400" b="0" i="0" smtClean="0">
                            <a:solidFill>
                              <a:srgbClr val="0070C0"/>
                            </a:solidFill>
                            <a:latin typeface="Cambria Math" panose="02040503050406030204" pitchFamily="18" charset="0"/>
                          </a:rPr>
                          <m:t>X</m:t>
                        </m:r>
                      </m:e>
                    </m:d>
                    <m:r>
                      <a:rPr lang="en-US" sz="2400" b="0" i="1" smtClean="0">
                        <a:solidFill>
                          <a:srgbClr val="0070C0"/>
                        </a:solidFill>
                        <a:latin typeface="Cambria Math" panose="02040503050406030204" pitchFamily="18" charset="0"/>
                      </a:rPr>
                      <m:t>≔</m:t>
                    </m:r>
                    <m:nary>
                      <m:naryPr>
                        <m:chr m:val="∏"/>
                        <m:supHide m:val="on"/>
                        <m:ctrlPr>
                          <a:rPr lang="en-US" sz="2400" b="0" i="1" smtClean="0">
                            <a:solidFill>
                              <a:srgbClr val="0070C0"/>
                            </a:solidFill>
                            <a:latin typeface="Cambria Math" panose="02040503050406030204" pitchFamily="18" charset="0"/>
                          </a:rPr>
                        </m:ctrlPr>
                      </m:naryPr>
                      <m:sub>
                        <m:r>
                          <a:rPr lang="en-US" sz="2400" b="0" i="1" smtClean="0">
                            <a:solidFill>
                              <a:srgbClr val="0070C0"/>
                            </a:solidFill>
                            <a:latin typeface="Cambria Math" panose="02040503050406030204" pitchFamily="18" charset="0"/>
                          </a:rPr>
                          <m:t>𝑖</m:t>
                        </m:r>
                        <m:r>
                          <a:rPr lang="en-US" sz="2400" b="0" i="1" smtClean="0">
                            <a:solidFill>
                              <a:srgbClr val="0070C0"/>
                            </a:solidFill>
                            <a:latin typeface="Cambria Math" panose="02040503050406030204" pitchFamily="18" charset="0"/>
                          </a:rPr>
                          <m:t>∈</m:t>
                        </m:r>
                        <m:d>
                          <m:dPr>
                            <m:begChr m:val="["/>
                            <m:endChr m:val="]"/>
                            <m:ctrlPr>
                              <a:rPr lang="en-US" sz="2400" b="0" i="1" smtClean="0">
                                <a:solidFill>
                                  <a:srgbClr val="0070C0"/>
                                </a:solidFill>
                                <a:latin typeface="Cambria Math" panose="02040503050406030204" pitchFamily="18" charset="0"/>
                              </a:rPr>
                            </m:ctrlPr>
                          </m:dPr>
                          <m:e>
                            <m:r>
                              <a:rPr lang="en-US" sz="2400" b="0" i="1" smtClean="0">
                                <a:solidFill>
                                  <a:srgbClr val="0070C0"/>
                                </a:solidFill>
                                <a:latin typeface="Cambria Math" panose="02040503050406030204" pitchFamily="18" charset="0"/>
                              </a:rPr>
                              <m:t>𝑞</m:t>
                            </m:r>
                          </m:e>
                        </m:d>
                      </m:sub>
                      <m:sup/>
                      <m:e>
                        <m:d>
                          <m:dPr>
                            <m:ctrlPr>
                              <a:rPr lang="en-US" sz="2400" b="0" i="1" smtClean="0">
                                <a:solidFill>
                                  <a:srgbClr val="0070C0"/>
                                </a:solidFill>
                                <a:latin typeface="Cambria Math" panose="02040503050406030204" pitchFamily="18" charset="0"/>
                              </a:rPr>
                            </m:ctrlPr>
                          </m:dPr>
                          <m:e>
                            <m:r>
                              <m:rPr>
                                <m:sty m:val="p"/>
                              </m:rPr>
                              <a:rPr lang="en-US" sz="2400" b="0" i="0" smtClean="0">
                                <a:solidFill>
                                  <a:srgbClr val="0070C0"/>
                                </a:solidFill>
                                <a:latin typeface="Cambria Math" panose="02040503050406030204" pitchFamily="18" charset="0"/>
                              </a:rPr>
                              <m:t>X</m:t>
                            </m:r>
                            <m:r>
                              <a:rPr lang="en-US" sz="2400" b="0" i="1" smtClean="0">
                                <a:solidFill>
                                  <a:srgbClr val="0070C0"/>
                                </a:solidFill>
                                <a:latin typeface="Cambria Math" panose="02040503050406030204" pitchFamily="18" charset="0"/>
                              </a:rPr>
                              <m:t>+</m:t>
                            </m:r>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𝑒</m:t>
                                </m:r>
                              </m:e>
                              <m:sub>
                                <m:r>
                                  <a:rPr lang="en-US" sz="2400" b="0" i="1" smtClean="0">
                                    <a:solidFill>
                                      <a:srgbClr val="0070C0"/>
                                    </a:solidFill>
                                    <a:latin typeface="Cambria Math" panose="02040503050406030204" pitchFamily="18" charset="0"/>
                                  </a:rPr>
                                  <m:t>𝑖</m:t>
                                </m:r>
                              </m:sub>
                            </m:sSub>
                          </m:e>
                        </m:d>
                      </m:e>
                    </m:nary>
                  </m:oMath>
                </a14:m>
                <a:r>
                  <a:rPr lang="en-US" sz="2400" b="0" i="1" dirty="0">
                    <a:latin typeface="Cambria Math" panose="02040503050406030204" pitchFamily="18" charset="0"/>
                  </a:rPr>
                  <a:t> </a:t>
                </a:r>
                <a:br>
                  <a:rPr lang="en-US" sz="2400" b="0" i="1" dirty="0">
                    <a:latin typeface="Cambria Math" panose="02040503050406030204" pitchFamily="18" charset="0"/>
                  </a:rPr>
                </a:br>
                <a14:m>
                  <m:oMath xmlns:m="http://schemas.openxmlformats.org/officeDocument/2006/math">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𝑝</m:t>
                        </m:r>
                      </m:e>
                      <m:sub>
                        <m:r>
                          <a:rPr lang="en-US" sz="2400" b="0" i="1" smtClean="0">
                            <a:solidFill>
                              <a:srgbClr val="7030A0"/>
                            </a:solidFill>
                            <a:latin typeface="Cambria Math" panose="02040503050406030204" pitchFamily="18" charset="0"/>
                          </a:rPr>
                          <m:t>𝑖</m:t>
                        </m:r>
                      </m:sub>
                    </m:sSub>
                    <m:d>
                      <m:dPr>
                        <m:ctrlPr>
                          <a:rPr lang="en-US" sz="2400" b="0" i="1" smtClean="0">
                            <a:solidFill>
                              <a:srgbClr val="7030A0"/>
                            </a:solidFill>
                            <a:latin typeface="Cambria Math" panose="02040503050406030204" pitchFamily="18" charset="0"/>
                          </a:rPr>
                        </m:ctrlPr>
                      </m:dPr>
                      <m:e>
                        <m:r>
                          <m:rPr>
                            <m:sty m:val="p"/>
                          </m:rPr>
                          <a:rPr lang="en-US" sz="2400" b="0" i="0" smtClean="0">
                            <a:solidFill>
                              <a:srgbClr val="7030A0"/>
                            </a:solidFill>
                            <a:latin typeface="Cambria Math" panose="02040503050406030204" pitchFamily="18" charset="0"/>
                          </a:rPr>
                          <m:t>X</m:t>
                        </m:r>
                      </m:e>
                    </m:d>
                    <m:r>
                      <a:rPr lang="en-US" sz="2400" b="0" i="1" smtClean="0">
                        <a:solidFill>
                          <a:srgbClr val="7030A0"/>
                        </a:solidFill>
                        <a:latin typeface="Cambria Math" panose="02040503050406030204" pitchFamily="18" charset="0"/>
                      </a:rPr>
                      <m:t>≔</m:t>
                    </m:r>
                    <m:nary>
                      <m:naryPr>
                        <m:chr m:val="∏"/>
                        <m:supHide m:val="on"/>
                        <m:ctrlPr>
                          <a:rPr lang="en-US" sz="2400" b="0" i="1" smtClean="0">
                            <a:solidFill>
                              <a:srgbClr val="7030A0"/>
                            </a:solidFill>
                            <a:latin typeface="Cambria Math" panose="02040503050406030204" pitchFamily="18" charset="0"/>
                          </a:rPr>
                        </m:ctrlPr>
                      </m:naryPr>
                      <m:sub>
                        <m:r>
                          <a:rPr lang="en-US" sz="2400" b="0" i="1" smtClean="0">
                            <a:solidFill>
                              <a:srgbClr val="7030A0"/>
                            </a:solidFill>
                            <a:latin typeface="Cambria Math" panose="02040503050406030204" pitchFamily="18" charset="0"/>
                          </a:rPr>
                          <m:t>𝑗</m:t>
                        </m:r>
                        <m:r>
                          <a:rPr lang="en-US" sz="2400" b="0" i="1" smtClean="0">
                            <a:solidFill>
                              <a:srgbClr val="7030A0"/>
                            </a:solidFill>
                            <a:latin typeface="Cambria Math" panose="02040503050406030204" pitchFamily="18" charset="0"/>
                          </a:rPr>
                          <m:t>≠</m:t>
                        </m:r>
                        <m:r>
                          <a:rPr lang="en-US" sz="2400" b="0" i="1" smtClean="0">
                            <a:solidFill>
                              <a:srgbClr val="7030A0"/>
                            </a:solidFill>
                            <a:latin typeface="Cambria Math" panose="02040503050406030204" pitchFamily="18" charset="0"/>
                          </a:rPr>
                          <m:t>𝑖</m:t>
                        </m:r>
                      </m:sub>
                      <m:sup/>
                      <m:e>
                        <m:d>
                          <m:dPr>
                            <m:ctrlPr>
                              <a:rPr lang="en-US" sz="2400" b="0" i="1" smtClean="0">
                                <a:solidFill>
                                  <a:srgbClr val="7030A0"/>
                                </a:solidFill>
                                <a:latin typeface="Cambria Math" panose="02040503050406030204" pitchFamily="18" charset="0"/>
                              </a:rPr>
                            </m:ctrlPr>
                          </m:dPr>
                          <m:e>
                            <m:r>
                              <m:rPr>
                                <m:sty m:val="p"/>
                              </m:rPr>
                              <a:rPr lang="en-US" sz="2400" b="0" i="0" smtClean="0">
                                <a:solidFill>
                                  <a:srgbClr val="7030A0"/>
                                </a:solidFill>
                                <a:latin typeface="Cambria Math" panose="02040503050406030204" pitchFamily="18" charset="0"/>
                              </a:rPr>
                              <m:t>X</m:t>
                            </m:r>
                            <m:r>
                              <a:rPr lang="en-US" sz="2400" b="0" i="1" smtClean="0">
                                <a:solidFill>
                                  <a:srgbClr val="7030A0"/>
                                </a:solidFill>
                                <a:latin typeface="Cambria Math" panose="02040503050406030204" pitchFamily="18" charset="0"/>
                              </a:rPr>
                              <m:t>+</m:t>
                            </m:r>
                            <m:sSub>
                              <m:sSubPr>
                                <m:ctrlPr>
                                  <a:rPr lang="en-US" sz="2400" b="0" i="1" smtClean="0">
                                    <a:solidFill>
                                      <a:srgbClr val="7030A0"/>
                                    </a:solidFill>
                                    <a:latin typeface="Cambria Math" panose="02040503050406030204" pitchFamily="18" charset="0"/>
                                  </a:rPr>
                                </m:ctrlPr>
                              </m:sSubPr>
                              <m:e>
                                <m:r>
                                  <a:rPr lang="en-US" sz="2400" b="0" i="1" smtClean="0">
                                    <a:solidFill>
                                      <a:srgbClr val="7030A0"/>
                                    </a:solidFill>
                                    <a:latin typeface="Cambria Math" panose="02040503050406030204" pitchFamily="18" charset="0"/>
                                  </a:rPr>
                                  <m:t>𝑒</m:t>
                                </m:r>
                              </m:e>
                              <m:sub>
                                <m:r>
                                  <a:rPr lang="en-US" sz="2400" b="0" i="1" smtClean="0">
                                    <a:solidFill>
                                      <a:srgbClr val="7030A0"/>
                                    </a:solidFill>
                                    <a:latin typeface="Cambria Math" panose="02040503050406030204" pitchFamily="18" charset="0"/>
                                  </a:rPr>
                                  <m:t>𝑗</m:t>
                                </m:r>
                              </m:sub>
                            </m:sSub>
                          </m:e>
                        </m:d>
                      </m:e>
                    </m:nary>
                  </m:oMath>
                </a14:m>
                <a:r>
                  <a:rPr lang="en-US" sz="2400" i="1" dirty="0"/>
                  <a:t> </a:t>
                </a:r>
              </a:p>
              <a:p>
                <a14:m>
                  <m:oMath xmlns:m="http://schemas.openxmlformats.org/officeDocument/2006/math">
                    <m:sSub>
                      <m:sSubPr>
                        <m:ctrlPr>
                          <a:rPr lang="en-US" sz="2400" i="1">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𝛼</m:t>
                        </m:r>
                      </m:e>
                      <m:sub>
                        <m:r>
                          <a:rPr lang="en-US" sz="2400" i="1">
                            <a:solidFill>
                              <a:schemeClr val="accent6">
                                <a:lumMod val="75000"/>
                              </a:schemeClr>
                            </a:solidFill>
                            <a:latin typeface="Cambria Math" panose="02040503050406030204" pitchFamily="18" charset="0"/>
                          </a:rPr>
                          <m:t>𝑖</m:t>
                        </m:r>
                      </m:sub>
                    </m:sSub>
                    <m:r>
                      <a:rPr lang="en-US" sz="2400" i="1">
                        <a:solidFill>
                          <a:schemeClr val="accent6">
                            <a:lumMod val="75000"/>
                          </a:schemeClr>
                        </a:solidFill>
                        <a:latin typeface="Cambria Math" panose="02040503050406030204" pitchFamily="18" charset="0"/>
                      </a:rPr>
                      <m:t>=</m:t>
                    </m:r>
                    <m:f>
                      <m:fPr>
                        <m:ctrlPr>
                          <a:rPr lang="en-US" sz="2400" i="1">
                            <a:solidFill>
                              <a:schemeClr val="accent6">
                                <a:lumMod val="75000"/>
                              </a:schemeClr>
                            </a:solidFill>
                            <a:latin typeface="Cambria Math" panose="02040503050406030204" pitchFamily="18" charset="0"/>
                          </a:rPr>
                        </m:ctrlPr>
                      </m:fPr>
                      <m:num>
                        <m:r>
                          <a:rPr lang="en-US" sz="2400" i="1" smtClean="0">
                            <a:solidFill>
                              <a:srgbClr val="FF0000"/>
                            </a:solidFill>
                            <a:latin typeface="Cambria Math" panose="02040503050406030204" pitchFamily="18" charset="0"/>
                          </a:rPr>
                          <m:t>𝑓</m:t>
                        </m:r>
                        <m:d>
                          <m:dPr>
                            <m:ctrlPr>
                              <a:rPr lang="en-US" sz="2400" i="1">
                                <a:solidFill>
                                  <a:srgbClr val="FF0000"/>
                                </a:solidFill>
                                <a:latin typeface="Cambria Math" panose="02040503050406030204" pitchFamily="18" charset="0"/>
                              </a:rPr>
                            </m:ctrlPr>
                          </m:dPr>
                          <m:e>
                            <m:r>
                              <a:rPr lang="en-US" sz="2400" i="1">
                                <a:solidFill>
                                  <a:srgbClr val="FF0000"/>
                                </a:solidFill>
                                <a:latin typeface="Cambria Math" panose="02040503050406030204" pitchFamily="18"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𝑒</m:t>
                                </m:r>
                              </m:e>
                              <m:sub>
                                <m:r>
                                  <a:rPr lang="en-US" sz="2400" i="1">
                                    <a:solidFill>
                                      <a:srgbClr val="FF0000"/>
                                    </a:solidFill>
                                    <a:latin typeface="Cambria Math" panose="02040503050406030204" pitchFamily="18" charset="0"/>
                                  </a:rPr>
                                  <m:t>𝑖</m:t>
                                </m:r>
                              </m:sub>
                            </m:sSub>
                          </m:e>
                        </m:d>
                      </m:num>
                      <m:den>
                        <m:sSub>
                          <m:sSubPr>
                            <m:ctrlPr>
                              <a:rPr lang="en-US" sz="2400" i="1">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𝑝</m:t>
                            </m:r>
                          </m:e>
                          <m:sub>
                            <m:r>
                              <a:rPr lang="en-US" sz="2400" i="1">
                                <a:solidFill>
                                  <a:schemeClr val="accent6">
                                    <a:lumMod val="75000"/>
                                  </a:schemeClr>
                                </a:solidFill>
                                <a:latin typeface="Cambria Math" panose="02040503050406030204" pitchFamily="18" charset="0"/>
                              </a:rPr>
                              <m:t>𝑖</m:t>
                            </m:r>
                          </m:sub>
                        </m:sSub>
                        <m:d>
                          <m:dPr>
                            <m:ctrlPr>
                              <a:rPr lang="en-US" sz="2400" i="1">
                                <a:solidFill>
                                  <a:schemeClr val="accent6">
                                    <a:lumMod val="75000"/>
                                  </a:schemeClr>
                                </a:solidFill>
                                <a:latin typeface="Cambria Math" panose="02040503050406030204" pitchFamily="18" charset="0"/>
                              </a:rPr>
                            </m:ctrlPr>
                          </m:dPr>
                          <m:e>
                            <m:r>
                              <a:rPr lang="en-US" sz="2400" i="1">
                                <a:solidFill>
                                  <a:schemeClr val="accent6">
                                    <a:lumMod val="75000"/>
                                  </a:schemeClr>
                                </a:solidFill>
                                <a:latin typeface="Cambria Math" panose="02040503050406030204" pitchFamily="18" charset="0"/>
                              </a:rPr>
                              <m:t>−</m:t>
                            </m:r>
                            <m:sSub>
                              <m:sSubPr>
                                <m:ctrlPr>
                                  <a:rPr lang="en-US" sz="2400" i="1">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𝑒</m:t>
                                </m:r>
                              </m:e>
                              <m:sub>
                                <m:r>
                                  <a:rPr lang="en-US" sz="2400" i="1">
                                    <a:solidFill>
                                      <a:schemeClr val="accent6">
                                        <a:lumMod val="75000"/>
                                      </a:schemeClr>
                                    </a:solidFill>
                                    <a:latin typeface="Cambria Math" panose="02040503050406030204" pitchFamily="18" charset="0"/>
                                  </a:rPr>
                                  <m:t>𝑖</m:t>
                                </m:r>
                              </m:sub>
                            </m:sSub>
                          </m:e>
                        </m:d>
                      </m:den>
                    </m:f>
                  </m:oMath>
                </a14:m>
                <a:r>
                  <a:rPr lang="en-US" sz="2400" i="1" dirty="0"/>
                  <a:t> </a:t>
                </a:r>
              </a:p>
            </p:txBody>
          </p:sp>
        </mc:Choice>
        <mc:Fallback xmlns="">
          <p:sp>
            <p:nvSpPr>
              <p:cNvPr id="7" name="TextBox 6">
                <a:extLst>
                  <a:ext uri="{FF2B5EF4-FFF2-40B4-BE49-F238E27FC236}">
                    <a16:creationId xmlns:a16="http://schemas.microsoft.com/office/drawing/2014/main" id="{C05956D0-B6D8-7FEC-93B5-5A3EF06F8D0B}"/>
                  </a:ext>
                </a:extLst>
              </p:cNvPr>
              <p:cNvSpPr txBox="1">
                <a:spLocks noRot="1" noChangeAspect="1" noMove="1" noResize="1" noEditPoints="1" noAdjustHandles="1" noChangeArrowheads="1" noChangeShapeType="1" noTextEdit="1"/>
              </p:cNvSpPr>
              <p:nvPr/>
            </p:nvSpPr>
            <p:spPr>
              <a:xfrm>
                <a:off x="8604115" y="1675857"/>
                <a:ext cx="3268494" cy="1545616"/>
              </a:xfrm>
              <a:prstGeom prst="rect">
                <a:avLst/>
              </a:prstGeom>
              <a:blipFill>
                <a:blip r:embed="rId5"/>
                <a:stretch>
                  <a:fillRect l="-386" t="-38525" b="-163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ounded Rectangular Callout 7">
                <a:extLst>
                  <a:ext uri="{FF2B5EF4-FFF2-40B4-BE49-F238E27FC236}">
                    <a16:creationId xmlns:a16="http://schemas.microsoft.com/office/drawing/2014/main" id="{FE4F8DB4-0D4D-8AFA-FB94-DF0D127F6A91}"/>
                  </a:ext>
                </a:extLst>
              </p:cNvPr>
              <p:cNvSpPr/>
              <p:nvPr/>
            </p:nvSpPr>
            <p:spPr>
              <a:xfrm>
                <a:off x="8604115" y="4727040"/>
                <a:ext cx="3464668" cy="1920875"/>
              </a:xfrm>
              <a:prstGeom prst="wedgeRoundRectCallout">
                <a:avLst>
                  <a:gd name="adj1" fmla="val -65767"/>
                  <a:gd name="adj2" fmla="val -26610"/>
                  <a:gd name="adj3" fmla="val 16667"/>
                </a:avLst>
              </a:prstGeom>
              <a:solidFill>
                <a:srgbClr val="F3E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C00000"/>
                    </a:solidFill>
                  </a:rPr>
                  <a:t>But: How do we pick </a:t>
                </a:r>
                <a14:m>
                  <m:oMath xmlns:m="http://schemas.openxmlformats.org/officeDocument/2006/math">
                    <m:r>
                      <a:rPr lang="en-US" sz="2400" i="1">
                        <a:solidFill>
                          <a:srgbClr val="FF0000"/>
                        </a:solidFill>
                        <a:latin typeface="Cambria Math" panose="02040503050406030204" pitchFamily="18" charset="0"/>
                      </a:rPr>
                      <m:t>𝑓</m:t>
                    </m:r>
                    <m:r>
                      <a:rPr lang="en-US" sz="2400" b="0" i="0" smtClean="0">
                        <a:solidFill>
                          <a:srgbClr val="FF0000"/>
                        </a:solidFill>
                        <a:latin typeface="Cambria Math" panose="02040503050406030204" pitchFamily="18" charset="0"/>
                      </a:rPr>
                      <m:t>(</m:t>
                    </m:r>
                    <m:r>
                      <m:rPr>
                        <m:sty m:val="p"/>
                      </m:rPr>
                      <a:rPr lang="en-US" sz="2400" b="0" i="0" smtClean="0">
                        <a:solidFill>
                          <a:srgbClr val="FF0000"/>
                        </a:solidFill>
                        <a:latin typeface="Cambria Math" panose="02040503050406030204" pitchFamily="18" charset="0"/>
                      </a:rPr>
                      <m:t>X</m:t>
                    </m:r>
                    <m:r>
                      <a:rPr lang="en-US" sz="2400" b="0" i="0" smtClean="0">
                        <a:solidFill>
                          <a:srgbClr val="FF0000"/>
                        </a:solidFill>
                        <a:latin typeface="Cambria Math" panose="02040503050406030204" pitchFamily="18" charset="0"/>
                      </a:rPr>
                      <m:t>) </m:t>
                    </m:r>
                  </m:oMath>
                </a14:m>
                <a:r>
                  <a:rPr lang="en-US" sz="2400" dirty="0">
                    <a:solidFill>
                      <a:srgbClr val="C00000"/>
                    </a:solidFill>
                  </a:rPr>
                  <a:t>to write this as </a:t>
                </a:r>
                <a14:m>
                  <m:oMath xmlns:m="http://schemas.openxmlformats.org/officeDocument/2006/math">
                    <m:sSup>
                      <m:sSupPr>
                        <m:ctrlPr>
                          <a:rPr lang="en-US" sz="2400" b="0" i="1" dirty="0" smtClean="0">
                            <a:solidFill>
                              <a:srgbClr val="0070C0"/>
                            </a:solidFill>
                            <a:latin typeface="Cambria Math" panose="02040503050406030204" pitchFamily="18" charset="0"/>
                          </a:rPr>
                        </m:ctrlPr>
                      </m:sSupPr>
                      <m:e>
                        <m:r>
                          <a:rPr lang="en-US" sz="2400" b="0" i="1" dirty="0" smtClean="0">
                            <a:solidFill>
                              <a:srgbClr val="0070C0"/>
                            </a:solidFill>
                            <a:latin typeface="Cambria Math" panose="02040503050406030204" pitchFamily="18" charset="0"/>
                          </a:rPr>
                          <m:t>𝑥</m:t>
                        </m:r>
                      </m:e>
                      <m:sup>
                        <m:r>
                          <a:rPr lang="en-US" sz="2400" b="0" i="1" dirty="0" smtClean="0">
                            <a:solidFill>
                              <a:srgbClr val="0070C0"/>
                            </a:solidFill>
                            <a:latin typeface="Cambria Math" panose="02040503050406030204" pitchFamily="18" charset="0"/>
                          </a:rPr>
                          <m:t>𝑗</m:t>
                        </m:r>
                      </m:sup>
                    </m:sSup>
                    <m:r>
                      <a:rPr lang="en-US" sz="2400" i="1" dirty="0" smtClean="0">
                        <a:solidFill>
                          <a:srgbClr val="0070C0"/>
                        </a:solidFill>
                        <a:latin typeface="Cambria Math" panose="02040503050406030204" pitchFamily="18" charset="0"/>
                      </a:rPr>
                      <m:t>𝐺</m:t>
                    </m:r>
                    <m:r>
                      <a:rPr lang="en-US" sz="2400" i="1" dirty="0" smtClean="0">
                        <a:solidFill>
                          <a:srgbClr val="0070C0"/>
                        </a:solidFill>
                        <a:latin typeface="Cambria Math" panose="02040503050406030204" pitchFamily="18" charset="0"/>
                      </a:rPr>
                      <m:t>’</m:t>
                    </m:r>
                  </m:oMath>
                </a14:m>
                <a:r>
                  <a:rPr lang="en-US" sz="2400" dirty="0">
                    <a:solidFill>
                      <a:srgbClr val="C00000"/>
                    </a:solidFill>
                  </a:rPr>
                  <a:t> for some </a:t>
                </a:r>
                <a14:m>
                  <m:oMath xmlns:m="http://schemas.openxmlformats.org/officeDocument/2006/math">
                    <m:r>
                      <a:rPr lang="en-US" sz="2400" i="1" dirty="0" smtClean="0">
                        <a:solidFill>
                          <a:srgbClr val="0070C0"/>
                        </a:solidFill>
                        <a:latin typeface="Cambria Math" panose="02040503050406030204" pitchFamily="18" charset="0"/>
                      </a:rPr>
                      <m:t>𝐺</m:t>
                    </m:r>
                    <m:r>
                      <a:rPr lang="en-US" sz="2400" i="1" dirty="0" smtClean="0">
                        <a:solidFill>
                          <a:srgbClr val="0070C0"/>
                        </a:solidFill>
                        <a:latin typeface="Cambria Math" panose="02040503050406030204" pitchFamily="18" charset="0"/>
                      </a:rPr>
                      <m:t>’</m:t>
                    </m:r>
                  </m:oMath>
                </a14:m>
                <a:r>
                  <a:rPr lang="en-US" sz="2400" dirty="0">
                    <a:solidFill>
                      <a:srgbClr val="C00000"/>
                    </a:solidFill>
                  </a:rPr>
                  <a:t>?</a:t>
                </a:r>
              </a:p>
            </p:txBody>
          </p:sp>
        </mc:Choice>
        <mc:Fallback xmlns="">
          <p:sp>
            <p:nvSpPr>
              <p:cNvPr id="8" name="Rounded Rectangular Callout 7">
                <a:extLst>
                  <a:ext uri="{FF2B5EF4-FFF2-40B4-BE49-F238E27FC236}">
                    <a16:creationId xmlns:a16="http://schemas.microsoft.com/office/drawing/2014/main" id="{FE4F8DB4-0D4D-8AFA-FB94-DF0D127F6A91}"/>
                  </a:ext>
                </a:extLst>
              </p:cNvPr>
              <p:cNvSpPr>
                <a:spLocks noRot="1" noChangeAspect="1" noMove="1" noResize="1" noEditPoints="1" noAdjustHandles="1" noChangeArrowheads="1" noChangeShapeType="1" noTextEdit="1"/>
              </p:cNvSpPr>
              <p:nvPr/>
            </p:nvSpPr>
            <p:spPr>
              <a:xfrm>
                <a:off x="8604115" y="4727040"/>
                <a:ext cx="3464668" cy="1920875"/>
              </a:xfrm>
              <a:prstGeom prst="wedgeRoundRectCallout">
                <a:avLst>
                  <a:gd name="adj1" fmla="val -65767"/>
                  <a:gd name="adj2" fmla="val -26610"/>
                  <a:gd name="adj3" fmla="val 16667"/>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C89A315-5BE7-BAB3-C7F0-B7AE6BD08392}"/>
                  </a:ext>
                </a:extLst>
              </p:cNvPr>
              <p:cNvSpPr txBox="1"/>
              <p:nvPr/>
            </p:nvSpPr>
            <p:spPr>
              <a:xfrm>
                <a:off x="558645" y="5701665"/>
                <a:ext cx="7821040" cy="919472"/>
              </a:xfrm>
              <a:prstGeom prst="roundRect">
                <a:avLst/>
              </a:prstGeom>
              <a:solidFill>
                <a:srgbClr val="F3E7E7"/>
              </a:solidFill>
              <a:ln>
                <a:solidFill>
                  <a:srgbClr val="C00000"/>
                </a:solidFill>
              </a:ln>
            </p:spPr>
            <p:txBody>
              <a:bodyPr wrap="square" anchor="ctr">
                <a:spAutoFit/>
              </a:bodyPr>
              <a:lstStyle/>
              <a:p>
                <a:r>
                  <a:rPr lang="en-US" sz="2400" dirty="0">
                    <a:solidFill>
                      <a:schemeClr val="tx1"/>
                    </a:solidFill>
                  </a:rPr>
                  <a:t>Polynomials</a:t>
                </a:r>
                <a:r>
                  <a:rPr lang="en-US" sz="2400" i="1" dirty="0">
                    <a:solidFill>
                      <a:schemeClr val="tx1"/>
                    </a:solidFill>
                  </a:rPr>
                  <a:t> </a:t>
                </a:r>
                <a14:m>
                  <m:oMath xmlns:m="http://schemas.openxmlformats.org/officeDocument/2006/math">
                    <m:r>
                      <a:rPr lang="en-US" sz="2400" b="0" i="1">
                        <a:solidFill>
                          <a:srgbClr val="FF0000"/>
                        </a:solidFill>
                        <a:latin typeface="Cambria Math" panose="02040503050406030204" pitchFamily="18" charset="0"/>
                      </a:rPr>
                      <m:t>𝑓</m:t>
                    </m:r>
                    <m:d>
                      <m:dPr>
                        <m:ctrlPr>
                          <a:rPr lang="en-US" sz="2400" i="1">
                            <a:solidFill>
                              <a:srgbClr val="FF0000"/>
                            </a:solidFill>
                            <a:latin typeface="Cambria Math" panose="02040503050406030204" pitchFamily="18" charset="0"/>
                          </a:rPr>
                        </m:ctrlPr>
                      </m:dPr>
                      <m:e>
                        <m:r>
                          <m:rPr>
                            <m:sty m:val="p"/>
                          </m:rPr>
                          <a:rPr lang="en-US" sz="2400" b="0" i="1" smtClean="0">
                            <a:solidFill>
                              <a:srgbClr val="FF0000"/>
                            </a:solidFill>
                            <a:latin typeface="Cambria Math" panose="02040503050406030204" pitchFamily="18" charset="0"/>
                          </a:rPr>
                          <m:t>X</m:t>
                        </m:r>
                      </m:e>
                    </m:d>
                    <m:r>
                      <a:rPr lang="en-US" sz="2400" b="0" i="1" smtClean="0">
                        <a:solidFill>
                          <a:srgbClr val="FF0000"/>
                        </a:solidFill>
                        <a:latin typeface="Cambria Math" panose="02040503050406030204" pitchFamily="18" charset="0"/>
                      </a:rPr>
                      <m:t>,</m:t>
                    </m:r>
                  </m:oMath>
                </a14:m>
                <a:r>
                  <a:rPr lang="en-US" sz="2400" dirty="0">
                    <a:solidFill>
                      <a:schemeClr val="accent2"/>
                    </a:solidFill>
                  </a:rPr>
                  <a:t> </a:t>
                </a:r>
                <a14:m>
                  <m:oMath xmlns:m="http://schemas.openxmlformats.org/officeDocument/2006/math">
                    <m:r>
                      <a:rPr lang="en-US" sz="2400" b="0" i="1">
                        <a:solidFill>
                          <a:schemeClr val="accent2"/>
                        </a:solidFill>
                        <a:latin typeface="Cambria Math" panose="02040503050406030204" pitchFamily="18" charset="0"/>
                      </a:rPr>
                      <m:t>𝑔</m:t>
                    </m:r>
                    <m:d>
                      <m:dPr>
                        <m:ctrlPr>
                          <a:rPr lang="en-US" sz="2400" i="1">
                            <a:solidFill>
                              <a:schemeClr val="accent2"/>
                            </a:solidFill>
                            <a:latin typeface="Cambria Math" panose="02040503050406030204" pitchFamily="18" charset="0"/>
                          </a:rPr>
                        </m:ctrlPr>
                      </m:dPr>
                      <m:e>
                        <m:r>
                          <m:rPr>
                            <m:sty m:val="p"/>
                          </m:rPr>
                          <a:rPr lang="en-US" sz="2400" b="0" i="1" smtClean="0">
                            <a:solidFill>
                              <a:schemeClr val="accent2"/>
                            </a:solidFill>
                            <a:latin typeface="Cambria Math" panose="02040503050406030204" pitchFamily="18" charset="0"/>
                          </a:rPr>
                          <m:t>X</m:t>
                        </m:r>
                      </m:e>
                    </m:d>
                  </m:oMath>
                </a14:m>
                <a:r>
                  <a:rPr lang="en-US" sz="2400" dirty="0">
                    <a:solidFill>
                      <a:schemeClr val="tx1"/>
                    </a:solidFill>
                  </a:rPr>
                  <a:t> has degree </a:t>
                </a:r>
                <a14:m>
                  <m:oMath xmlns:m="http://schemas.openxmlformats.org/officeDocument/2006/math">
                    <m:r>
                      <a:rPr lang="en-US" sz="2400" b="0" i="1" smtClean="0">
                        <a:solidFill>
                          <a:schemeClr val="tx1"/>
                        </a:solidFill>
                        <a:latin typeface="Cambria Math" panose="02040503050406030204" pitchFamily="18" charset="0"/>
                      </a:rPr>
                      <m:t>&lt;</m:t>
                    </m:r>
                    <m:r>
                      <a:rPr lang="en-US" sz="2400" b="0" i="1" smtClean="0">
                        <a:solidFill>
                          <a:schemeClr val="tx1"/>
                        </a:solidFill>
                        <a:latin typeface="Cambria Math" panose="02040503050406030204" pitchFamily="18" charset="0"/>
                      </a:rPr>
                      <m:t>𝑞</m:t>
                    </m:r>
                  </m:oMath>
                </a14:m>
                <a:r>
                  <a:rPr lang="en-US" sz="2400" dirty="0">
                    <a:solidFill>
                      <a:schemeClr val="tx1"/>
                    </a:solidFill>
                  </a:rPr>
                  <a:t> and satisfy:</a:t>
                </a:r>
              </a:p>
              <a:p>
                <a:pPr algn="ctr"/>
                <a14:m>
                  <m:oMathPara xmlns:m="http://schemas.openxmlformats.org/officeDocument/2006/math">
                    <m:oMathParaPr>
                      <m:jc m:val="left"/>
                    </m:oMathParaPr>
                    <m:oMath xmlns:m="http://schemas.openxmlformats.org/officeDocument/2006/math">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𝑖</m:t>
                      </m:r>
                      <m:r>
                        <a:rPr lang="en-US" sz="2400" b="0" i="1" smtClean="0">
                          <a:solidFill>
                            <a:schemeClr val="tx1"/>
                          </a:solidFill>
                          <a:latin typeface="Cambria Math" panose="02040503050406030204" pitchFamily="18" charset="0"/>
                        </a:rPr>
                        <m:t>∈</m:t>
                      </m:r>
                      <m:d>
                        <m:dPr>
                          <m:begChr m:val="["/>
                          <m:endChr m:val="]"/>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𝑞</m:t>
                          </m:r>
                        </m:e>
                      </m:d>
                      <m:r>
                        <a:rPr lang="en-US" sz="2400" b="0" i="1" smtClean="0">
                          <a:solidFill>
                            <a:schemeClr val="tx1"/>
                          </a:solidFill>
                          <a:latin typeface="Cambria Math" panose="02040503050406030204" pitchFamily="18" charset="0"/>
                        </a:rPr>
                        <m:t>:</m:t>
                      </m:r>
                      <m:r>
                        <a:rPr lang="en-US" sz="2400" b="0" i="1" smtClean="0">
                          <a:solidFill>
                            <a:schemeClr val="accent2"/>
                          </a:solidFill>
                          <a:latin typeface="Cambria Math" panose="02040503050406030204" pitchFamily="18" charset="0"/>
                        </a:rPr>
                        <m:t>𝑔</m:t>
                      </m:r>
                      <m:d>
                        <m:dPr>
                          <m:ctrlPr>
                            <a:rPr lang="en-US" sz="2400" b="0" i="1" smtClean="0">
                              <a:solidFill>
                                <a:schemeClr val="accent2"/>
                              </a:solidFill>
                              <a:latin typeface="Cambria Math" panose="02040503050406030204" pitchFamily="18" charset="0"/>
                            </a:rPr>
                          </m:ctrlPr>
                        </m:dPr>
                        <m:e>
                          <m:r>
                            <a:rPr lang="en-US" sz="2400" b="0" i="1" smtClean="0">
                              <a:solidFill>
                                <a:schemeClr val="accent2"/>
                              </a:solidFill>
                              <a:latin typeface="Cambria Math" panose="02040503050406030204" pitchFamily="18" charset="0"/>
                            </a:rPr>
                            <m:t>−</m:t>
                          </m:r>
                          <m:sSub>
                            <m:sSubPr>
                              <m:ctrlPr>
                                <a:rPr lang="en-US" sz="2400" b="0" i="1" smtClean="0">
                                  <a:solidFill>
                                    <a:schemeClr val="accent2"/>
                                  </a:solidFill>
                                  <a:latin typeface="Cambria Math" panose="02040503050406030204" pitchFamily="18" charset="0"/>
                                </a:rPr>
                              </m:ctrlPr>
                            </m:sSubPr>
                            <m:e>
                              <m:r>
                                <a:rPr lang="en-US" sz="2400" b="0" i="1" smtClean="0">
                                  <a:solidFill>
                                    <a:schemeClr val="accent2"/>
                                  </a:solidFill>
                                  <a:latin typeface="Cambria Math" panose="02040503050406030204" pitchFamily="18" charset="0"/>
                                </a:rPr>
                                <m:t>𝑒</m:t>
                              </m:r>
                            </m:e>
                            <m:sub>
                              <m:r>
                                <a:rPr lang="en-US" sz="2400" b="0" i="1" smtClean="0">
                                  <a:solidFill>
                                    <a:schemeClr val="accent2"/>
                                  </a:solidFill>
                                  <a:latin typeface="Cambria Math" panose="02040503050406030204" pitchFamily="18" charset="0"/>
                                </a:rPr>
                                <m:t>𝑖</m:t>
                              </m:r>
                            </m:sub>
                          </m:sSub>
                        </m:e>
                      </m:d>
                      <m:r>
                        <a:rPr lang="en-US" sz="2400" b="0" i="1" smtClean="0">
                          <a:solidFill>
                            <a:schemeClr val="accent2"/>
                          </a:solidFill>
                          <a:latin typeface="Cambria Math" panose="02040503050406030204" pitchFamily="18" charset="0"/>
                        </a:rPr>
                        <m:t>=</m:t>
                      </m:r>
                      <m:sSub>
                        <m:sSubPr>
                          <m:ctrlPr>
                            <a:rPr lang="en-US" sz="2400" i="1">
                              <a:solidFill>
                                <a:schemeClr val="accent2"/>
                              </a:solidFill>
                              <a:latin typeface="Cambria Math" panose="02040503050406030204" pitchFamily="18" charset="0"/>
                            </a:rPr>
                          </m:ctrlPr>
                        </m:sSubPr>
                        <m:e>
                          <m:r>
                            <a:rPr lang="en-US" sz="2400" i="1">
                              <a:solidFill>
                                <a:schemeClr val="accent2"/>
                              </a:solidFill>
                              <a:latin typeface="Cambria Math" panose="02040503050406030204" pitchFamily="18" charset="0"/>
                            </a:rPr>
                            <m:t>𝑚</m:t>
                          </m:r>
                        </m:e>
                        <m:sub>
                          <m:r>
                            <a:rPr lang="en-US" sz="2400" i="1">
                              <a:solidFill>
                                <a:schemeClr val="accent2"/>
                              </a:solidFill>
                              <a:latin typeface="Cambria Math" panose="02040503050406030204" pitchFamily="18" charset="0"/>
                            </a:rPr>
                            <m:t>𝑖</m:t>
                          </m:r>
                        </m:sub>
                      </m:sSub>
                      <m:r>
                        <a:rPr lang="en-US" sz="2400" i="1">
                          <a:solidFill>
                            <a:schemeClr val="accent2"/>
                          </a:solidFill>
                          <a:latin typeface="Cambria Math" panose="02040503050406030204" pitchFamily="18" charset="0"/>
                        </a:rPr>
                        <m:t>⋅</m:t>
                      </m:r>
                      <m:r>
                        <a:rPr lang="en-US" sz="2400" i="1">
                          <a:solidFill>
                            <a:srgbClr val="FF0000"/>
                          </a:solidFill>
                          <a:latin typeface="Cambria Math" panose="02040503050406030204" pitchFamily="18" charset="0"/>
                        </a:rPr>
                        <m:t>𝑓</m:t>
                      </m:r>
                      <m:d>
                        <m:dPr>
                          <m:ctrlPr>
                            <a:rPr lang="en-US" sz="2400" i="1">
                              <a:solidFill>
                                <a:srgbClr val="FF0000"/>
                              </a:solidFill>
                              <a:latin typeface="Cambria Math" panose="02040503050406030204" pitchFamily="18" charset="0"/>
                            </a:rPr>
                          </m:ctrlPr>
                        </m:dPr>
                        <m:e>
                          <m:r>
                            <a:rPr lang="en-US" sz="2400" i="1">
                              <a:solidFill>
                                <a:srgbClr val="FF0000"/>
                              </a:solidFill>
                              <a:latin typeface="Cambria Math" panose="02040503050406030204" pitchFamily="18"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𝑒</m:t>
                              </m:r>
                            </m:e>
                            <m:sub>
                              <m:r>
                                <a:rPr lang="en-US" sz="2400" i="1">
                                  <a:solidFill>
                                    <a:srgbClr val="FF0000"/>
                                  </a:solidFill>
                                  <a:latin typeface="Cambria Math" panose="02040503050406030204" pitchFamily="18" charset="0"/>
                                </a:rPr>
                                <m:t>𝑖</m:t>
                              </m:r>
                            </m:sub>
                          </m:sSub>
                        </m:e>
                      </m:d>
                    </m:oMath>
                  </m:oMathPara>
                </a14:m>
                <a:br>
                  <a:rPr lang="en-US" sz="2400" b="0" i="1" dirty="0">
                    <a:latin typeface="Cambria Math" panose="02040503050406030204" pitchFamily="18" charset="0"/>
                  </a:rPr>
                </a:br>
                <a:endParaRPr lang="en-US" sz="2400" i="1" dirty="0"/>
              </a:p>
            </p:txBody>
          </p:sp>
        </mc:Choice>
        <mc:Fallback xmlns="">
          <p:sp>
            <p:nvSpPr>
              <p:cNvPr id="9" name="TextBox 8">
                <a:extLst>
                  <a:ext uri="{FF2B5EF4-FFF2-40B4-BE49-F238E27FC236}">
                    <a16:creationId xmlns:a16="http://schemas.microsoft.com/office/drawing/2014/main" id="{1C89A315-5BE7-BAB3-C7F0-B7AE6BD08392}"/>
                  </a:ext>
                </a:extLst>
              </p:cNvPr>
              <p:cNvSpPr txBox="1">
                <a:spLocks noRot="1" noChangeAspect="1" noMove="1" noResize="1" noEditPoints="1" noAdjustHandles="1" noChangeArrowheads="1" noChangeShapeType="1" noTextEdit="1"/>
              </p:cNvSpPr>
              <p:nvPr/>
            </p:nvSpPr>
            <p:spPr>
              <a:xfrm>
                <a:off x="558645" y="5701665"/>
                <a:ext cx="7821040" cy="919472"/>
              </a:xfrm>
              <a:prstGeom prst="roundRect">
                <a:avLst/>
              </a:prstGeom>
              <a:blipFill>
                <a:blip r:embed="rId7"/>
                <a:stretch>
                  <a:fillRect l="-647" b="-2703"/>
                </a:stretch>
              </a:blipFill>
              <a:ln>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3436AB5-CED7-0933-0127-7FD2F35F0A2D}"/>
                  </a:ext>
                </a:extLst>
              </p:cNvPr>
              <p:cNvSpPr txBox="1"/>
              <p:nvPr/>
            </p:nvSpPr>
            <p:spPr>
              <a:xfrm>
                <a:off x="6598597" y="3363825"/>
                <a:ext cx="4207948" cy="103150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m:t>
                      </m:r>
                      <m:r>
                        <a:rPr lang="en-US" sz="2400" i="1">
                          <a:solidFill>
                            <a:srgbClr val="0070C0"/>
                          </a:solidFill>
                          <a:latin typeface="Cambria Math" panose="02040503050406030204" pitchFamily="18" charset="0"/>
                        </a:rPr>
                        <m:t>𝑝</m:t>
                      </m:r>
                      <m:sSup>
                        <m:sSupPr>
                          <m:ctrlPr>
                            <a:rPr lang="en-US" sz="2400" i="1">
                              <a:solidFill>
                                <a:srgbClr val="0070C0"/>
                              </a:solidFill>
                              <a:latin typeface="Cambria Math" panose="02040503050406030204" pitchFamily="18" charset="0"/>
                            </a:rPr>
                          </m:ctrlPr>
                        </m:sSupPr>
                        <m:e>
                          <m:d>
                            <m:dPr>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𝑥</m:t>
                              </m:r>
                            </m:e>
                          </m:d>
                        </m:e>
                        <m:sup>
                          <m:r>
                            <a:rPr lang="en-US" sz="2400" i="1">
                              <a:solidFill>
                                <a:srgbClr val="0070C0"/>
                              </a:solidFill>
                              <a:latin typeface="Cambria Math" panose="02040503050406030204" pitchFamily="18" charset="0"/>
                            </a:rPr>
                            <m:t>−1</m:t>
                          </m:r>
                        </m:sup>
                      </m:sSup>
                      <m:nary>
                        <m:naryPr>
                          <m:chr m:val="∑"/>
                          <m:supHide m:val="on"/>
                          <m:ctrlPr>
                            <a:rPr lang="en-US" sz="2400" i="1">
                              <a:latin typeface="Cambria Math" panose="02040503050406030204" pitchFamily="18" charset="0"/>
                            </a:rPr>
                          </m:ctrlPr>
                        </m:naryPr>
                        <m:sub>
                          <m:r>
                            <a:rPr lang="en-US" sz="2400" i="1">
                              <a:latin typeface="Cambria Math" panose="02040503050406030204" pitchFamily="18" charset="0"/>
                            </a:rPr>
                            <m:t>𝑖</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𝑞</m:t>
                              </m:r>
                            </m:e>
                          </m:d>
                        </m:sub>
                        <m:sup/>
                        <m:e>
                          <m:sSub>
                            <m:sSubPr>
                              <m:ctrlPr>
                                <a:rPr lang="en-US" sz="2400" i="1">
                                  <a:solidFill>
                                    <a:schemeClr val="accent6">
                                      <a:lumMod val="75000"/>
                                    </a:schemeClr>
                                  </a:solidFill>
                                  <a:latin typeface="Cambria Math" panose="02040503050406030204" pitchFamily="18" charset="0"/>
                                </a:rPr>
                              </m:ctrlPr>
                            </m:sSubPr>
                            <m:e>
                              <m:r>
                                <a:rPr lang="en-US" sz="2400" i="1">
                                  <a:solidFill>
                                    <a:schemeClr val="accent6">
                                      <a:lumMod val="75000"/>
                                    </a:schemeClr>
                                  </a:solidFill>
                                  <a:latin typeface="Cambria Math" panose="02040503050406030204" pitchFamily="18" charset="0"/>
                                </a:rPr>
                                <m:t>𝛼</m:t>
                              </m:r>
                            </m:e>
                            <m:sub>
                              <m:r>
                                <a:rPr lang="en-US" sz="2400" i="1">
                                  <a:solidFill>
                                    <a:schemeClr val="accent6">
                                      <a:lumMod val="75000"/>
                                    </a:schemeClr>
                                  </a:solidFill>
                                  <a:latin typeface="Cambria Math" panose="02040503050406030204" pitchFamily="18" charset="0"/>
                                </a:rPr>
                                <m:t>𝑖</m:t>
                              </m:r>
                            </m:sub>
                          </m:sSub>
                          <m:sSub>
                            <m:sSubPr>
                              <m:ctrlPr>
                                <a:rPr lang="en-US" sz="2400" i="1">
                                  <a:solidFill>
                                    <a:schemeClr val="accent2">
                                      <a:lumMod val="75000"/>
                                    </a:schemeClr>
                                  </a:solidFill>
                                  <a:latin typeface="Cambria Math" panose="02040503050406030204" pitchFamily="18" charset="0"/>
                                </a:rPr>
                              </m:ctrlPr>
                            </m:sSubPr>
                            <m:e>
                              <m:r>
                                <a:rPr lang="en-US" sz="2400" i="1">
                                  <a:solidFill>
                                    <a:schemeClr val="accent2">
                                      <a:lumMod val="75000"/>
                                    </a:schemeClr>
                                  </a:solidFill>
                                  <a:latin typeface="Cambria Math" panose="02040503050406030204" pitchFamily="18" charset="0"/>
                                </a:rPr>
                                <m:t>𝑚</m:t>
                              </m:r>
                            </m:e>
                            <m:sub>
                              <m:r>
                                <a:rPr lang="en-US" sz="2400" i="1">
                                  <a:solidFill>
                                    <a:schemeClr val="accent2">
                                      <a:lumMod val="75000"/>
                                    </a:schemeClr>
                                  </a:solidFill>
                                  <a:latin typeface="Cambria Math" panose="02040503050406030204" pitchFamily="18" charset="0"/>
                                </a:rPr>
                                <m:t>𝑖</m:t>
                              </m:r>
                            </m:sub>
                          </m:sSub>
                          <m:r>
                            <a:rPr lang="en-US" sz="2400" i="1">
                              <a:latin typeface="Cambria Math" panose="02040503050406030204" pitchFamily="18" charset="0"/>
                            </a:rPr>
                            <m:t>⋅</m:t>
                          </m:r>
                          <m:sSub>
                            <m:sSubPr>
                              <m:ctrlPr>
                                <a:rPr lang="en-US" sz="2400" i="1">
                                  <a:solidFill>
                                    <a:srgbClr val="7030A0"/>
                                  </a:solidFill>
                                  <a:latin typeface="Cambria Math" panose="02040503050406030204" pitchFamily="18" charset="0"/>
                                </a:rPr>
                              </m:ctrlPr>
                            </m:sSubPr>
                            <m:e>
                              <m:r>
                                <a:rPr lang="en-US" sz="2400" i="1">
                                  <a:solidFill>
                                    <a:srgbClr val="7030A0"/>
                                  </a:solidFill>
                                  <a:latin typeface="Cambria Math" panose="02040503050406030204" pitchFamily="18" charset="0"/>
                                </a:rPr>
                                <m:t>𝑝</m:t>
                              </m:r>
                            </m:e>
                            <m:sub>
                              <m:r>
                                <a:rPr lang="en-US" sz="2400" i="1">
                                  <a:solidFill>
                                    <a:srgbClr val="7030A0"/>
                                  </a:solidFill>
                                  <a:latin typeface="Cambria Math" panose="02040503050406030204" pitchFamily="18" charset="0"/>
                                </a:rPr>
                                <m:t>𝑖</m:t>
                              </m:r>
                            </m:sub>
                          </m:sSub>
                          <m:d>
                            <m:dPr>
                              <m:ctrlPr>
                                <a:rPr lang="en-US" sz="2400" i="1">
                                  <a:solidFill>
                                    <a:srgbClr val="7030A0"/>
                                  </a:solidFill>
                                  <a:latin typeface="Cambria Math" panose="02040503050406030204" pitchFamily="18" charset="0"/>
                                </a:rPr>
                              </m:ctrlPr>
                            </m:dPr>
                            <m:e>
                              <m:r>
                                <a:rPr lang="en-US" sz="2400" i="1">
                                  <a:solidFill>
                                    <a:srgbClr val="7030A0"/>
                                  </a:solidFill>
                                  <a:latin typeface="Cambria Math" panose="02040503050406030204" pitchFamily="18" charset="0"/>
                                </a:rPr>
                                <m:t>𝑥</m:t>
                              </m:r>
                            </m:e>
                          </m:d>
                          <m:sSub>
                            <m:sSubPr>
                              <m:ctrlPr>
                                <a:rPr lang="en-US" sz="2400" i="1">
                                  <a:latin typeface="Cambria Math" panose="02040503050406030204" pitchFamily="18" charset="0"/>
                                </a:rPr>
                              </m:ctrlPr>
                            </m:sSubPr>
                            <m:e>
                              <m:r>
                                <a:rPr lang="en-US" sz="2400" b="0" i="1" smtClean="0">
                                  <a:latin typeface="Cambria Math" panose="02040503050406030204" pitchFamily="18" charset="0"/>
                                </a:rPr>
                                <m:t>𝐻</m:t>
                              </m:r>
                            </m:e>
                            <m:sub>
                              <m:r>
                                <a:rPr lang="en-US" sz="2400" i="1">
                                  <a:latin typeface="Cambria Math" panose="02040503050406030204" pitchFamily="18" charset="0"/>
                                </a:rPr>
                                <m:t>1</m:t>
                              </m:r>
                            </m:sub>
                          </m:sSub>
                        </m:e>
                      </m:nary>
                    </m:oMath>
                  </m:oMathPara>
                </a14:m>
                <a:endParaRPr lang="en-US" sz="2400" dirty="0"/>
              </a:p>
            </p:txBody>
          </p:sp>
        </mc:Choice>
        <mc:Fallback xmlns="">
          <p:sp>
            <p:nvSpPr>
              <p:cNvPr id="11" name="TextBox 10">
                <a:extLst>
                  <a:ext uri="{FF2B5EF4-FFF2-40B4-BE49-F238E27FC236}">
                    <a16:creationId xmlns:a16="http://schemas.microsoft.com/office/drawing/2014/main" id="{33436AB5-CED7-0933-0127-7FD2F35F0A2D}"/>
                  </a:ext>
                </a:extLst>
              </p:cNvPr>
              <p:cNvSpPr txBox="1">
                <a:spLocks noRot="1" noChangeAspect="1" noMove="1" noResize="1" noEditPoints="1" noAdjustHandles="1" noChangeArrowheads="1" noChangeShapeType="1" noTextEdit="1"/>
              </p:cNvSpPr>
              <p:nvPr/>
            </p:nvSpPr>
            <p:spPr>
              <a:xfrm>
                <a:off x="6598597" y="3363825"/>
                <a:ext cx="4207948" cy="1031501"/>
              </a:xfrm>
              <a:prstGeom prst="rect">
                <a:avLst/>
              </a:prstGeom>
              <a:blipFill>
                <a:blip r:embed="rId8"/>
                <a:stretch>
                  <a:fillRect l="-300" t="-122892" b="-1662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BABF1F2-DF37-0874-AC17-8AF62854B2D6}"/>
                  </a:ext>
                </a:extLst>
              </p:cNvPr>
              <p:cNvSpPr txBox="1"/>
              <p:nvPr/>
            </p:nvSpPr>
            <p:spPr>
              <a:xfrm>
                <a:off x="5632124" y="5052138"/>
                <a:ext cx="2597476" cy="46166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2400" i="1" smtClean="0">
                          <a:latin typeface="Cambria Math" panose="02040503050406030204" pitchFamily="18" charset="0"/>
                        </a:rPr>
                        <m:t>+</m:t>
                      </m:r>
                      <m:r>
                        <a:rPr lang="en-US" sz="2400" i="1">
                          <a:solidFill>
                            <a:schemeClr val="accent2"/>
                          </a:solidFill>
                          <a:latin typeface="Cambria Math" panose="02040503050406030204" pitchFamily="18" charset="0"/>
                        </a:rPr>
                        <m:t>𝑔</m:t>
                      </m:r>
                      <m:d>
                        <m:dPr>
                          <m:ctrlPr>
                            <a:rPr lang="en-US" sz="2400" i="1">
                              <a:solidFill>
                                <a:schemeClr val="accent2"/>
                              </a:solidFill>
                              <a:latin typeface="Cambria Math" panose="02040503050406030204" pitchFamily="18" charset="0"/>
                            </a:rPr>
                          </m:ctrlPr>
                        </m:dPr>
                        <m:e>
                          <m:r>
                            <a:rPr lang="en-US" sz="2400" i="1">
                              <a:solidFill>
                                <a:schemeClr val="accent2"/>
                              </a:solidFill>
                              <a:latin typeface="Cambria Math" panose="02040503050406030204" pitchFamily="18" charset="0"/>
                            </a:rPr>
                            <m:t>𝑥</m:t>
                          </m:r>
                        </m:e>
                      </m:d>
                      <m:r>
                        <a:rPr lang="en-US" sz="2400" i="1">
                          <a:solidFill>
                            <a:srgbClr val="0070C0"/>
                          </a:solidFill>
                          <a:latin typeface="Cambria Math" panose="02040503050406030204" pitchFamily="18" charset="0"/>
                        </a:rPr>
                        <m:t>𝑝</m:t>
                      </m:r>
                      <m:sSup>
                        <m:sSupPr>
                          <m:ctrlPr>
                            <a:rPr lang="en-US" sz="2400" i="1">
                              <a:solidFill>
                                <a:srgbClr val="0070C0"/>
                              </a:solidFill>
                              <a:latin typeface="Cambria Math" panose="02040503050406030204" pitchFamily="18" charset="0"/>
                            </a:rPr>
                          </m:ctrlPr>
                        </m:sSupPr>
                        <m:e>
                          <m:d>
                            <m:dPr>
                              <m:ctrlPr>
                                <a:rPr lang="en-US" sz="2400" i="1">
                                  <a:solidFill>
                                    <a:srgbClr val="0070C0"/>
                                  </a:solidFill>
                                  <a:latin typeface="Cambria Math" panose="02040503050406030204" pitchFamily="18" charset="0"/>
                                </a:rPr>
                              </m:ctrlPr>
                            </m:dPr>
                            <m:e>
                              <m:r>
                                <a:rPr lang="en-US" sz="2400" i="1">
                                  <a:solidFill>
                                    <a:srgbClr val="0070C0"/>
                                  </a:solidFill>
                                  <a:latin typeface="Cambria Math" panose="02040503050406030204" pitchFamily="18" charset="0"/>
                                </a:rPr>
                                <m:t>𝑥</m:t>
                              </m:r>
                            </m:e>
                          </m:d>
                        </m:e>
                        <m:sup>
                          <m:r>
                            <a:rPr lang="en-US" sz="2400" i="1">
                              <a:solidFill>
                                <a:srgbClr val="0070C0"/>
                              </a:solidFill>
                              <a:latin typeface="Cambria Math" panose="02040503050406030204" pitchFamily="18" charset="0"/>
                            </a:rPr>
                            <m:t>−1</m:t>
                          </m:r>
                        </m:sup>
                      </m:sSup>
                      <m:sSub>
                        <m:sSubPr>
                          <m:ctrlPr>
                            <a:rPr lang="en-US" sz="2400" i="1">
                              <a:solidFill>
                                <a:srgbClr val="0070C0"/>
                              </a:solidFill>
                              <a:latin typeface="Cambria Math" panose="02040503050406030204" pitchFamily="18" charset="0"/>
                            </a:rPr>
                          </m:ctrlPr>
                        </m:sSubPr>
                        <m:e>
                          <m:r>
                            <a:rPr lang="en-US" sz="2400" i="1">
                              <a:solidFill>
                                <a:srgbClr val="0070C0"/>
                              </a:solidFill>
                              <a:latin typeface="Cambria Math" panose="02040503050406030204" pitchFamily="18" charset="0"/>
                            </a:rPr>
                            <m:t>𝐻</m:t>
                          </m:r>
                        </m:e>
                        <m:sub>
                          <m:r>
                            <a:rPr lang="en-US" sz="2400" i="1">
                              <a:solidFill>
                                <a:srgbClr val="0070C0"/>
                              </a:solidFill>
                              <a:latin typeface="Cambria Math" panose="02040503050406030204" pitchFamily="18" charset="0"/>
                            </a:rPr>
                            <m:t>1</m:t>
                          </m:r>
                        </m:sub>
                      </m:sSub>
                    </m:oMath>
                  </m:oMathPara>
                </a14:m>
                <a:endParaRPr lang="en-US" sz="2400" dirty="0"/>
              </a:p>
            </p:txBody>
          </p:sp>
        </mc:Choice>
        <mc:Fallback xmlns="">
          <p:sp>
            <p:nvSpPr>
              <p:cNvPr id="15" name="TextBox 14">
                <a:extLst>
                  <a:ext uri="{FF2B5EF4-FFF2-40B4-BE49-F238E27FC236}">
                    <a16:creationId xmlns:a16="http://schemas.microsoft.com/office/drawing/2014/main" id="{EBABF1F2-DF37-0874-AC17-8AF62854B2D6}"/>
                  </a:ext>
                </a:extLst>
              </p:cNvPr>
              <p:cNvSpPr txBox="1">
                <a:spLocks noRot="1" noChangeAspect="1" noMove="1" noResize="1" noEditPoints="1" noAdjustHandles="1" noChangeArrowheads="1" noChangeShapeType="1" noTextEdit="1"/>
              </p:cNvSpPr>
              <p:nvPr/>
            </p:nvSpPr>
            <p:spPr>
              <a:xfrm>
                <a:off x="5632124" y="5052138"/>
                <a:ext cx="2597476" cy="461665"/>
              </a:xfrm>
              <a:prstGeom prst="rect">
                <a:avLst/>
              </a:prstGeom>
              <a:blipFill>
                <a:blip r:embed="rId9"/>
                <a:stretch>
                  <a:fillRect b="-8108"/>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0B44AFE4-F4D2-2E55-A282-5BA8D4358775}"/>
              </a:ext>
            </a:extLst>
          </p:cNvPr>
          <p:cNvGrpSpPr/>
          <p:nvPr/>
        </p:nvGrpSpPr>
        <p:grpSpPr>
          <a:xfrm>
            <a:off x="416979" y="3948597"/>
            <a:ext cx="3019312" cy="944489"/>
            <a:chOff x="416979" y="3948597"/>
            <a:chExt cx="3019312" cy="944489"/>
          </a:xfrm>
        </p:grpSpPr>
        <p:pic>
          <p:nvPicPr>
            <p:cNvPr id="17" name="Graphic 16" descr="Line arrow: Counter-clockwise curve with solid fill">
              <a:extLst>
                <a:ext uri="{FF2B5EF4-FFF2-40B4-BE49-F238E27FC236}">
                  <a16:creationId xmlns:a16="http://schemas.microsoft.com/office/drawing/2014/main" id="{4DF6D9DE-0850-EAE3-56DF-1A1883AC15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2521891" y="3948597"/>
              <a:ext cx="914400" cy="914400"/>
            </a:xfrm>
            <a:prstGeom prst="rect">
              <a:avLst/>
            </a:prstGeom>
          </p:spPr>
        </p:pic>
        <p:sp>
          <p:nvSpPr>
            <p:cNvPr id="18" name="TextBox 17">
              <a:extLst>
                <a:ext uri="{FF2B5EF4-FFF2-40B4-BE49-F238E27FC236}">
                  <a16:creationId xmlns:a16="http://schemas.microsoft.com/office/drawing/2014/main" id="{08D54C6B-2CBC-FB11-66E7-00FC2DC0A5F9}"/>
                </a:ext>
              </a:extLst>
            </p:cNvPr>
            <p:cNvSpPr txBox="1"/>
            <p:nvPr/>
          </p:nvSpPr>
          <p:spPr>
            <a:xfrm>
              <a:off x="416979" y="4062089"/>
              <a:ext cx="2252948" cy="830997"/>
            </a:xfrm>
            <a:prstGeom prst="rect">
              <a:avLst/>
            </a:prstGeom>
            <a:noFill/>
          </p:spPr>
          <p:txBody>
            <a:bodyPr wrap="square" rtlCol="0">
              <a:spAutoFit/>
            </a:bodyPr>
            <a:lstStyle/>
            <a:p>
              <a:r>
                <a:rPr lang="en-US" sz="2400" dirty="0">
                  <a:solidFill>
                    <a:srgbClr val="C00000"/>
                  </a:solidFill>
                </a:rPr>
                <a:t>Lagrange basis polynomials</a:t>
              </a:r>
            </a:p>
          </p:txBody>
        </p:sp>
      </p:grpSp>
      <p:sp>
        <p:nvSpPr>
          <p:cNvPr id="20" name="Slide Number Placeholder 19">
            <a:extLst>
              <a:ext uri="{FF2B5EF4-FFF2-40B4-BE49-F238E27FC236}">
                <a16:creationId xmlns:a16="http://schemas.microsoft.com/office/drawing/2014/main" id="{603CD6B0-F592-F522-ACC1-306A8091E086}"/>
              </a:ext>
            </a:extLst>
          </p:cNvPr>
          <p:cNvSpPr>
            <a:spLocks noGrp="1"/>
          </p:cNvSpPr>
          <p:nvPr>
            <p:ph type="sldNum" sz="quarter" idx="12"/>
          </p:nvPr>
        </p:nvSpPr>
        <p:spPr/>
        <p:txBody>
          <a:bodyPr/>
          <a:lstStyle/>
          <a:p>
            <a:fld id="{55D15609-A41A-3E41-B06F-A203A646914D}" type="slidenum">
              <a:rPr lang="en-US" smtClean="0"/>
              <a:t>15</a:t>
            </a:fld>
            <a:endParaRPr lang="en-US"/>
          </a:p>
        </p:txBody>
      </p:sp>
      <p:sp>
        <p:nvSpPr>
          <p:cNvPr id="3" name="Rounded Rectangle 2">
            <a:extLst>
              <a:ext uri="{FF2B5EF4-FFF2-40B4-BE49-F238E27FC236}">
                <a16:creationId xmlns:a16="http://schemas.microsoft.com/office/drawing/2014/main" id="{F2541B8B-85A9-9C98-48D0-088418A773E4}"/>
              </a:ext>
            </a:extLst>
          </p:cNvPr>
          <p:cNvSpPr/>
          <p:nvPr/>
        </p:nvSpPr>
        <p:spPr>
          <a:xfrm>
            <a:off x="6096000" y="2233951"/>
            <a:ext cx="1172705" cy="619932"/>
          </a:xfrm>
          <a:prstGeom prst="roundRect">
            <a:avLst/>
          </a:prstGeom>
          <a:solidFill>
            <a:srgbClr val="F3E7E7">
              <a:alpha val="17712"/>
            </a:srgb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CC34F241-5145-C89F-1A79-18747D68D797}"/>
              </a:ext>
            </a:extLst>
          </p:cNvPr>
          <p:cNvSpPr/>
          <p:nvPr/>
        </p:nvSpPr>
        <p:spPr>
          <a:xfrm>
            <a:off x="6682352" y="3260867"/>
            <a:ext cx="3779004" cy="1174304"/>
          </a:xfrm>
          <a:prstGeom prst="roundRect">
            <a:avLst/>
          </a:prstGeom>
          <a:solidFill>
            <a:srgbClr val="F3E7E7">
              <a:alpha val="18017"/>
            </a:srgb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69B6B8D-7B16-C1BF-181A-B212BB70B9D8}"/>
              </a:ext>
            </a:extLst>
          </p:cNvPr>
          <p:cNvSpPr/>
          <p:nvPr/>
        </p:nvSpPr>
        <p:spPr>
          <a:xfrm>
            <a:off x="5466439" y="4759334"/>
            <a:ext cx="2597477" cy="911592"/>
          </a:xfrm>
          <a:prstGeom prst="roundRect">
            <a:avLst/>
          </a:prstGeom>
          <a:solidFill>
            <a:srgbClr val="F3E7E7">
              <a:alpha val="18017"/>
            </a:srgb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10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p:bldP spid="3" grpId="0" animBg="1"/>
      <p:bldP spid="6"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1DD8EFB0-2000-010D-ACE3-6650ECCDF20D}"/>
              </a:ext>
            </a:extLst>
          </p:cNvPr>
          <p:cNvSpPr/>
          <p:nvPr/>
        </p:nvSpPr>
        <p:spPr>
          <a:xfrm>
            <a:off x="760185" y="1506967"/>
            <a:ext cx="10889915" cy="3630940"/>
          </a:xfrm>
          <a:prstGeom prst="round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Title 1">
            <a:extLst>
              <a:ext uri="{FF2B5EF4-FFF2-40B4-BE49-F238E27FC236}">
                <a16:creationId xmlns:a16="http://schemas.microsoft.com/office/drawing/2014/main" id="{0C94F145-ED8C-3A78-F3BC-AEEABACF92EF}"/>
              </a:ext>
            </a:extLst>
          </p:cNvPr>
          <p:cNvSpPr>
            <a:spLocks noGrp="1"/>
          </p:cNvSpPr>
          <p:nvPr>
            <p:ph type="title"/>
          </p:nvPr>
        </p:nvSpPr>
        <p:spPr/>
        <p:txBody>
          <a:bodyPr/>
          <a:lstStyle/>
          <a:p>
            <a:r>
              <a:rPr lang="en-US" dirty="0"/>
              <a:t>Our Key Observation</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07AFBC2-1491-0DF6-7D85-3B4E1D64F1C7}"/>
                  </a:ext>
                </a:extLst>
              </p:cNvPr>
              <p:cNvSpPr txBox="1"/>
              <p:nvPr/>
            </p:nvSpPr>
            <p:spPr>
              <a:xfrm>
                <a:off x="1045031" y="2297979"/>
                <a:ext cx="10308769" cy="6917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a:solidFill>
                            <a:srgbClr val="FF0000"/>
                          </a:solidFill>
                          <a:latin typeface="Cambria Math" panose="02040503050406030204" pitchFamily="18" charset="0"/>
                        </a:rPr>
                        <m:t>𝑓</m:t>
                      </m:r>
                      <m:d>
                        <m:dPr>
                          <m:ctrlPr>
                            <a:rPr lang="en-US" sz="2800" i="1">
                              <a:solidFill>
                                <a:srgbClr val="FF0000"/>
                              </a:solidFill>
                              <a:latin typeface="Cambria Math" panose="02040503050406030204" pitchFamily="18" charset="0"/>
                            </a:rPr>
                          </m:ctrlPr>
                        </m:dPr>
                        <m:e>
                          <m:r>
                            <a:rPr lang="en-US" sz="2800" i="1">
                              <a:solidFill>
                                <a:srgbClr val="FF0000"/>
                              </a:solidFill>
                              <a:latin typeface="Cambria Math" panose="02040503050406030204" pitchFamily="18" charset="0"/>
                            </a:rPr>
                            <m:t>𝑥</m:t>
                          </m:r>
                        </m:e>
                      </m:d>
                      <m:r>
                        <a:rPr lang="en-US" sz="2800" i="1" smtClean="0">
                          <a:solidFill>
                            <a:srgbClr val="0070C0"/>
                          </a:solidFill>
                          <a:latin typeface="Cambria Math" panose="02040503050406030204" pitchFamily="18" charset="0"/>
                        </a:rPr>
                        <m:t>𝑝</m:t>
                      </m:r>
                      <m:sSup>
                        <m:sSupPr>
                          <m:ctrlPr>
                            <a:rPr lang="en-US" sz="2800" i="1">
                              <a:solidFill>
                                <a:srgbClr val="0070C0"/>
                              </a:solidFill>
                              <a:latin typeface="Cambria Math" panose="02040503050406030204" pitchFamily="18" charset="0"/>
                            </a:rPr>
                          </m:ctrlPr>
                        </m:sSupPr>
                        <m:e>
                          <m:d>
                            <m:dPr>
                              <m:ctrlPr>
                                <a:rPr lang="en-US" sz="2800" i="1">
                                  <a:solidFill>
                                    <a:srgbClr val="0070C0"/>
                                  </a:solidFill>
                                  <a:latin typeface="Cambria Math" panose="02040503050406030204" pitchFamily="18" charset="0"/>
                                </a:rPr>
                              </m:ctrlPr>
                            </m:dPr>
                            <m:e>
                              <m:r>
                                <a:rPr lang="en-US" sz="2800" i="1">
                                  <a:solidFill>
                                    <a:srgbClr val="0070C0"/>
                                  </a:solidFill>
                                  <a:latin typeface="Cambria Math" panose="02040503050406030204" pitchFamily="18" charset="0"/>
                                </a:rPr>
                                <m:t>𝑥</m:t>
                              </m:r>
                            </m:e>
                          </m:d>
                        </m:e>
                        <m:sup>
                          <m:r>
                            <a:rPr lang="en-US" sz="2800" i="1">
                              <a:solidFill>
                                <a:srgbClr val="0070C0"/>
                              </a:solidFill>
                              <a:latin typeface="Cambria Math" panose="02040503050406030204" pitchFamily="18" charset="0"/>
                            </a:rPr>
                            <m:t>−1</m:t>
                          </m:r>
                        </m:sup>
                      </m:sSup>
                      <m:sSub>
                        <m:sSubPr>
                          <m:ctrlPr>
                            <a:rPr lang="en-US" sz="2800" b="0" i="1" smtClean="0">
                              <a:solidFill>
                                <a:srgbClr val="0070C0"/>
                              </a:solidFill>
                              <a:latin typeface="Cambria Math" panose="02040503050406030204" pitchFamily="18" charset="0"/>
                            </a:rPr>
                          </m:ctrlPr>
                        </m:sSubPr>
                        <m:e>
                          <m:r>
                            <a:rPr lang="en-US" sz="2800" b="0" i="1" smtClean="0">
                              <a:solidFill>
                                <a:srgbClr val="0070C0"/>
                              </a:solidFill>
                              <a:latin typeface="Cambria Math" panose="02040503050406030204" pitchFamily="18" charset="0"/>
                            </a:rPr>
                            <m:t>𝐺</m:t>
                          </m:r>
                        </m:e>
                        <m:sub>
                          <m:r>
                            <a:rPr lang="en-US" sz="2800" b="0" i="1" smtClean="0">
                              <a:solidFill>
                                <a:srgbClr val="0070C0"/>
                              </a:solidFill>
                              <a:latin typeface="Cambria Math" panose="02040503050406030204" pitchFamily="18" charset="0"/>
                            </a:rPr>
                            <m:t>1</m:t>
                          </m:r>
                        </m:sub>
                      </m:sSub>
                      <m:r>
                        <a:rPr lang="en-US" sz="2800" i="1">
                          <a:latin typeface="Cambria Math" panose="02040503050406030204" pitchFamily="18" charset="0"/>
                        </a:rPr>
                        <m:t>+</m:t>
                      </m:r>
                      <m:r>
                        <a:rPr lang="en-US" sz="2800" b="0" i="1" smtClean="0">
                          <a:solidFill>
                            <a:schemeClr val="accent2"/>
                          </a:solidFill>
                          <a:latin typeface="Cambria Math" panose="02040503050406030204" pitchFamily="18" charset="0"/>
                        </a:rPr>
                        <m:t>𝑔</m:t>
                      </m:r>
                      <m:d>
                        <m:dPr>
                          <m:ctrlPr>
                            <a:rPr lang="en-US" sz="2800" b="0" i="1" smtClean="0">
                              <a:solidFill>
                                <a:schemeClr val="accent2"/>
                              </a:solidFill>
                              <a:latin typeface="Cambria Math" panose="02040503050406030204" pitchFamily="18" charset="0"/>
                            </a:rPr>
                          </m:ctrlPr>
                        </m:dPr>
                        <m:e>
                          <m:r>
                            <a:rPr lang="en-US" sz="2800" b="0" i="1" smtClean="0">
                              <a:solidFill>
                                <a:schemeClr val="accent2"/>
                              </a:solidFill>
                              <a:latin typeface="Cambria Math" panose="02040503050406030204" pitchFamily="18" charset="0"/>
                            </a:rPr>
                            <m:t>𝑥</m:t>
                          </m:r>
                        </m:e>
                      </m:d>
                      <m:r>
                        <a:rPr lang="en-US" sz="2800" i="1">
                          <a:solidFill>
                            <a:srgbClr val="0070C0"/>
                          </a:solidFill>
                          <a:latin typeface="Cambria Math" panose="02040503050406030204" pitchFamily="18" charset="0"/>
                        </a:rPr>
                        <m:t>𝑝</m:t>
                      </m:r>
                      <m:sSup>
                        <m:sSupPr>
                          <m:ctrlPr>
                            <a:rPr lang="en-US" sz="2800" i="1">
                              <a:solidFill>
                                <a:srgbClr val="0070C0"/>
                              </a:solidFill>
                              <a:latin typeface="Cambria Math" panose="02040503050406030204" pitchFamily="18" charset="0"/>
                            </a:rPr>
                          </m:ctrlPr>
                        </m:sSupPr>
                        <m:e>
                          <m:d>
                            <m:dPr>
                              <m:ctrlPr>
                                <a:rPr lang="en-US" sz="2800" i="1">
                                  <a:solidFill>
                                    <a:srgbClr val="0070C0"/>
                                  </a:solidFill>
                                  <a:latin typeface="Cambria Math" panose="02040503050406030204" pitchFamily="18" charset="0"/>
                                </a:rPr>
                              </m:ctrlPr>
                            </m:dPr>
                            <m:e>
                              <m:r>
                                <a:rPr lang="en-US" sz="2800" i="1">
                                  <a:solidFill>
                                    <a:srgbClr val="0070C0"/>
                                  </a:solidFill>
                                  <a:latin typeface="Cambria Math" panose="02040503050406030204" pitchFamily="18" charset="0"/>
                                </a:rPr>
                                <m:t>𝑥</m:t>
                              </m:r>
                            </m:e>
                          </m:d>
                        </m:e>
                        <m:sup>
                          <m:r>
                            <a:rPr lang="en-US" sz="2800" i="1">
                              <a:solidFill>
                                <a:srgbClr val="0070C0"/>
                              </a:solidFill>
                              <a:latin typeface="Cambria Math" panose="02040503050406030204" pitchFamily="18" charset="0"/>
                            </a:rPr>
                            <m:t>−1</m:t>
                          </m:r>
                        </m:sup>
                      </m:sSup>
                      <m:sSub>
                        <m:sSubPr>
                          <m:ctrlPr>
                            <a:rPr lang="en-US" sz="2800" b="0" i="1" smtClean="0">
                              <a:solidFill>
                                <a:srgbClr val="0070C0"/>
                              </a:solidFill>
                              <a:latin typeface="Cambria Math" panose="02040503050406030204" pitchFamily="18" charset="0"/>
                            </a:rPr>
                          </m:ctrlPr>
                        </m:sSubPr>
                        <m:e>
                          <m:r>
                            <a:rPr lang="en-US" sz="2800" b="0" i="1" smtClean="0">
                              <a:solidFill>
                                <a:srgbClr val="0070C0"/>
                              </a:solidFill>
                              <a:latin typeface="Cambria Math" panose="02040503050406030204" pitchFamily="18" charset="0"/>
                            </a:rPr>
                            <m:t>𝐻</m:t>
                          </m:r>
                        </m:e>
                        <m:sub>
                          <m:r>
                            <a:rPr lang="en-US" sz="2800" b="0" i="1" smtClean="0">
                              <a:solidFill>
                                <a:srgbClr val="0070C0"/>
                              </a:solidFill>
                              <a:latin typeface="Cambria Math" panose="02040503050406030204" pitchFamily="18" charset="0"/>
                            </a:rPr>
                            <m:t>1</m:t>
                          </m:r>
                        </m:sub>
                      </m:sSub>
                      <m:r>
                        <a:rPr lang="en-US" sz="2800" b="0" i="1" smtClean="0">
                          <a:solidFill>
                            <a:srgbClr val="0070C0"/>
                          </a:solidFill>
                          <a:latin typeface="Cambria Math" panose="02040503050406030204" pitchFamily="18" charset="0"/>
                        </a:rPr>
                        <m:t>=</m:t>
                      </m:r>
                      <m:sSup>
                        <m:sSupPr>
                          <m:ctrlPr>
                            <a:rPr lang="en-US" sz="2800" b="0" i="1" smtClean="0">
                              <a:solidFill>
                                <a:srgbClr val="0070C0"/>
                              </a:solidFill>
                              <a:latin typeface="Cambria Math" panose="02040503050406030204" pitchFamily="18" charset="0"/>
                            </a:rPr>
                          </m:ctrlPr>
                        </m:sSupPr>
                        <m:e>
                          <m:r>
                            <a:rPr lang="en-US" sz="2800" b="0" i="1" smtClean="0">
                              <a:solidFill>
                                <a:srgbClr val="0070C0"/>
                              </a:solidFill>
                              <a:latin typeface="Cambria Math" panose="02040503050406030204" pitchFamily="18" charset="0"/>
                            </a:rPr>
                            <m:t>𝑥</m:t>
                          </m:r>
                        </m:e>
                        <m:sup>
                          <m:r>
                            <a:rPr lang="en-US" sz="2800" b="0" i="1" smtClean="0">
                              <a:solidFill>
                                <a:srgbClr val="0070C0"/>
                              </a:solidFill>
                              <a:latin typeface="Cambria Math" panose="02040503050406030204" pitchFamily="18" charset="0"/>
                            </a:rPr>
                            <m:t>𝑗</m:t>
                          </m:r>
                        </m:sup>
                      </m:sSup>
                      <m:r>
                        <a:rPr lang="en-US" sz="2800" b="0" i="1" smtClean="0">
                          <a:solidFill>
                            <a:srgbClr val="0070C0"/>
                          </a:solidFill>
                          <a:latin typeface="Cambria Math" panose="02040503050406030204" pitchFamily="18" charset="0"/>
                        </a:rPr>
                        <m:t>⋅</m:t>
                      </m:r>
                      <m:groupChr>
                        <m:groupChrPr>
                          <m:chr m:val="⏟"/>
                          <m:ctrlPr>
                            <a:rPr lang="en-US" sz="2800" b="0" i="1" smtClean="0">
                              <a:solidFill>
                                <a:srgbClr val="0070C0"/>
                              </a:solidFill>
                              <a:latin typeface="Cambria Math" panose="02040503050406030204" pitchFamily="18" charset="0"/>
                            </a:rPr>
                          </m:ctrlPr>
                        </m:groupChrPr>
                        <m:e>
                          <m:r>
                            <a:rPr lang="en-US" sz="2800" i="1">
                              <a:solidFill>
                                <a:srgbClr val="0070C0"/>
                              </a:solidFill>
                              <a:latin typeface="Cambria Math" panose="02040503050406030204" pitchFamily="18" charset="0"/>
                            </a:rPr>
                            <m:t>𝑝</m:t>
                          </m:r>
                          <m:sSup>
                            <m:sSupPr>
                              <m:ctrlPr>
                                <a:rPr lang="en-US" sz="2800" i="1">
                                  <a:solidFill>
                                    <a:srgbClr val="0070C0"/>
                                  </a:solidFill>
                                  <a:latin typeface="Cambria Math" panose="02040503050406030204" pitchFamily="18" charset="0"/>
                                </a:rPr>
                              </m:ctrlPr>
                            </m:sSupPr>
                            <m:e>
                              <m:d>
                                <m:dPr>
                                  <m:ctrlPr>
                                    <a:rPr lang="en-US" sz="2800" i="1">
                                      <a:solidFill>
                                        <a:srgbClr val="0070C0"/>
                                      </a:solidFill>
                                      <a:latin typeface="Cambria Math" panose="02040503050406030204" pitchFamily="18" charset="0"/>
                                    </a:rPr>
                                  </m:ctrlPr>
                                </m:dPr>
                                <m:e>
                                  <m:r>
                                    <a:rPr lang="en-US" sz="2800" i="1">
                                      <a:solidFill>
                                        <a:srgbClr val="0070C0"/>
                                      </a:solidFill>
                                      <a:latin typeface="Cambria Math" panose="02040503050406030204" pitchFamily="18" charset="0"/>
                                    </a:rPr>
                                    <m:t>𝑥</m:t>
                                  </m:r>
                                </m:e>
                              </m:d>
                            </m:e>
                            <m:sup>
                              <m:r>
                                <a:rPr lang="en-US" sz="2800" i="1">
                                  <a:solidFill>
                                    <a:srgbClr val="0070C0"/>
                                  </a:solidFill>
                                  <a:latin typeface="Cambria Math" panose="02040503050406030204" pitchFamily="18" charset="0"/>
                                </a:rPr>
                                <m:t>−1</m:t>
                              </m:r>
                            </m:sup>
                          </m:sSup>
                          <m:d>
                            <m:dPr>
                              <m:ctrlPr>
                                <a:rPr lang="en-US" sz="2800" b="0" i="1" smtClean="0">
                                  <a:solidFill>
                                    <a:srgbClr val="0070C0"/>
                                  </a:solidFill>
                                  <a:latin typeface="Cambria Math" panose="02040503050406030204" pitchFamily="18" charset="0"/>
                                </a:rPr>
                              </m:ctrlPr>
                            </m:dPr>
                            <m:e>
                              <m:r>
                                <a:rPr lang="en-US" sz="2800" i="1">
                                  <a:solidFill>
                                    <a:srgbClr val="FF0000"/>
                                  </a:solidFill>
                                  <a:latin typeface="Cambria Math" panose="02040503050406030204" pitchFamily="18" charset="0"/>
                                </a:rPr>
                                <m:t>𝑓</m:t>
                              </m:r>
                              <m:r>
                                <a:rPr lang="en-US" sz="2800" b="0" i="1" smtClean="0">
                                  <a:solidFill>
                                    <a:srgbClr val="FF0000"/>
                                  </a:solidFill>
                                  <a:latin typeface="Cambria Math" panose="02040503050406030204" pitchFamily="18" charset="0"/>
                                </a:rPr>
                                <m:t>’</m:t>
                              </m:r>
                              <m:d>
                                <m:dPr>
                                  <m:ctrlPr>
                                    <a:rPr lang="en-US" sz="2800" i="1">
                                      <a:solidFill>
                                        <a:srgbClr val="FF0000"/>
                                      </a:solidFill>
                                      <a:latin typeface="Cambria Math" panose="02040503050406030204" pitchFamily="18" charset="0"/>
                                    </a:rPr>
                                  </m:ctrlPr>
                                </m:dPr>
                                <m:e>
                                  <m:r>
                                    <a:rPr lang="en-US" sz="2800" i="1">
                                      <a:solidFill>
                                        <a:srgbClr val="FF0000"/>
                                      </a:solidFill>
                                      <a:latin typeface="Cambria Math" panose="02040503050406030204" pitchFamily="18" charset="0"/>
                                    </a:rPr>
                                    <m:t>𝑥</m:t>
                                  </m:r>
                                </m:e>
                              </m:d>
                              <m:sSub>
                                <m:sSubPr>
                                  <m:ctrlPr>
                                    <a:rPr lang="en-US" sz="2800" i="1">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𝐺</m:t>
                                  </m:r>
                                </m:e>
                                <m:sub>
                                  <m:r>
                                    <a:rPr lang="en-US" sz="2800" i="1">
                                      <a:solidFill>
                                        <a:srgbClr val="0070C0"/>
                                      </a:solidFill>
                                      <a:latin typeface="Cambria Math" panose="02040503050406030204" pitchFamily="18" charset="0"/>
                                    </a:rPr>
                                    <m:t>1</m:t>
                                  </m:r>
                                </m:sub>
                              </m:sSub>
                              <m:r>
                                <a:rPr lang="en-US" sz="2800" i="1">
                                  <a:latin typeface="Cambria Math" panose="02040503050406030204" pitchFamily="18" charset="0"/>
                                </a:rPr>
                                <m:t>+</m:t>
                              </m:r>
                              <m:r>
                                <a:rPr lang="en-US" sz="2800" i="1">
                                  <a:solidFill>
                                    <a:schemeClr val="accent2"/>
                                  </a:solidFill>
                                  <a:latin typeface="Cambria Math" panose="02040503050406030204" pitchFamily="18" charset="0"/>
                                </a:rPr>
                                <m:t>𝑔</m:t>
                              </m:r>
                              <m:r>
                                <a:rPr lang="en-US" sz="2800" b="0" i="1" smtClean="0">
                                  <a:solidFill>
                                    <a:schemeClr val="accent2"/>
                                  </a:solidFill>
                                  <a:latin typeface="Cambria Math" panose="02040503050406030204" pitchFamily="18" charset="0"/>
                                </a:rPr>
                                <m:t>’</m:t>
                              </m:r>
                              <m:d>
                                <m:dPr>
                                  <m:ctrlPr>
                                    <a:rPr lang="en-US" sz="2800" i="1">
                                      <a:solidFill>
                                        <a:schemeClr val="accent2"/>
                                      </a:solidFill>
                                      <a:latin typeface="Cambria Math" panose="02040503050406030204" pitchFamily="18" charset="0"/>
                                    </a:rPr>
                                  </m:ctrlPr>
                                </m:dPr>
                                <m:e>
                                  <m:r>
                                    <a:rPr lang="en-US" sz="2800" i="1">
                                      <a:solidFill>
                                        <a:schemeClr val="accent2"/>
                                      </a:solidFill>
                                      <a:latin typeface="Cambria Math" panose="02040503050406030204" pitchFamily="18" charset="0"/>
                                    </a:rPr>
                                    <m:t>𝑥</m:t>
                                  </m:r>
                                </m:e>
                              </m:d>
                              <m:sSub>
                                <m:sSubPr>
                                  <m:ctrlPr>
                                    <a:rPr lang="en-US" sz="2800" i="1">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𝐻</m:t>
                                  </m:r>
                                </m:e>
                                <m:sub>
                                  <m:r>
                                    <a:rPr lang="en-US" sz="2800" i="1">
                                      <a:solidFill>
                                        <a:srgbClr val="0070C0"/>
                                      </a:solidFill>
                                      <a:latin typeface="Cambria Math" panose="02040503050406030204" pitchFamily="18" charset="0"/>
                                    </a:rPr>
                                    <m:t>1</m:t>
                                  </m:r>
                                </m:sub>
                              </m:sSub>
                            </m:e>
                          </m:d>
                        </m:e>
                      </m:groupChr>
                    </m:oMath>
                  </m:oMathPara>
                </a14:m>
                <a:endParaRPr lang="en-US" sz="2800" dirty="0"/>
              </a:p>
            </p:txBody>
          </p:sp>
        </mc:Choice>
        <mc:Fallback xmlns="">
          <p:sp>
            <p:nvSpPr>
              <p:cNvPr id="9" name="TextBox 8">
                <a:extLst>
                  <a:ext uri="{FF2B5EF4-FFF2-40B4-BE49-F238E27FC236}">
                    <a16:creationId xmlns:a16="http://schemas.microsoft.com/office/drawing/2014/main" id="{207AFBC2-1491-0DF6-7D85-3B4E1D64F1C7}"/>
                  </a:ext>
                </a:extLst>
              </p:cNvPr>
              <p:cNvSpPr txBox="1">
                <a:spLocks noRot="1" noChangeAspect="1" noMove="1" noResize="1" noEditPoints="1" noAdjustHandles="1" noChangeArrowheads="1" noChangeShapeType="1" noTextEdit="1"/>
              </p:cNvSpPr>
              <p:nvPr/>
            </p:nvSpPr>
            <p:spPr>
              <a:xfrm>
                <a:off x="1045031" y="2297979"/>
                <a:ext cx="10308769" cy="691792"/>
              </a:xfrm>
              <a:prstGeom prst="rect">
                <a:avLst/>
              </a:prstGeom>
              <a:blipFill>
                <a:blip r:embed="rId3"/>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CD29C84-41F1-A264-87D8-A93806AA66FA}"/>
                  </a:ext>
                </a:extLst>
              </p:cNvPr>
              <p:cNvSpPr txBox="1"/>
              <p:nvPr/>
            </p:nvSpPr>
            <p:spPr>
              <a:xfrm>
                <a:off x="1030517" y="1598079"/>
                <a:ext cx="8366136" cy="537135"/>
              </a:xfrm>
              <a:prstGeom prst="rect">
                <a:avLst/>
              </a:prstGeom>
              <a:noFill/>
            </p:spPr>
            <p:txBody>
              <a:bodyPr wrap="none" rtlCol="0">
                <a:spAutoFit/>
              </a:bodyPr>
              <a:lstStyle/>
              <a:p>
                <a:r>
                  <a:rPr lang="en-US" sz="2800" dirty="0"/>
                  <a:t>If we select </a:t>
                </a:r>
                <a14:m>
                  <m:oMath xmlns:m="http://schemas.openxmlformats.org/officeDocument/2006/math">
                    <m:r>
                      <a:rPr lang="en-US" sz="2800" i="1">
                        <a:solidFill>
                          <a:srgbClr val="FF0000"/>
                        </a:solidFill>
                        <a:latin typeface="Cambria Math" panose="02040503050406030204" pitchFamily="18" charset="0"/>
                      </a:rPr>
                      <m:t>𝑓</m:t>
                    </m:r>
                    <m:d>
                      <m:dPr>
                        <m:ctrlPr>
                          <a:rPr lang="en-US" sz="2800" i="1">
                            <a:solidFill>
                              <a:srgbClr val="FF0000"/>
                            </a:solidFill>
                            <a:latin typeface="Cambria Math" panose="02040503050406030204" pitchFamily="18" charset="0"/>
                          </a:rPr>
                        </m:ctrlPr>
                      </m:dPr>
                      <m:e>
                        <m:r>
                          <m:rPr>
                            <m:sty m:val="p"/>
                          </m:rPr>
                          <a:rPr lang="en-US" sz="2800" b="0" i="0" smtClean="0">
                            <a:solidFill>
                              <a:srgbClr val="FF0000"/>
                            </a:solidFill>
                            <a:latin typeface="Cambria Math" panose="02040503050406030204" pitchFamily="18" charset="0"/>
                          </a:rPr>
                          <m:t>X</m:t>
                        </m:r>
                      </m:e>
                    </m:d>
                    <m:r>
                      <a:rPr lang="en-US" sz="2800" b="0" i="1" smtClean="0">
                        <a:solidFill>
                          <a:srgbClr val="FF0000"/>
                        </a:solidFill>
                        <a:latin typeface="Cambria Math" panose="02040503050406030204" pitchFamily="18" charset="0"/>
                      </a:rPr>
                      <m:t>=</m:t>
                    </m:r>
                    <m:sSup>
                      <m:sSupPr>
                        <m:ctrlPr>
                          <a:rPr lang="en-US" sz="2800" i="1">
                            <a:solidFill>
                              <a:srgbClr val="0070C0"/>
                            </a:solidFill>
                            <a:latin typeface="Cambria Math" panose="02040503050406030204" pitchFamily="18" charset="0"/>
                          </a:rPr>
                        </m:ctrlPr>
                      </m:sSupPr>
                      <m:e>
                        <m:r>
                          <m:rPr>
                            <m:sty m:val="p"/>
                          </m:rPr>
                          <a:rPr lang="en-US" sz="2800" b="0" i="1" smtClean="0">
                            <a:solidFill>
                              <a:srgbClr val="0070C0"/>
                            </a:solidFill>
                            <a:latin typeface="Cambria Math" panose="02040503050406030204" pitchFamily="18" charset="0"/>
                          </a:rPr>
                          <m:t>X</m:t>
                        </m:r>
                      </m:e>
                      <m:sup>
                        <m:r>
                          <a:rPr lang="en-US" sz="2800" i="1">
                            <a:solidFill>
                              <a:srgbClr val="0070C0"/>
                            </a:solidFill>
                            <a:latin typeface="Cambria Math" panose="02040503050406030204" pitchFamily="18" charset="0"/>
                          </a:rPr>
                          <m:t>𝑗</m:t>
                        </m:r>
                      </m:sup>
                    </m:sSup>
                  </m:oMath>
                </a14:m>
                <a:r>
                  <a:rPr lang="en-US" sz="2800" dirty="0">
                    <a:solidFill>
                      <a:srgbClr val="FF0000"/>
                    </a:solidFill>
                  </a:rPr>
                  <a:t> </a:t>
                </a:r>
                <a14:m>
                  <m:oMath xmlns:m="http://schemas.openxmlformats.org/officeDocument/2006/math">
                    <m:r>
                      <a:rPr lang="en-US" sz="2800" i="1">
                        <a:solidFill>
                          <a:srgbClr val="FF0000"/>
                        </a:solidFill>
                        <a:latin typeface="Cambria Math" panose="02040503050406030204" pitchFamily="18" charset="0"/>
                      </a:rPr>
                      <m:t>𝑓</m:t>
                    </m:r>
                    <m:r>
                      <a:rPr lang="en-US" sz="2800" i="1">
                        <a:solidFill>
                          <a:srgbClr val="FF0000"/>
                        </a:solidFill>
                        <a:latin typeface="Cambria Math" panose="02040503050406030204" pitchFamily="18" charset="0"/>
                      </a:rPr>
                      <m:t>’</m:t>
                    </m:r>
                    <m:d>
                      <m:dPr>
                        <m:ctrlPr>
                          <a:rPr lang="en-US" sz="2800" i="1">
                            <a:solidFill>
                              <a:srgbClr val="FF0000"/>
                            </a:solidFill>
                            <a:latin typeface="Cambria Math" panose="02040503050406030204" pitchFamily="18" charset="0"/>
                          </a:rPr>
                        </m:ctrlPr>
                      </m:dPr>
                      <m:e>
                        <m:r>
                          <m:rPr>
                            <m:sty m:val="p"/>
                          </m:rPr>
                          <a:rPr lang="en-US" sz="2800" b="0" i="0" smtClean="0">
                            <a:solidFill>
                              <a:srgbClr val="FF0000"/>
                            </a:solidFill>
                            <a:latin typeface="Cambria Math" panose="02040503050406030204" pitchFamily="18" charset="0"/>
                          </a:rPr>
                          <m:t>X</m:t>
                        </m:r>
                      </m:e>
                    </m:d>
                  </m:oMath>
                </a14:m>
                <a:r>
                  <a:rPr lang="en-US" sz="2800" dirty="0"/>
                  <a:t> and </a:t>
                </a:r>
                <a14:m>
                  <m:oMath xmlns:m="http://schemas.openxmlformats.org/officeDocument/2006/math">
                    <m:r>
                      <a:rPr lang="en-US" sz="2800" i="1">
                        <a:solidFill>
                          <a:schemeClr val="accent2"/>
                        </a:solidFill>
                        <a:latin typeface="Cambria Math" panose="02040503050406030204" pitchFamily="18" charset="0"/>
                      </a:rPr>
                      <m:t>𝑔</m:t>
                    </m:r>
                    <m:d>
                      <m:dPr>
                        <m:ctrlPr>
                          <a:rPr lang="en-US" sz="2800" i="1">
                            <a:solidFill>
                              <a:schemeClr val="accent2"/>
                            </a:solidFill>
                            <a:latin typeface="Cambria Math" panose="02040503050406030204" pitchFamily="18" charset="0"/>
                          </a:rPr>
                        </m:ctrlPr>
                      </m:dPr>
                      <m:e>
                        <m:r>
                          <m:rPr>
                            <m:sty m:val="p"/>
                          </m:rPr>
                          <a:rPr lang="en-US" sz="2800" b="0" i="1" smtClean="0">
                            <a:solidFill>
                              <a:schemeClr val="accent2"/>
                            </a:solidFill>
                            <a:latin typeface="Cambria Math" panose="02040503050406030204" pitchFamily="18" charset="0"/>
                          </a:rPr>
                          <m:t>X</m:t>
                        </m:r>
                      </m:e>
                    </m:d>
                    <m:r>
                      <a:rPr lang="en-US" sz="2800" b="0" i="1" smtClean="0">
                        <a:solidFill>
                          <a:schemeClr val="accent2"/>
                        </a:solidFill>
                        <a:latin typeface="Cambria Math" panose="02040503050406030204" pitchFamily="18" charset="0"/>
                      </a:rPr>
                      <m:t>=</m:t>
                    </m:r>
                    <m:sSup>
                      <m:sSupPr>
                        <m:ctrlPr>
                          <a:rPr lang="en-US" sz="2800" i="1">
                            <a:solidFill>
                              <a:srgbClr val="0070C0"/>
                            </a:solidFill>
                            <a:latin typeface="Cambria Math" panose="02040503050406030204" pitchFamily="18" charset="0"/>
                          </a:rPr>
                        </m:ctrlPr>
                      </m:sSupPr>
                      <m:e>
                        <m:r>
                          <m:rPr>
                            <m:sty m:val="p"/>
                          </m:rPr>
                          <a:rPr lang="en-US" sz="2800" b="0" i="1" smtClean="0">
                            <a:solidFill>
                              <a:srgbClr val="0070C0"/>
                            </a:solidFill>
                            <a:latin typeface="Cambria Math" panose="02040503050406030204" pitchFamily="18" charset="0"/>
                          </a:rPr>
                          <m:t>X</m:t>
                        </m:r>
                      </m:e>
                      <m:sup>
                        <m:r>
                          <a:rPr lang="en-US" sz="2800" i="1">
                            <a:solidFill>
                              <a:srgbClr val="0070C0"/>
                            </a:solidFill>
                            <a:latin typeface="Cambria Math" panose="02040503050406030204" pitchFamily="18" charset="0"/>
                          </a:rPr>
                          <m:t>𝑗</m:t>
                        </m:r>
                      </m:sup>
                    </m:sSup>
                    <m:r>
                      <a:rPr lang="en-US" sz="2800" i="1">
                        <a:solidFill>
                          <a:schemeClr val="accent2"/>
                        </a:solidFill>
                        <a:latin typeface="Cambria Math" panose="02040503050406030204" pitchFamily="18" charset="0"/>
                      </a:rPr>
                      <m:t>𝑔</m:t>
                    </m:r>
                    <m:r>
                      <a:rPr lang="en-US" sz="2800" i="1" smtClean="0">
                        <a:solidFill>
                          <a:schemeClr val="accent2"/>
                        </a:solidFill>
                        <a:latin typeface="Cambria Math" panose="02040503050406030204" pitchFamily="18" charset="0"/>
                      </a:rPr>
                      <m:t>’</m:t>
                    </m:r>
                    <m:d>
                      <m:dPr>
                        <m:ctrlPr>
                          <a:rPr lang="en-US" sz="2800" b="0" i="1" smtClean="0">
                            <a:solidFill>
                              <a:schemeClr val="accent2"/>
                            </a:solidFill>
                            <a:latin typeface="Cambria Math" panose="02040503050406030204" pitchFamily="18" charset="0"/>
                          </a:rPr>
                        </m:ctrlPr>
                      </m:dPr>
                      <m:e>
                        <m:r>
                          <m:rPr>
                            <m:sty m:val="p"/>
                          </m:rPr>
                          <a:rPr lang="en-US" sz="2800" i="0" smtClean="0">
                            <a:solidFill>
                              <a:schemeClr val="accent2"/>
                            </a:solidFill>
                            <a:latin typeface="Cambria Math" panose="02040503050406030204" pitchFamily="18" charset="0"/>
                          </a:rPr>
                          <m:t>X</m:t>
                        </m:r>
                      </m:e>
                    </m:d>
                  </m:oMath>
                </a14:m>
                <a:r>
                  <a:rPr lang="en-US" sz="2800" dirty="0"/>
                  <a:t>, then</a:t>
                </a:r>
              </a:p>
            </p:txBody>
          </p:sp>
        </mc:Choice>
        <mc:Fallback xmlns="">
          <p:sp>
            <p:nvSpPr>
              <p:cNvPr id="11" name="TextBox 10">
                <a:extLst>
                  <a:ext uri="{FF2B5EF4-FFF2-40B4-BE49-F238E27FC236}">
                    <a16:creationId xmlns:a16="http://schemas.microsoft.com/office/drawing/2014/main" id="{FCD29C84-41F1-A264-87D8-A93806AA66FA}"/>
                  </a:ext>
                </a:extLst>
              </p:cNvPr>
              <p:cNvSpPr txBox="1">
                <a:spLocks noRot="1" noChangeAspect="1" noMove="1" noResize="1" noEditPoints="1" noAdjustHandles="1" noChangeArrowheads="1" noChangeShapeType="1" noTextEdit="1"/>
              </p:cNvSpPr>
              <p:nvPr/>
            </p:nvSpPr>
            <p:spPr>
              <a:xfrm>
                <a:off x="1030517" y="1598079"/>
                <a:ext cx="8366136" cy="537135"/>
              </a:xfrm>
              <a:prstGeom prst="rect">
                <a:avLst/>
              </a:prstGeom>
              <a:blipFill>
                <a:blip r:embed="rId4"/>
                <a:stretch>
                  <a:fillRect l="-1517" t="-9302" r="-607"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68FD66E-9F54-D284-BC64-6EB2383CA206}"/>
                  </a:ext>
                </a:extLst>
              </p:cNvPr>
              <p:cNvSpPr txBox="1"/>
              <p:nvPr/>
            </p:nvSpPr>
            <p:spPr>
              <a:xfrm>
                <a:off x="981799" y="3685337"/>
                <a:ext cx="10668301" cy="1723613"/>
              </a:xfrm>
              <a:prstGeom prst="rect">
                <a:avLst/>
              </a:prstGeom>
              <a:noFill/>
            </p:spPr>
            <p:txBody>
              <a:bodyPr wrap="square" rtlCol="0">
                <a:spAutoFit/>
              </a:bodyPr>
              <a:lstStyle/>
              <a:p>
                <a:pPr/>
                <a:r>
                  <a:rPr lang="en-US" sz="2600" dirty="0"/>
                  <a:t>We want </a:t>
                </a:r>
                <a14:m>
                  <m:oMath xmlns:m="http://schemas.openxmlformats.org/officeDocument/2006/math">
                    <m:r>
                      <a:rPr lang="en-US" sz="2600" i="1">
                        <a:solidFill>
                          <a:srgbClr val="0070C0"/>
                        </a:solidFill>
                        <a:latin typeface="Cambria Math" panose="02040503050406030204" pitchFamily="18" charset="0"/>
                      </a:rPr>
                      <m:t>𝑗</m:t>
                    </m:r>
                    <m:r>
                      <a:rPr lang="en-US" sz="2600" i="1">
                        <a:solidFill>
                          <a:srgbClr val="0070C0"/>
                        </a:solidFill>
                        <a:latin typeface="Cambria Math" panose="02040503050406030204" pitchFamily="18" charset="0"/>
                      </a:rPr>
                      <m:t>=0…</m:t>
                    </m:r>
                    <m:r>
                      <m:rPr>
                        <m:sty m:val="p"/>
                      </m:rPr>
                      <a:rPr lang="en-US" sz="2600">
                        <a:solidFill>
                          <a:srgbClr val="0070C0"/>
                        </a:solidFill>
                        <a:latin typeface="Cambria Math" panose="02040503050406030204" pitchFamily="18" charset="0"/>
                      </a:rPr>
                      <m:t>Θ</m:t>
                    </m:r>
                    <m:d>
                      <m:dPr>
                        <m:ctrlPr>
                          <a:rPr lang="en-US" sz="2600" i="1">
                            <a:solidFill>
                              <a:srgbClr val="0070C0"/>
                            </a:solidFill>
                            <a:latin typeface="Cambria Math" panose="02040503050406030204" pitchFamily="18" charset="0"/>
                          </a:rPr>
                        </m:ctrlPr>
                      </m:dPr>
                      <m:e>
                        <m:r>
                          <a:rPr lang="en-US" sz="2600" i="1">
                            <a:solidFill>
                              <a:srgbClr val="0070C0"/>
                            </a:solidFill>
                            <a:latin typeface="Cambria Math" panose="02040503050406030204" pitchFamily="18" charset="0"/>
                          </a:rPr>
                          <m:t>𝑞</m:t>
                        </m:r>
                      </m:e>
                    </m:d>
                  </m:oMath>
                </a14:m>
                <a:r>
                  <a:rPr lang="en-US" sz="2600" dirty="0"/>
                  <a:t>, so we want </a:t>
                </a:r>
                <a14:m>
                  <m:oMath xmlns:m="http://schemas.openxmlformats.org/officeDocument/2006/math">
                    <m:r>
                      <a:rPr lang="en-US" sz="2600" i="1">
                        <a:solidFill>
                          <a:srgbClr val="FF0000"/>
                        </a:solidFill>
                        <a:latin typeface="Cambria Math" panose="02040503050406030204" pitchFamily="18" charset="0"/>
                      </a:rPr>
                      <m:t>𝑓</m:t>
                    </m:r>
                    <m:r>
                      <a:rPr lang="en-US" sz="2600" i="1">
                        <a:solidFill>
                          <a:srgbClr val="FF0000"/>
                        </a:solidFill>
                        <a:latin typeface="Cambria Math" panose="02040503050406030204" pitchFamily="18" charset="0"/>
                      </a:rPr>
                      <m:t>’</m:t>
                    </m:r>
                    <m:d>
                      <m:dPr>
                        <m:ctrlPr>
                          <a:rPr lang="en-US" sz="2600" i="1">
                            <a:solidFill>
                              <a:srgbClr val="FF0000"/>
                            </a:solidFill>
                            <a:latin typeface="Cambria Math" panose="02040503050406030204" pitchFamily="18" charset="0"/>
                          </a:rPr>
                        </m:ctrlPr>
                      </m:dPr>
                      <m:e>
                        <m:r>
                          <m:rPr>
                            <m:sty m:val="p"/>
                          </m:rPr>
                          <a:rPr lang="en-US" sz="2600" i="0">
                            <a:solidFill>
                              <a:srgbClr val="FF0000"/>
                            </a:solidFill>
                            <a:latin typeface="Cambria Math" panose="02040503050406030204" pitchFamily="18" charset="0"/>
                          </a:rPr>
                          <m:t>X</m:t>
                        </m:r>
                      </m:e>
                    </m:d>
                    <m:r>
                      <a:rPr lang="en-US" sz="2600" b="0" i="1" smtClean="0">
                        <a:solidFill>
                          <a:srgbClr val="FF0000"/>
                        </a:solidFill>
                        <a:latin typeface="Cambria Math" panose="02040503050406030204" pitchFamily="18" charset="0"/>
                      </a:rPr>
                      <m:t>,</m:t>
                    </m:r>
                    <m:r>
                      <a:rPr lang="en-US" sz="2600" i="1">
                        <a:solidFill>
                          <a:schemeClr val="accent2"/>
                        </a:solidFill>
                        <a:latin typeface="Cambria Math" panose="02040503050406030204" pitchFamily="18" charset="0"/>
                      </a:rPr>
                      <m:t>𝑔</m:t>
                    </m:r>
                    <m:r>
                      <a:rPr lang="en-US" sz="2600" i="1">
                        <a:solidFill>
                          <a:schemeClr val="accent2"/>
                        </a:solidFill>
                        <a:latin typeface="Cambria Math" panose="02040503050406030204" pitchFamily="18" charset="0"/>
                      </a:rPr>
                      <m:t>’</m:t>
                    </m:r>
                    <m:d>
                      <m:dPr>
                        <m:ctrlPr>
                          <a:rPr lang="en-US" sz="2600" i="1">
                            <a:solidFill>
                              <a:schemeClr val="accent2"/>
                            </a:solidFill>
                            <a:latin typeface="Cambria Math" panose="02040503050406030204" pitchFamily="18" charset="0"/>
                          </a:rPr>
                        </m:ctrlPr>
                      </m:dPr>
                      <m:e>
                        <m:r>
                          <m:rPr>
                            <m:sty m:val="p"/>
                          </m:rPr>
                          <a:rPr lang="en-US" sz="2600" i="0">
                            <a:solidFill>
                              <a:schemeClr val="accent2"/>
                            </a:solidFill>
                            <a:latin typeface="Cambria Math" panose="02040503050406030204" pitchFamily="18" charset="0"/>
                          </a:rPr>
                          <m:t>X</m:t>
                        </m:r>
                      </m:e>
                    </m:d>
                  </m:oMath>
                </a14:m>
                <a:r>
                  <a:rPr lang="en-US" sz="2600" dirty="0"/>
                  <a:t> with small enough degrees (i.e., </a:t>
                </a:r>
                <a14:m>
                  <m:oMath xmlns:m="http://schemas.openxmlformats.org/officeDocument/2006/math">
                    <m:r>
                      <m:rPr>
                        <m:sty m:val="p"/>
                      </m:rPr>
                      <a:rPr lang="en-US" sz="2600">
                        <a:solidFill>
                          <a:srgbClr val="0070C0"/>
                        </a:solidFill>
                        <a:latin typeface="Cambria Math" panose="02040503050406030204" pitchFamily="18" charset="0"/>
                      </a:rPr>
                      <m:t>Θ</m:t>
                    </m:r>
                    <m:d>
                      <m:dPr>
                        <m:ctrlPr>
                          <a:rPr lang="en-US" sz="2600" i="1">
                            <a:solidFill>
                              <a:srgbClr val="0070C0"/>
                            </a:solidFill>
                            <a:latin typeface="Cambria Math" panose="02040503050406030204" pitchFamily="18" charset="0"/>
                          </a:rPr>
                        </m:ctrlPr>
                      </m:dPr>
                      <m:e>
                        <m:r>
                          <a:rPr lang="en-US" sz="2600" i="1">
                            <a:solidFill>
                              <a:srgbClr val="0070C0"/>
                            </a:solidFill>
                            <a:latin typeface="Cambria Math" panose="02040503050406030204" pitchFamily="18" charset="0"/>
                          </a:rPr>
                          <m:t>𝑞</m:t>
                        </m:r>
                      </m:e>
                    </m:d>
                  </m:oMath>
                </a14:m>
                <a:r>
                  <a:rPr lang="en-US" sz="2600" dirty="0"/>
                  <a:t>) such that </a:t>
                </a:r>
                <a:br>
                  <a:rPr lang="en-US" sz="2600" dirty="0"/>
                </a:br>
                <a:br>
                  <a:rPr lang="en-US" sz="2600" dirty="0"/>
                </a:b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m:t>
                      </m:r>
                      <m:r>
                        <a:rPr lang="en-US" sz="2800" i="1">
                          <a:latin typeface="Cambria Math" panose="02040503050406030204" pitchFamily="18" charset="0"/>
                        </a:rPr>
                        <m:t>𝑖</m:t>
                      </m:r>
                      <m:r>
                        <a:rPr lang="en-US" sz="2800" i="1">
                          <a:latin typeface="Cambria Math" panose="02040503050406030204" pitchFamily="18" charset="0"/>
                        </a:rPr>
                        <m:t>∈</m:t>
                      </m:r>
                      <m:d>
                        <m:dPr>
                          <m:begChr m:val="["/>
                          <m:endChr m:val="]"/>
                          <m:ctrlPr>
                            <a:rPr lang="en-US" sz="2800" i="1">
                              <a:latin typeface="Cambria Math" panose="02040503050406030204" pitchFamily="18" charset="0"/>
                            </a:rPr>
                          </m:ctrlPr>
                        </m:dPr>
                        <m:e>
                          <m:r>
                            <a:rPr lang="en-US" sz="2800" i="1">
                              <a:latin typeface="Cambria Math" panose="02040503050406030204" pitchFamily="18" charset="0"/>
                            </a:rPr>
                            <m:t>𝑞</m:t>
                          </m:r>
                        </m:e>
                      </m:d>
                      <m:r>
                        <a:rPr lang="en-US" sz="2800" i="1">
                          <a:latin typeface="Cambria Math" panose="02040503050406030204" pitchFamily="18" charset="0"/>
                        </a:rPr>
                        <m:t>:</m:t>
                      </m:r>
                      <m:r>
                        <a:rPr lang="en-US" sz="2800" i="1">
                          <a:solidFill>
                            <a:schemeClr val="accent2"/>
                          </a:solidFill>
                          <a:latin typeface="Cambria Math" panose="02040503050406030204" pitchFamily="18" charset="0"/>
                        </a:rPr>
                        <m:t>𝑔</m:t>
                      </m:r>
                      <m:r>
                        <a:rPr lang="en-US" sz="2800" b="0" i="1" smtClean="0">
                          <a:solidFill>
                            <a:schemeClr val="accent2"/>
                          </a:solidFill>
                          <a:latin typeface="Cambria Math" panose="02040503050406030204" pitchFamily="18" charset="0"/>
                        </a:rPr>
                        <m:t>’</m:t>
                      </m:r>
                      <m:d>
                        <m:dPr>
                          <m:ctrlPr>
                            <a:rPr lang="en-US" sz="2800" i="1">
                              <a:solidFill>
                                <a:schemeClr val="accent2"/>
                              </a:solidFill>
                              <a:latin typeface="Cambria Math" panose="02040503050406030204" pitchFamily="18" charset="0"/>
                            </a:rPr>
                          </m:ctrlPr>
                        </m:dPr>
                        <m:e>
                          <m:r>
                            <a:rPr lang="en-US" sz="2800" i="1">
                              <a:solidFill>
                                <a:schemeClr val="accent2"/>
                              </a:solidFill>
                              <a:latin typeface="Cambria Math" panose="02040503050406030204" pitchFamily="18" charset="0"/>
                            </a:rPr>
                            <m:t>−</m:t>
                          </m:r>
                          <m:sSub>
                            <m:sSubPr>
                              <m:ctrlPr>
                                <a:rPr lang="en-US" sz="2800" i="1">
                                  <a:solidFill>
                                    <a:schemeClr val="accent2"/>
                                  </a:solidFill>
                                  <a:latin typeface="Cambria Math" panose="02040503050406030204" pitchFamily="18" charset="0"/>
                                </a:rPr>
                              </m:ctrlPr>
                            </m:sSubPr>
                            <m:e>
                              <m:r>
                                <a:rPr lang="en-US" sz="2800" i="1">
                                  <a:solidFill>
                                    <a:schemeClr val="accent2"/>
                                  </a:solidFill>
                                  <a:latin typeface="Cambria Math" panose="02040503050406030204" pitchFamily="18" charset="0"/>
                                </a:rPr>
                                <m:t>𝑒</m:t>
                              </m:r>
                            </m:e>
                            <m:sub>
                              <m:r>
                                <a:rPr lang="en-US" sz="2800" i="1">
                                  <a:solidFill>
                                    <a:schemeClr val="accent2"/>
                                  </a:solidFill>
                                  <a:latin typeface="Cambria Math" panose="02040503050406030204" pitchFamily="18" charset="0"/>
                                </a:rPr>
                                <m:t>𝑖</m:t>
                              </m:r>
                            </m:sub>
                          </m:sSub>
                        </m:e>
                      </m:d>
                      <m:r>
                        <a:rPr lang="en-US" sz="2800" i="1">
                          <a:solidFill>
                            <a:schemeClr val="accent2"/>
                          </a:solidFill>
                          <a:latin typeface="Cambria Math" panose="02040503050406030204" pitchFamily="18" charset="0"/>
                        </a:rPr>
                        <m:t>=</m:t>
                      </m:r>
                      <m:sSub>
                        <m:sSubPr>
                          <m:ctrlPr>
                            <a:rPr lang="en-US" sz="2800" i="1">
                              <a:solidFill>
                                <a:schemeClr val="accent2"/>
                              </a:solidFill>
                              <a:latin typeface="Cambria Math" panose="02040503050406030204" pitchFamily="18" charset="0"/>
                            </a:rPr>
                          </m:ctrlPr>
                        </m:sSubPr>
                        <m:e>
                          <m:r>
                            <a:rPr lang="en-US" sz="2800" i="1">
                              <a:solidFill>
                                <a:schemeClr val="accent2"/>
                              </a:solidFill>
                              <a:latin typeface="Cambria Math" panose="02040503050406030204" pitchFamily="18" charset="0"/>
                            </a:rPr>
                            <m:t>𝑚</m:t>
                          </m:r>
                        </m:e>
                        <m:sub>
                          <m:r>
                            <a:rPr lang="en-US" sz="2800" i="1">
                              <a:solidFill>
                                <a:schemeClr val="accent2"/>
                              </a:solidFill>
                              <a:latin typeface="Cambria Math" panose="02040503050406030204" pitchFamily="18" charset="0"/>
                            </a:rPr>
                            <m:t>𝑖</m:t>
                          </m:r>
                        </m:sub>
                      </m:sSub>
                      <m:r>
                        <a:rPr lang="en-US" sz="2800" i="1">
                          <a:solidFill>
                            <a:schemeClr val="accent2"/>
                          </a:solidFill>
                          <a:latin typeface="Cambria Math" panose="02040503050406030204" pitchFamily="18" charset="0"/>
                        </a:rPr>
                        <m:t>⋅</m:t>
                      </m:r>
                      <m:r>
                        <a:rPr lang="en-US" sz="2800" i="1">
                          <a:solidFill>
                            <a:srgbClr val="FF0000"/>
                          </a:solidFill>
                          <a:latin typeface="Cambria Math" panose="02040503050406030204" pitchFamily="18" charset="0"/>
                        </a:rPr>
                        <m:t>𝑓</m:t>
                      </m:r>
                      <m:r>
                        <a:rPr lang="en-US" sz="2800" b="0" i="1" smtClean="0">
                          <a:solidFill>
                            <a:srgbClr val="FF0000"/>
                          </a:solidFill>
                          <a:latin typeface="Cambria Math" panose="02040503050406030204" pitchFamily="18" charset="0"/>
                        </a:rPr>
                        <m:t>’</m:t>
                      </m:r>
                      <m:d>
                        <m:dPr>
                          <m:ctrlPr>
                            <a:rPr lang="en-US" sz="2800" i="1">
                              <a:solidFill>
                                <a:srgbClr val="FF0000"/>
                              </a:solidFill>
                              <a:latin typeface="Cambria Math" panose="02040503050406030204" pitchFamily="18" charset="0"/>
                            </a:rPr>
                          </m:ctrlPr>
                        </m:dPr>
                        <m:e>
                          <m:r>
                            <a:rPr lang="en-US" sz="2800" i="1">
                              <a:solidFill>
                                <a:srgbClr val="FF0000"/>
                              </a:solidFill>
                              <a:latin typeface="Cambria Math" panose="02040503050406030204" pitchFamily="18" charset="0"/>
                            </a:rPr>
                            <m:t>−</m:t>
                          </m:r>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𝑒</m:t>
                              </m:r>
                            </m:e>
                            <m:sub>
                              <m:r>
                                <a:rPr lang="en-US" sz="2800" i="1">
                                  <a:solidFill>
                                    <a:srgbClr val="FF0000"/>
                                  </a:solidFill>
                                  <a:latin typeface="Cambria Math" panose="02040503050406030204" pitchFamily="18" charset="0"/>
                                </a:rPr>
                                <m:t>𝑖</m:t>
                              </m:r>
                            </m:sub>
                          </m:sSub>
                        </m:e>
                      </m:d>
                    </m:oMath>
                  </m:oMathPara>
                </a14:m>
                <a:br>
                  <a:rPr lang="en-US" sz="2600" dirty="0"/>
                </a:br>
                <a:endParaRPr lang="en-US" sz="2600" dirty="0"/>
              </a:p>
            </p:txBody>
          </p:sp>
        </mc:Choice>
        <mc:Fallback xmlns="">
          <p:sp>
            <p:nvSpPr>
              <p:cNvPr id="14" name="TextBox 13">
                <a:extLst>
                  <a:ext uri="{FF2B5EF4-FFF2-40B4-BE49-F238E27FC236}">
                    <a16:creationId xmlns:a16="http://schemas.microsoft.com/office/drawing/2014/main" id="{D68FD66E-9F54-D284-BC64-6EB2383CA206}"/>
                  </a:ext>
                </a:extLst>
              </p:cNvPr>
              <p:cNvSpPr txBox="1">
                <a:spLocks noRot="1" noChangeAspect="1" noMove="1" noResize="1" noEditPoints="1" noAdjustHandles="1" noChangeArrowheads="1" noChangeShapeType="1" noTextEdit="1"/>
              </p:cNvSpPr>
              <p:nvPr/>
            </p:nvSpPr>
            <p:spPr>
              <a:xfrm>
                <a:off x="981799" y="3685337"/>
                <a:ext cx="10668301" cy="1723613"/>
              </a:xfrm>
              <a:prstGeom prst="rect">
                <a:avLst/>
              </a:prstGeom>
              <a:blipFill>
                <a:blip r:embed="rId5"/>
                <a:stretch>
                  <a:fillRect l="-1070" t="-3676" b="-51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500502B-C4D9-A47D-1719-490C6FD203B0}"/>
                  </a:ext>
                </a:extLst>
              </p:cNvPr>
              <p:cNvSpPr txBox="1"/>
              <p:nvPr/>
            </p:nvSpPr>
            <p:spPr>
              <a:xfrm>
                <a:off x="8318393" y="3097552"/>
                <a:ext cx="1567543"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dirty="0" smtClean="0">
                          <a:solidFill>
                            <a:srgbClr val="C00000"/>
                          </a:solidFill>
                          <a:latin typeface="Cambria Math" panose="02040503050406030204" pitchFamily="18" charset="0"/>
                        </a:rPr>
                        <m:t>𝐺</m:t>
                      </m:r>
                      <m:r>
                        <a:rPr lang="en-US" sz="2800" i="1" dirty="0" smtClean="0">
                          <a:solidFill>
                            <a:srgbClr val="C00000"/>
                          </a:solidFill>
                          <a:latin typeface="Cambria Math" panose="02040503050406030204" pitchFamily="18" charset="0"/>
                        </a:rPr>
                        <m:t>’</m:t>
                      </m:r>
                    </m:oMath>
                  </m:oMathPara>
                </a14:m>
                <a:endParaRPr lang="en-US" sz="2800" dirty="0"/>
              </a:p>
            </p:txBody>
          </p:sp>
        </mc:Choice>
        <mc:Fallback xmlns="">
          <p:sp>
            <p:nvSpPr>
              <p:cNvPr id="17" name="TextBox 16">
                <a:extLst>
                  <a:ext uri="{FF2B5EF4-FFF2-40B4-BE49-F238E27FC236}">
                    <a16:creationId xmlns:a16="http://schemas.microsoft.com/office/drawing/2014/main" id="{4500502B-C4D9-A47D-1719-490C6FD203B0}"/>
                  </a:ext>
                </a:extLst>
              </p:cNvPr>
              <p:cNvSpPr txBox="1">
                <a:spLocks noRot="1" noChangeAspect="1" noMove="1" noResize="1" noEditPoints="1" noAdjustHandles="1" noChangeArrowheads="1" noChangeShapeType="1" noTextEdit="1"/>
              </p:cNvSpPr>
              <p:nvPr/>
            </p:nvSpPr>
            <p:spPr>
              <a:xfrm>
                <a:off x="8318393" y="3097552"/>
                <a:ext cx="1567543" cy="523220"/>
              </a:xfrm>
              <a:prstGeom prst="rect">
                <a:avLst/>
              </a:prstGeom>
              <a:blipFill>
                <a:blip r:embed="rId6"/>
                <a:stretch>
                  <a:fillRect/>
                </a:stretch>
              </a:blipFill>
            </p:spPr>
            <p:txBody>
              <a:bodyPr/>
              <a:lstStyle/>
              <a:p>
                <a:r>
                  <a:rPr lang="en-US">
                    <a:noFill/>
                  </a:rPr>
                  <a:t> </a:t>
                </a:r>
              </a:p>
            </p:txBody>
          </p:sp>
        </mc:Fallback>
      </mc:AlternateContent>
      <p:sp>
        <p:nvSpPr>
          <p:cNvPr id="27" name="Slide Number Placeholder 26">
            <a:extLst>
              <a:ext uri="{FF2B5EF4-FFF2-40B4-BE49-F238E27FC236}">
                <a16:creationId xmlns:a16="http://schemas.microsoft.com/office/drawing/2014/main" id="{780B34A0-B842-9C2F-0863-F4A4AC2D0907}"/>
              </a:ext>
            </a:extLst>
          </p:cNvPr>
          <p:cNvSpPr>
            <a:spLocks noGrp="1"/>
          </p:cNvSpPr>
          <p:nvPr>
            <p:ph type="sldNum" sz="quarter" idx="12"/>
          </p:nvPr>
        </p:nvSpPr>
        <p:spPr/>
        <p:txBody>
          <a:bodyPr/>
          <a:lstStyle/>
          <a:p>
            <a:fld id="{55D15609-A41A-3E41-B06F-A203A646914D}" type="slidenum">
              <a:rPr lang="en-US" smtClean="0"/>
              <a:t>16</a:t>
            </a:fld>
            <a:endParaRPr lang="en-US"/>
          </a:p>
        </p:txBody>
      </p:sp>
      <mc:AlternateContent xmlns:mc="http://schemas.openxmlformats.org/markup-compatibility/2006" xmlns:a14="http://schemas.microsoft.com/office/drawing/2010/main">
        <mc:Choice Requires="a14">
          <p:sp>
            <p:nvSpPr>
              <p:cNvPr id="23" name="Rounded Rectangular Callout 22">
                <a:extLst>
                  <a:ext uri="{FF2B5EF4-FFF2-40B4-BE49-F238E27FC236}">
                    <a16:creationId xmlns:a16="http://schemas.microsoft.com/office/drawing/2014/main" id="{1B5D23B9-52F8-DD43-316A-9E8F801FAD2D}"/>
                  </a:ext>
                </a:extLst>
              </p:cNvPr>
              <p:cNvSpPr/>
              <p:nvPr/>
            </p:nvSpPr>
            <p:spPr>
              <a:xfrm>
                <a:off x="4568160" y="5833473"/>
                <a:ext cx="6557040" cy="920573"/>
              </a:xfrm>
              <a:prstGeom prst="wedgeRoundRectCallout">
                <a:avLst>
                  <a:gd name="adj1" fmla="val -27474"/>
                  <a:gd name="adj2" fmla="val -107541"/>
                  <a:gd name="adj3" fmla="val 16667"/>
                </a:avLst>
              </a:prstGeom>
              <a:solidFill>
                <a:schemeClr val="accent6">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C00000"/>
                    </a:solidFill>
                  </a:rPr>
                  <a:t>!!</a:t>
                </a:r>
                <a:r>
                  <a:rPr lang="en-US" sz="2400" b="1" dirty="0">
                    <a:solidFill>
                      <a:srgbClr val="C00000"/>
                    </a:solidFill>
                  </a:rPr>
                  <a:t>Good news:</a:t>
                </a:r>
                <a:r>
                  <a:rPr lang="en-US" sz="2400" dirty="0">
                    <a:solidFill>
                      <a:srgbClr val="C00000"/>
                    </a:solidFill>
                  </a:rPr>
                  <a:t> We can find </a:t>
                </a:r>
                <a14:m>
                  <m:oMath xmlns:m="http://schemas.openxmlformats.org/officeDocument/2006/math">
                    <m:r>
                      <a:rPr lang="en-US" sz="2400" b="0" i="1" smtClean="0">
                        <a:solidFill>
                          <a:srgbClr val="C00000"/>
                        </a:solidFill>
                        <a:latin typeface="Cambria Math" panose="02040503050406030204" pitchFamily="18" charset="0"/>
                      </a:rPr>
                      <m:t>𝑓</m:t>
                    </m:r>
                    <m:r>
                      <a:rPr lang="en-US" sz="2400" b="0" i="1" smtClean="0">
                        <a:solidFill>
                          <a:srgbClr val="C00000"/>
                        </a:solidFill>
                        <a:latin typeface="Cambria Math" panose="02040503050406030204" pitchFamily="18" charset="0"/>
                      </a:rPr>
                      <m:t>’, </m:t>
                    </m:r>
                    <m:r>
                      <a:rPr lang="en-US" sz="2400" b="0" i="1" smtClean="0">
                        <a:solidFill>
                          <a:srgbClr val="C00000"/>
                        </a:solidFill>
                        <a:latin typeface="Cambria Math" panose="02040503050406030204" pitchFamily="18" charset="0"/>
                      </a:rPr>
                      <m:t>𝑔</m:t>
                    </m:r>
                    <m:r>
                      <a:rPr lang="en-US" sz="2400" b="0" i="1" smtClean="0">
                        <a:solidFill>
                          <a:srgbClr val="C00000"/>
                        </a:solidFill>
                        <a:latin typeface="Cambria Math" panose="02040503050406030204" pitchFamily="18" charset="0"/>
                      </a:rPr>
                      <m:t>’</m:t>
                    </m:r>
                  </m:oMath>
                </a14:m>
                <a:r>
                  <a:rPr lang="en-US" sz="2400" dirty="0">
                    <a:solidFill>
                      <a:srgbClr val="C00000"/>
                    </a:solidFill>
                  </a:rPr>
                  <a:t> with degree </a:t>
                </a:r>
                <a14:m>
                  <m:oMath xmlns:m="http://schemas.openxmlformats.org/officeDocument/2006/math">
                    <m:r>
                      <a:rPr lang="en-US" sz="2400" b="0" i="1" smtClean="0">
                        <a:solidFill>
                          <a:srgbClr val="C00000"/>
                        </a:solidFill>
                        <a:latin typeface="Cambria Math" panose="02040503050406030204" pitchFamily="18" charset="0"/>
                      </a:rPr>
                      <m:t>≤</m:t>
                    </m:r>
                    <m:f>
                      <m:fPr>
                        <m:ctrlPr>
                          <a:rPr lang="en-US" sz="2400" b="0" i="1" smtClean="0">
                            <a:solidFill>
                              <a:srgbClr val="C00000"/>
                            </a:solidFill>
                            <a:latin typeface="Cambria Math" panose="02040503050406030204" pitchFamily="18" charset="0"/>
                          </a:rPr>
                        </m:ctrlPr>
                      </m:fPr>
                      <m:num>
                        <m:r>
                          <a:rPr lang="en-US" sz="2400" b="0" i="1" smtClean="0">
                            <a:solidFill>
                              <a:srgbClr val="C00000"/>
                            </a:solidFill>
                            <a:latin typeface="Cambria Math" panose="02040503050406030204" pitchFamily="18" charset="0"/>
                          </a:rPr>
                          <m:t>𝑞</m:t>
                        </m:r>
                      </m:num>
                      <m:den>
                        <m:r>
                          <a:rPr lang="en-US" sz="2400" b="0" i="1" smtClean="0">
                            <a:solidFill>
                              <a:srgbClr val="C00000"/>
                            </a:solidFill>
                            <a:latin typeface="Cambria Math" panose="02040503050406030204" pitchFamily="18" charset="0"/>
                          </a:rPr>
                          <m:t>2</m:t>
                        </m:r>
                      </m:den>
                    </m:f>
                  </m:oMath>
                </a14:m>
                <a:r>
                  <a:rPr lang="en-US" sz="2400" dirty="0">
                    <a:solidFill>
                      <a:srgbClr val="C00000"/>
                    </a:solidFill>
                  </a:rPr>
                  <a:t> via rational function interpolation !!!</a:t>
                </a:r>
              </a:p>
            </p:txBody>
          </p:sp>
        </mc:Choice>
        <mc:Fallback xmlns="">
          <p:sp>
            <p:nvSpPr>
              <p:cNvPr id="23" name="Rounded Rectangular Callout 22">
                <a:extLst>
                  <a:ext uri="{FF2B5EF4-FFF2-40B4-BE49-F238E27FC236}">
                    <a16:creationId xmlns:a16="http://schemas.microsoft.com/office/drawing/2014/main" id="{1B5D23B9-52F8-DD43-316A-9E8F801FAD2D}"/>
                  </a:ext>
                </a:extLst>
              </p:cNvPr>
              <p:cNvSpPr>
                <a:spLocks noRot="1" noChangeAspect="1" noMove="1" noResize="1" noEditPoints="1" noAdjustHandles="1" noChangeArrowheads="1" noChangeShapeType="1" noTextEdit="1"/>
              </p:cNvSpPr>
              <p:nvPr/>
            </p:nvSpPr>
            <p:spPr>
              <a:xfrm>
                <a:off x="4568160" y="5833473"/>
                <a:ext cx="6557040" cy="920573"/>
              </a:xfrm>
              <a:prstGeom prst="wedgeRoundRectCallout">
                <a:avLst>
                  <a:gd name="adj1" fmla="val -27474"/>
                  <a:gd name="adj2" fmla="val -107541"/>
                  <a:gd name="adj3" fmla="val 16667"/>
                </a:avLst>
              </a:prstGeom>
              <a:blipFill>
                <a:blip r:embed="rId7"/>
                <a:stretch>
                  <a:fillRect l="-772" b="-10435"/>
                </a:stretch>
              </a:blipFill>
              <a:ln w="28575">
                <a:noFill/>
              </a:ln>
            </p:spPr>
            <p:txBody>
              <a:bodyPr/>
              <a:lstStyle/>
              <a:p>
                <a:r>
                  <a:rPr lang="en-US">
                    <a:noFill/>
                  </a:rPr>
                  <a:t> </a:t>
                </a:r>
              </a:p>
            </p:txBody>
          </p:sp>
        </mc:Fallback>
      </mc:AlternateContent>
    </p:spTree>
    <p:extLst>
      <p:ext uri="{BB962C8B-B14F-4D97-AF65-F5344CB8AC3E}">
        <p14:creationId xmlns:p14="http://schemas.microsoft.com/office/powerpoint/2010/main" val="26674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11" grpId="0"/>
      <p:bldP spid="14" grpId="0"/>
      <p:bldP spid="17"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3E9B4-9F4B-47AF-7F36-F610159D147C}"/>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EF1A5FFB-CC15-6408-A24E-48D211E0ADB8}"/>
              </a:ext>
            </a:extLst>
          </p:cNvPr>
          <p:cNvSpPr/>
          <p:nvPr/>
        </p:nvSpPr>
        <p:spPr>
          <a:xfrm>
            <a:off x="6078069" y="5875862"/>
            <a:ext cx="1661247" cy="1019982"/>
          </a:xfrm>
          <a:prstGeom prst="roundRect">
            <a:avLst/>
          </a:prstGeom>
          <a:solidFill>
            <a:schemeClr val="accent2">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800" dirty="0">
              <a:solidFill>
                <a:srgbClr val="C00000"/>
              </a:solidFill>
            </a:endParaRPr>
          </a:p>
        </p:txBody>
      </p:sp>
      <p:sp>
        <p:nvSpPr>
          <p:cNvPr id="2" name="Title 1">
            <a:extLst>
              <a:ext uri="{FF2B5EF4-FFF2-40B4-BE49-F238E27FC236}">
                <a16:creationId xmlns:a16="http://schemas.microsoft.com/office/drawing/2014/main" id="{AD47BE5A-1D78-BD10-9CC1-94C23AE3B995}"/>
              </a:ext>
            </a:extLst>
          </p:cNvPr>
          <p:cNvSpPr>
            <a:spLocks noGrp="1"/>
          </p:cNvSpPr>
          <p:nvPr>
            <p:ph type="title"/>
          </p:nvPr>
        </p:nvSpPr>
        <p:spPr>
          <a:xfrm>
            <a:off x="838200" y="365125"/>
            <a:ext cx="2781295" cy="1325563"/>
          </a:xfrm>
        </p:spPr>
        <p:txBody>
          <a:bodyPr/>
          <a:lstStyle/>
          <a:p>
            <a:r>
              <a:rPr lang="en-US" dirty="0"/>
              <a:t>Summary</a:t>
            </a:r>
          </a:p>
        </p:txBody>
      </p:sp>
      <p:sp>
        <p:nvSpPr>
          <p:cNvPr id="19" name="TextBox 18">
            <a:extLst>
              <a:ext uri="{FF2B5EF4-FFF2-40B4-BE49-F238E27FC236}">
                <a16:creationId xmlns:a16="http://schemas.microsoft.com/office/drawing/2014/main" id="{46665378-B4E6-E009-5A6D-B0C7B1F2B876}"/>
              </a:ext>
            </a:extLst>
          </p:cNvPr>
          <p:cNvSpPr txBox="1"/>
          <p:nvPr/>
        </p:nvSpPr>
        <p:spPr>
          <a:xfrm>
            <a:off x="233079" y="3058877"/>
            <a:ext cx="2223247" cy="830997"/>
          </a:xfrm>
          <a:prstGeom prst="rect">
            <a:avLst/>
          </a:prstGeom>
          <a:noFill/>
        </p:spPr>
        <p:txBody>
          <a:bodyPr wrap="square">
            <a:spAutoFit/>
          </a:bodyPr>
          <a:lstStyle/>
          <a:p>
            <a:pPr algn="ctr"/>
            <a:r>
              <a:rPr lang="en-US" sz="2400" b="1" dirty="0">
                <a:solidFill>
                  <a:schemeClr val="accent2">
                    <a:lumMod val="75000"/>
                  </a:schemeClr>
                </a:solidFill>
              </a:rPr>
              <a:t>Derandomized BBS</a:t>
            </a:r>
          </a:p>
        </p:txBody>
      </p:sp>
      <p:sp>
        <p:nvSpPr>
          <p:cNvPr id="20" name="TextBox 19">
            <a:extLst>
              <a:ext uri="{FF2B5EF4-FFF2-40B4-BE49-F238E27FC236}">
                <a16:creationId xmlns:a16="http://schemas.microsoft.com/office/drawing/2014/main" id="{CDFCA9C0-EDE0-9883-170F-352A846BA913}"/>
              </a:ext>
            </a:extLst>
          </p:cNvPr>
          <p:cNvSpPr txBox="1"/>
          <p:nvPr/>
        </p:nvSpPr>
        <p:spPr>
          <a:xfrm>
            <a:off x="233083" y="1983076"/>
            <a:ext cx="2223247" cy="830997"/>
          </a:xfrm>
          <a:prstGeom prst="rect">
            <a:avLst/>
          </a:prstGeom>
          <a:noFill/>
        </p:spPr>
        <p:txBody>
          <a:bodyPr wrap="square">
            <a:spAutoFit/>
          </a:bodyPr>
          <a:lstStyle/>
          <a:p>
            <a:pPr algn="ctr"/>
            <a:r>
              <a:rPr lang="en-US" sz="2400" b="1" dirty="0">
                <a:solidFill>
                  <a:schemeClr val="accent2">
                    <a:lumMod val="75000"/>
                  </a:schemeClr>
                </a:solidFill>
              </a:rPr>
              <a:t>Randomized BBS</a:t>
            </a:r>
          </a:p>
        </p:txBody>
      </p:sp>
      <p:sp>
        <p:nvSpPr>
          <p:cNvPr id="21" name="TextBox 20">
            <a:extLst>
              <a:ext uri="{FF2B5EF4-FFF2-40B4-BE49-F238E27FC236}">
                <a16:creationId xmlns:a16="http://schemas.microsoft.com/office/drawing/2014/main" id="{F70C1114-66B9-EC65-B91F-68138A87AD60}"/>
              </a:ext>
            </a:extLst>
          </p:cNvPr>
          <p:cNvSpPr txBox="1"/>
          <p:nvPr/>
        </p:nvSpPr>
        <p:spPr>
          <a:xfrm>
            <a:off x="98609" y="4171937"/>
            <a:ext cx="2563907" cy="1569660"/>
          </a:xfrm>
          <a:prstGeom prst="rect">
            <a:avLst/>
          </a:prstGeom>
          <a:noFill/>
        </p:spPr>
        <p:txBody>
          <a:bodyPr wrap="square">
            <a:spAutoFit/>
          </a:bodyPr>
          <a:lstStyle/>
          <a:p>
            <a:pPr algn="ctr"/>
            <a:r>
              <a:rPr lang="en-US" sz="2400" b="1" dirty="0">
                <a:solidFill>
                  <a:schemeClr val="accent2">
                    <a:lumMod val="75000"/>
                  </a:schemeClr>
                </a:solidFill>
              </a:rPr>
              <a:t>BBS+ (Randomized and derandomized)</a:t>
            </a:r>
          </a:p>
        </p:txBody>
      </p:sp>
      <p:sp>
        <p:nvSpPr>
          <p:cNvPr id="22" name="Rounded Rectangle 21">
            <a:extLst>
              <a:ext uri="{FF2B5EF4-FFF2-40B4-BE49-F238E27FC236}">
                <a16:creationId xmlns:a16="http://schemas.microsoft.com/office/drawing/2014/main" id="{37E7BD3B-1064-224F-63A2-14964B28F6F5}"/>
              </a:ext>
            </a:extLst>
          </p:cNvPr>
          <p:cNvSpPr/>
          <p:nvPr/>
        </p:nvSpPr>
        <p:spPr>
          <a:xfrm>
            <a:off x="3013259" y="1846041"/>
            <a:ext cx="1819831" cy="2161573"/>
          </a:xfrm>
          <a:prstGeom prst="roundRect">
            <a:avLst/>
          </a:prstGeom>
          <a:solidFill>
            <a:schemeClr val="accent6">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[TZ’23] Standard model proof</a:t>
            </a:r>
          </a:p>
        </p:txBody>
      </p:sp>
      <p:sp>
        <p:nvSpPr>
          <p:cNvPr id="23" name="Rounded Rectangle 22">
            <a:extLst>
              <a:ext uri="{FF2B5EF4-FFF2-40B4-BE49-F238E27FC236}">
                <a16:creationId xmlns:a16="http://schemas.microsoft.com/office/drawing/2014/main" id="{F026C077-B434-ABCB-FC93-526BEDE97C40}"/>
              </a:ext>
            </a:extLst>
          </p:cNvPr>
          <p:cNvSpPr/>
          <p:nvPr/>
        </p:nvSpPr>
        <p:spPr>
          <a:xfrm>
            <a:off x="3175742" y="4296726"/>
            <a:ext cx="1494866" cy="1266241"/>
          </a:xfrm>
          <a:prstGeom prst="roundRect">
            <a:avLst/>
          </a:prstGeom>
          <a:solidFill>
            <a:schemeClr val="accent6">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[ASM’06,CDL’16] proof</a:t>
            </a:r>
          </a:p>
        </p:txBody>
      </p:sp>
      <p:sp>
        <p:nvSpPr>
          <p:cNvPr id="26" name="Rounded Rectangle 25">
            <a:extLst>
              <a:ext uri="{FF2B5EF4-FFF2-40B4-BE49-F238E27FC236}">
                <a16:creationId xmlns:a16="http://schemas.microsoft.com/office/drawing/2014/main" id="{FDB6972B-D93C-E1DA-FABD-601EFA549E78}"/>
              </a:ext>
            </a:extLst>
          </p:cNvPr>
          <p:cNvSpPr/>
          <p:nvPr/>
        </p:nvSpPr>
        <p:spPr>
          <a:xfrm>
            <a:off x="5360903" y="4333298"/>
            <a:ext cx="1494866" cy="1257275"/>
          </a:xfrm>
          <a:prstGeom prst="roundRect">
            <a:avLst/>
          </a:prstGeom>
          <a:solidFill>
            <a:schemeClr val="accent6">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[Schäge’15] proof</a:t>
            </a:r>
          </a:p>
        </p:txBody>
      </p:sp>
      <p:sp>
        <p:nvSpPr>
          <p:cNvPr id="27" name="Rounded Rectangle 26">
            <a:extLst>
              <a:ext uri="{FF2B5EF4-FFF2-40B4-BE49-F238E27FC236}">
                <a16:creationId xmlns:a16="http://schemas.microsoft.com/office/drawing/2014/main" id="{02DD0228-CA8C-A20E-7F30-EFB0EA1DB2DE}"/>
              </a:ext>
            </a:extLst>
          </p:cNvPr>
          <p:cNvSpPr/>
          <p:nvPr/>
        </p:nvSpPr>
        <p:spPr>
          <a:xfrm>
            <a:off x="7041782" y="1865891"/>
            <a:ext cx="1707767" cy="1117386"/>
          </a:xfrm>
          <a:prstGeom prst="roundRect">
            <a:avLst/>
          </a:prstGeom>
          <a:solidFill>
            <a:srgbClr val="F3E7E7"/>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[JY’09] Attack</a:t>
            </a:r>
          </a:p>
        </p:txBody>
      </p:sp>
      <p:sp>
        <p:nvSpPr>
          <p:cNvPr id="28" name="Rounded Rectangle 27">
            <a:extLst>
              <a:ext uri="{FF2B5EF4-FFF2-40B4-BE49-F238E27FC236}">
                <a16:creationId xmlns:a16="http://schemas.microsoft.com/office/drawing/2014/main" id="{B8159B35-1334-5AF1-D0ED-8475E1E98324}"/>
              </a:ext>
            </a:extLst>
          </p:cNvPr>
          <p:cNvSpPr/>
          <p:nvPr/>
        </p:nvSpPr>
        <p:spPr>
          <a:xfrm>
            <a:off x="9081247" y="1865891"/>
            <a:ext cx="1770532" cy="3667722"/>
          </a:xfrm>
          <a:prstGeom prst="roundRect">
            <a:avLst/>
          </a:prstGeom>
          <a:solidFill>
            <a:srgbClr val="F3E7E7"/>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Key recovery attack</a:t>
            </a:r>
          </a:p>
        </p:txBody>
      </p:sp>
      <p:sp>
        <p:nvSpPr>
          <p:cNvPr id="29" name="Rounded Rectangle 28">
            <a:extLst>
              <a:ext uri="{FF2B5EF4-FFF2-40B4-BE49-F238E27FC236}">
                <a16:creationId xmlns:a16="http://schemas.microsoft.com/office/drawing/2014/main" id="{B3294BDB-F9B6-C03E-D993-613EE04AEB00}"/>
              </a:ext>
            </a:extLst>
          </p:cNvPr>
          <p:cNvSpPr/>
          <p:nvPr/>
        </p:nvSpPr>
        <p:spPr>
          <a:xfrm>
            <a:off x="7004797" y="3190215"/>
            <a:ext cx="1744753" cy="2361327"/>
          </a:xfrm>
          <a:prstGeom prst="roundRect">
            <a:avLst/>
          </a:prstGeom>
          <a:solidFill>
            <a:schemeClr val="accent2">
              <a:lumMod val="20000"/>
              <a:lumOff val="80000"/>
            </a:schemeClr>
          </a:solid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lumMod val="75000"/>
                  </a:schemeClr>
                </a:solidFill>
              </a:rPr>
              <a:t>THIS WORK</a:t>
            </a:r>
            <a:endParaRPr lang="en-US" sz="2400" dirty="0">
              <a:solidFill>
                <a:schemeClr val="accent2">
                  <a:lumMod val="75000"/>
                </a:schemeClr>
              </a:solidFill>
            </a:endParaRPr>
          </a:p>
        </p:txBody>
      </p:sp>
      <p:grpSp>
        <p:nvGrpSpPr>
          <p:cNvPr id="6" name="Group 5">
            <a:extLst>
              <a:ext uri="{FF2B5EF4-FFF2-40B4-BE49-F238E27FC236}">
                <a16:creationId xmlns:a16="http://schemas.microsoft.com/office/drawing/2014/main" id="{CA97039F-6737-CD54-8DA9-D14EB92D2CBA}"/>
              </a:ext>
            </a:extLst>
          </p:cNvPr>
          <p:cNvGrpSpPr/>
          <p:nvPr/>
        </p:nvGrpSpPr>
        <p:grpSpPr>
          <a:xfrm>
            <a:off x="1792941" y="5480883"/>
            <a:ext cx="10157012" cy="974901"/>
            <a:chOff x="1792941" y="5660173"/>
            <a:chExt cx="10157012" cy="974901"/>
          </a:xfrm>
        </p:grpSpPr>
        <p:cxnSp>
          <p:nvCxnSpPr>
            <p:cNvPr id="8" name="Straight Arrow Connector 7">
              <a:extLst>
                <a:ext uri="{FF2B5EF4-FFF2-40B4-BE49-F238E27FC236}">
                  <a16:creationId xmlns:a16="http://schemas.microsoft.com/office/drawing/2014/main" id="{DE2C1C7B-D2A2-C814-82BE-08BD461A7EE9}"/>
                </a:ext>
              </a:extLst>
            </p:cNvPr>
            <p:cNvCxnSpPr>
              <a:cxnSpLocks/>
            </p:cNvCxnSpPr>
            <p:nvPr/>
          </p:nvCxnSpPr>
          <p:spPr>
            <a:xfrm>
              <a:off x="1792941" y="5952561"/>
              <a:ext cx="9350188" cy="0"/>
            </a:xfrm>
            <a:prstGeom prst="straightConnector1">
              <a:avLst/>
            </a:prstGeom>
            <a:ln w="76200">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8D820C2-EFF1-ED28-7AA0-1517B4C63277}"/>
                    </a:ext>
                  </a:extLst>
                </p:cNvPr>
                <p:cNvSpPr txBox="1"/>
                <p:nvPr/>
              </p:nvSpPr>
              <p:spPr>
                <a:xfrm>
                  <a:off x="11143129" y="5660173"/>
                  <a:ext cx="806824"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C00000"/>
                            </a:solidFill>
                            <a:latin typeface="Cambria Math" panose="02040503050406030204" pitchFamily="18" charset="0"/>
                          </a:rPr>
                          <m:t>𝑇</m:t>
                        </m:r>
                      </m:oMath>
                    </m:oMathPara>
                  </a14:m>
                  <a:endParaRPr lang="en-US" sz="3200" dirty="0"/>
                </a:p>
              </p:txBody>
            </p:sp>
          </mc:Choice>
          <mc:Fallback xmlns="">
            <p:sp>
              <p:nvSpPr>
                <p:cNvPr id="9" name="TextBox 8">
                  <a:extLst>
                    <a:ext uri="{FF2B5EF4-FFF2-40B4-BE49-F238E27FC236}">
                      <a16:creationId xmlns:a16="http://schemas.microsoft.com/office/drawing/2014/main" id="{BA2F043F-8E31-6033-0B76-6AAF7491E2E9}"/>
                    </a:ext>
                  </a:extLst>
                </p:cNvPr>
                <p:cNvSpPr txBox="1">
                  <a:spLocks noRot="1" noChangeAspect="1" noMove="1" noResize="1" noEditPoints="1" noAdjustHandles="1" noChangeArrowheads="1" noChangeShapeType="1" noTextEdit="1"/>
                </p:cNvSpPr>
                <p:nvPr/>
              </p:nvSpPr>
              <p:spPr>
                <a:xfrm>
                  <a:off x="11143129" y="5660173"/>
                  <a:ext cx="806824"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1452B97-F073-4130-113B-400901084B40}"/>
                    </a:ext>
                  </a:extLst>
                </p:cNvPr>
                <p:cNvSpPr txBox="1"/>
                <p:nvPr/>
              </p:nvSpPr>
              <p:spPr>
                <a:xfrm>
                  <a:off x="6078069" y="6017789"/>
                  <a:ext cx="1470212" cy="6172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panose="02040503050406030204" pitchFamily="18" charset="0"/>
                            <a:ea typeface="Cambria Math" panose="02040503050406030204" pitchFamily="18" charset="0"/>
                          </a:rPr>
                          <m:t>𝑂</m:t>
                        </m:r>
                        <m:d>
                          <m:dPr>
                            <m:ctrlPr>
                              <a:rPr lang="en-US" sz="2800" i="1">
                                <a:solidFill>
                                  <a:srgbClr val="C00000"/>
                                </a:solidFill>
                                <a:latin typeface="Cambria Math" panose="02040503050406030204" pitchFamily="18" charset="0"/>
                                <a:ea typeface="Cambria Math" panose="02040503050406030204" pitchFamily="18" charset="0"/>
                              </a:rPr>
                            </m:ctrlPr>
                          </m:dPr>
                          <m:e>
                            <m:rad>
                              <m:radPr>
                                <m:degHide m:val="on"/>
                                <m:ctrlPr>
                                  <a:rPr lang="en-US" sz="2800" i="1">
                                    <a:solidFill>
                                      <a:srgbClr val="C00000"/>
                                    </a:solidFill>
                                    <a:latin typeface="Cambria Math" panose="02040503050406030204" pitchFamily="18" charset="0"/>
                                    <a:ea typeface="Cambria Math" panose="02040503050406030204" pitchFamily="18" charset="0"/>
                                  </a:rPr>
                                </m:ctrlPr>
                              </m:radPr>
                              <m:deg/>
                              <m:e>
                                <m:r>
                                  <a:rPr lang="en-US" sz="2800" i="1">
                                    <a:solidFill>
                                      <a:srgbClr val="C00000"/>
                                    </a:solidFill>
                                    <a:latin typeface="Cambria Math" panose="02040503050406030204" pitchFamily="18" charset="0"/>
                                    <a:ea typeface="Cambria Math" panose="02040503050406030204" pitchFamily="18" charset="0"/>
                                  </a:rPr>
                                  <m:t>𝑝</m:t>
                                </m:r>
                                <m:r>
                                  <a:rPr lang="en-US" sz="2800" b="0" i="1" smtClean="0">
                                    <a:solidFill>
                                      <a:srgbClr val="C00000"/>
                                    </a:solidFill>
                                    <a:latin typeface="Cambria Math" panose="02040503050406030204" pitchFamily="18" charset="0"/>
                                    <a:ea typeface="Cambria Math" panose="02040503050406030204" pitchFamily="18" charset="0"/>
                                  </a:rPr>
                                  <m:t>/</m:t>
                                </m:r>
                                <m:r>
                                  <a:rPr lang="en-US" sz="2800" b="0" i="1" smtClean="0">
                                    <a:solidFill>
                                      <a:srgbClr val="C00000"/>
                                    </a:solidFill>
                                    <a:latin typeface="Cambria Math" panose="02040503050406030204" pitchFamily="18" charset="0"/>
                                    <a:ea typeface="Cambria Math" panose="02040503050406030204" pitchFamily="18" charset="0"/>
                                  </a:rPr>
                                  <m:t>𝑞</m:t>
                                </m:r>
                              </m:e>
                            </m:rad>
                          </m:e>
                        </m:d>
                      </m:oMath>
                    </m:oMathPara>
                  </a14:m>
                  <a:endParaRPr lang="en-US" sz="2800" dirty="0"/>
                </a:p>
              </p:txBody>
            </p:sp>
          </mc:Choice>
          <mc:Fallback xmlns="">
            <p:sp>
              <p:nvSpPr>
                <p:cNvPr id="11" name="TextBox 10">
                  <a:extLst>
                    <a:ext uri="{FF2B5EF4-FFF2-40B4-BE49-F238E27FC236}">
                      <a16:creationId xmlns:a16="http://schemas.microsoft.com/office/drawing/2014/main" id="{57357D6C-006D-CBC2-DABD-67ADF81E4D12}"/>
                    </a:ext>
                  </a:extLst>
                </p:cNvPr>
                <p:cNvSpPr txBox="1">
                  <a:spLocks noRot="1" noChangeAspect="1" noMove="1" noResize="1" noEditPoints="1" noAdjustHandles="1" noChangeArrowheads="1" noChangeShapeType="1" noTextEdit="1"/>
                </p:cNvSpPr>
                <p:nvPr/>
              </p:nvSpPr>
              <p:spPr>
                <a:xfrm>
                  <a:off x="6078069" y="6017789"/>
                  <a:ext cx="1470212" cy="617285"/>
                </a:xfrm>
                <a:prstGeom prst="rect">
                  <a:avLst/>
                </a:prstGeom>
                <a:blipFill>
                  <a:blip r:embed="rId4"/>
                  <a:stretch>
                    <a:fillRect l="-1709"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B4F5343-EDE2-9CCE-7543-3991AFCF1A18}"/>
                    </a:ext>
                  </a:extLst>
                </p:cNvPr>
                <p:cNvSpPr txBox="1"/>
                <p:nvPr/>
              </p:nvSpPr>
              <p:spPr>
                <a:xfrm>
                  <a:off x="3211604" y="6055151"/>
                  <a:ext cx="1792941" cy="578685"/>
                </a:xfrm>
                <a:prstGeom prst="rect">
                  <a:avLst/>
                </a:prstGeom>
                <a:noFill/>
              </p:spPr>
              <p:txBody>
                <a:bodyPr wrap="square">
                  <a:spAutoFit/>
                </a:bodyPr>
                <a:lstStyle/>
                <a:p>
                  <a14:m>
                    <m:oMath xmlns:m="http://schemas.openxmlformats.org/officeDocument/2006/math">
                      <m:r>
                        <a:rPr lang="en-US" sz="2800" b="0" i="1" smtClean="0">
                          <a:solidFill>
                            <a:srgbClr val="C00000"/>
                          </a:solidFill>
                          <a:latin typeface="Cambria Math" panose="02040503050406030204" pitchFamily="18" charset="0"/>
                        </a:rPr>
                        <m:t>𝑂</m:t>
                      </m:r>
                      <m:d>
                        <m:dPr>
                          <m:ctrlPr>
                            <a:rPr lang="en-US" sz="2800" b="0" i="1" smtClean="0">
                              <a:solidFill>
                                <a:srgbClr val="C00000"/>
                              </a:solidFill>
                              <a:latin typeface="Cambria Math" panose="02040503050406030204" pitchFamily="18" charset="0"/>
                            </a:rPr>
                          </m:ctrlPr>
                        </m:dPr>
                        <m:e>
                          <m:rad>
                            <m:radPr>
                              <m:degHide m:val="on"/>
                              <m:ctrlPr>
                                <a:rPr lang="en-US" sz="2800" i="1">
                                  <a:solidFill>
                                    <a:srgbClr val="C00000"/>
                                  </a:solidFill>
                                  <a:latin typeface="Cambria Math" panose="02040503050406030204" pitchFamily="18" charset="0"/>
                                </a:rPr>
                              </m:ctrlPr>
                            </m:radPr>
                            <m:deg/>
                            <m:e>
                              <m:r>
                                <a:rPr lang="en-US" sz="2800" i="1">
                                  <a:solidFill>
                                    <a:srgbClr val="C00000"/>
                                  </a:solidFill>
                                  <a:latin typeface="Cambria Math" panose="02040503050406030204" pitchFamily="18" charset="0"/>
                                </a:rPr>
                                <m:t>𝑝</m:t>
                              </m:r>
                            </m:e>
                          </m:rad>
                          <m:r>
                            <a:rPr lang="en-US" sz="2800" b="0" i="1" smtClean="0">
                              <a:solidFill>
                                <a:srgbClr val="C00000"/>
                              </a:solidFill>
                              <a:latin typeface="Cambria Math" panose="02040503050406030204" pitchFamily="18" charset="0"/>
                            </a:rPr>
                            <m:t>/</m:t>
                          </m:r>
                          <m:r>
                            <a:rPr lang="en-US" sz="2800" b="0" i="1" smtClean="0">
                              <a:solidFill>
                                <a:srgbClr val="C00000"/>
                              </a:solidFill>
                              <a:latin typeface="Cambria Math" panose="02040503050406030204" pitchFamily="18" charset="0"/>
                            </a:rPr>
                            <m:t>𝑞</m:t>
                          </m:r>
                        </m:e>
                      </m:d>
                    </m:oMath>
                  </a14:m>
                  <a:r>
                    <a:rPr lang="en-US" sz="2800" dirty="0">
                      <a:solidFill>
                        <a:srgbClr val="C00000"/>
                      </a:solidFill>
                    </a:rPr>
                    <a:t> </a:t>
                  </a:r>
                  <a:endParaRPr lang="en-US" sz="2800" dirty="0"/>
                </a:p>
              </p:txBody>
            </p:sp>
          </mc:Choice>
          <mc:Fallback xmlns="">
            <p:sp>
              <p:nvSpPr>
                <p:cNvPr id="13" name="TextBox 12">
                  <a:extLst>
                    <a:ext uri="{FF2B5EF4-FFF2-40B4-BE49-F238E27FC236}">
                      <a16:creationId xmlns:a16="http://schemas.microsoft.com/office/drawing/2014/main" id="{EC4EBF80-830A-F355-68D0-6C5DC500F871}"/>
                    </a:ext>
                  </a:extLst>
                </p:cNvPr>
                <p:cNvSpPr txBox="1">
                  <a:spLocks noRot="1" noChangeAspect="1" noMove="1" noResize="1" noEditPoints="1" noAdjustHandles="1" noChangeArrowheads="1" noChangeShapeType="1" noTextEdit="1"/>
                </p:cNvSpPr>
                <p:nvPr/>
              </p:nvSpPr>
              <p:spPr>
                <a:xfrm>
                  <a:off x="3211604" y="6055151"/>
                  <a:ext cx="1792941" cy="578685"/>
                </a:xfrm>
                <a:prstGeom prst="rect">
                  <a:avLst/>
                </a:prstGeom>
                <a:blipFill>
                  <a:blip r:embed="rId5"/>
                  <a:stretch>
                    <a:fillRect l="-1399" b="-127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684D46B-5E32-85AD-745D-C61807893AB0}"/>
                    </a:ext>
                  </a:extLst>
                </p:cNvPr>
                <p:cNvSpPr txBox="1"/>
                <p:nvPr/>
              </p:nvSpPr>
              <p:spPr>
                <a:xfrm>
                  <a:off x="9231407" y="6055151"/>
                  <a:ext cx="1470212" cy="5246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C00000"/>
                            </a:solidFill>
                            <a:latin typeface="Cambria Math" panose="02040503050406030204" pitchFamily="18" charset="0"/>
                            <a:ea typeface="Cambria Math" panose="02040503050406030204" pitchFamily="18" charset="0"/>
                          </a:rPr>
                          <m:t>𝑂</m:t>
                        </m:r>
                        <m:d>
                          <m:dPr>
                            <m:ctrlPr>
                              <a:rPr lang="en-US" sz="2800" i="1">
                                <a:solidFill>
                                  <a:srgbClr val="C00000"/>
                                </a:solidFill>
                                <a:latin typeface="Cambria Math" panose="02040503050406030204" pitchFamily="18" charset="0"/>
                                <a:ea typeface="Cambria Math" panose="02040503050406030204" pitchFamily="18" charset="0"/>
                              </a:rPr>
                            </m:ctrlPr>
                          </m:dPr>
                          <m:e>
                            <m:rad>
                              <m:radPr>
                                <m:degHide m:val="on"/>
                                <m:ctrlPr>
                                  <a:rPr lang="en-US" sz="2800" i="1">
                                    <a:solidFill>
                                      <a:srgbClr val="C00000"/>
                                    </a:solidFill>
                                    <a:latin typeface="Cambria Math" panose="02040503050406030204" pitchFamily="18" charset="0"/>
                                    <a:ea typeface="Cambria Math" panose="02040503050406030204" pitchFamily="18" charset="0"/>
                                  </a:rPr>
                                </m:ctrlPr>
                              </m:radPr>
                              <m:deg/>
                              <m:e>
                                <m:r>
                                  <a:rPr lang="en-US" sz="2800" i="1">
                                    <a:solidFill>
                                      <a:srgbClr val="C00000"/>
                                    </a:solidFill>
                                    <a:latin typeface="Cambria Math" panose="02040503050406030204" pitchFamily="18" charset="0"/>
                                    <a:ea typeface="Cambria Math" panose="02040503050406030204" pitchFamily="18" charset="0"/>
                                  </a:rPr>
                                  <m:t>𝑝</m:t>
                                </m:r>
                              </m:e>
                            </m:rad>
                          </m:e>
                        </m:d>
                      </m:oMath>
                    </m:oMathPara>
                  </a14:m>
                  <a:endParaRPr lang="en-US" sz="2800" dirty="0"/>
                </a:p>
              </p:txBody>
            </p:sp>
          </mc:Choice>
          <mc:Fallback xmlns="">
            <p:sp>
              <p:nvSpPr>
                <p:cNvPr id="16" name="TextBox 15">
                  <a:extLst>
                    <a:ext uri="{FF2B5EF4-FFF2-40B4-BE49-F238E27FC236}">
                      <a16:creationId xmlns:a16="http://schemas.microsoft.com/office/drawing/2014/main" id="{5D850A4A-2E69-5061-7200-0902F455708B}"/>
                    </a:ext>
                  </a:extLst>
                </p:cNvPr>
                <p:cNvSpPr txBox="1">
                  <a:spLocks noRot="1" noChangeAspect="1" noMove="1" noResize="1" noEditPoints="1" noAdjustHandles="1" noChangeArrowheads="1" noChangeShapeType="1" noTextEdit="1"/>
                </p:cNvSpPr>
                <p:nvPr/>
              </p:nvSpPr>
              <p:spPr>
                <a:xfrm>
                  <a:off x="9231407" y="6055151"/>
                  <a:ext cx="1470212" cy="524631"/>
                </a:xfrm>
                <a:prstGeom prst="rect">
                  <a:avLst/>
                </a:prstGeom>
                <a:blipFill>
                  <a:blip r:embed="rId6"/>
                  <a:stretch>
                    <a:fillRect b="-6977"/>
                  </a:stretch>
                </a:blipFill>
              </p:spPr>
              <p:txBody>
                <a:bodyPr/>
                <a:lstStyle/>
                <a:p>
                  <a:r>
                    <a:rPr lang="en-US">
                      <a:noFill/>
                    </a:rPr>
                    <a:t> </a:t>
                  </a:r>
                </a:p>
              </p:txBody>
            </p:sp>
          </mc:Fallback>
        </mc:AlternateContent>
      </p:grpSp>
      <p:sp>
        <p:nvSpPr>
          <p:cNvPr id="17" name="Oval 16">
            <a:extLst>
              <a:ext uri="{FF2B5EF4-FFF2-40B4-BE49-F238E27FC236}">
                <a16:creationId xmlns:a16="http://schemas.microsoft.com/office/drawing/2014/main" id="{8B6939F5-F0F6-FAAC-A043-50562C2F9431}"/>
              </a:ext>
            </a:extLst>
          </p:cNvPr>
          <p:cNvSpPr/>
          <p:nvPr/>
        </p:nvSpPr>
        <p:spPr>
          <a:xfrm>
            <a:off x="3906367" y="5655612"/>
            <a:ext cx="286873" cy="28687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F2115C7-0E2D-C698-7624-6E877D3CA966}"/>
              </a:ext>
            </a:extLst>
          </p:cNvPr>
          <p:cNvSpPr/>
          <p:nvPr/>
        </p:nvSpPr>
        <p:spPr>
          <a:xfrm>
            <a:off x="6861361" y="5629833"/>
            <a:ext cx="286873" cy="28687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23CFC46-777B-7428-0A96-2CAF5A0B8737}"/>
              </a:ext>
            </a:extLst>
          </p:cNvPr>
          <p:cNvSpPr/>
          <p:nvPr/>
        </p:nvSpPr>
        <p:spPr>
          <a:xfrm>
            <a:off x="9929529" y="5655612"/>
            <a:ext cx="286873" cy="28687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30">
            <a:extLst>
              <a:ext uri="{FF2B5EF4-FFF2-40B4-BE49-F238E27FC236}">
                <a16:creationId xmlns:a16="http://schemas.microsoft.com/office/drawing/2014/main" id="{3C0C35F3-0D14-EBF9-B0B4-F5D6CEF95AA5}"/>
              </a:ext>
            </a:extLst>
          </p:cNvPr>
          <p:cNvSpPr>
            <a:spLocks noGrp="1"/>
          </p:cNvSpPr>
          <p:nvPr>
            <p:ph type="sldNum" sz="quarter" idx="12"/>
          </p:nvPr>
        </p:nvSpPr>
        <p:spPr/>
        <p:txBody>
          <a:bodyPr/>
          <a:lstStyle/>
          <a:p>
            <a:fld id="{55D15609-A41A-3E41-B06F-A203A646914D}" type="slidenum">
              <a:rPr lang="en-US" smtClean="0"/>
              <a:t>17</a:t>
            </a:fld>
            <a:endParaRPr lang="en-US"/>
          </a:p>
        </p:txBody>
      </p:sp>
      <p:sp>
        <p:nvSpPr>
          <p:cNvPr id="3" name="Rounded Rectangle 2">
            <a:extLst>
              <a:ext uri="{FF2B5EF4-FFF2-40B4-BE49-F238E27FC236}">
                <a16:creationId xmlns:a16="http://schemas.microsoft.com/office/drawing/2014/main" id="{89015692-B49D-16F9-4DCD-D6C1E87E6A7D}"/>
              </a:ext>
            </a:extLst>
          </p:cNvPr>
          <p:cNvSpPr/>
          <p:nvPr/>
        </p:nvSpPr>
        <p:spPr>
          <a:xfrm>
            <a:off x="5332393" y="1868875"/>
            <a:ext cx="1576119" cy="2161573"/>
          </a:xfrm>
          <a:prstGeom prst="roundRect">
            <a:avLst/>
          </a:prstGeom>
          <a:solidFill>
            <a:schemeClr val="accent6">
              <a:lumMod val="20000"/>
              <a:lumOff val="80000"/>
            </a:scheme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[TZ’23] AGM proof</a:t>
            </a:r>
          </a:p>
        </p:txBody>
      </p:sp>
      <p:sp>
        <p:nvSpPr>
          <p:cNvPr id="4" name="Right Arrow 3">
            <a:extLst>
              <a:ext uri="{FF2B5EF4-FFF2-40B4-BE49-F238E27FC236}">
                <a16:creationId xmlns:a16="http://schemas.microsoft.com/office/drawing/2014/main" id="{571E6DB4-323F-A059-22A9-8772B3C9CBC1}"/>
              </a:ext>
            </a:extLst>
          </p:cNvPr>
          <p:cNvSpPr/>
          <p:nvPr/>
        </p:nvSpPr>
        <p:spPr>
          <a:xfrm flipH="1">
            <a:off x="8620038" y="4140441"/>
            <a:ext cx="636498" cy="460874"/>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65DF06-3B30-7105-3754-80667AAB932E}"/>
              </a:ext>
            </a:extLst>
          </p:cNvPr>
          <p:cNvSpPr txBox="1"/>
          <p:nvPr/>
        </p:nvSpPr>
        <p:spPr>
          <a:xfrm>
            <a:off x="8825754" y="161404"/>
            <a:ext cx="2781295" cy="1569660"/>
          </a:xfrm>
          <a:prstGeom prst="rect">
            <a:avLst/>
          </a:prstGeom>
          <a:noFill/>
        </p:spPr>
        <p:txBody>
          <a:bodyPr wrap="square">
            <a:spAutoFit/>
          </a:bodyPr>
          <a:lstStyle/>
          <a:p>
            <a:r>
              <a:rPr lang="en-US" sz="2400" b="1" u="sng" dirty="0">
                <a:solidFill>
                  <a:srgbClr val="C00000"/>
                </a:solidFill>
              </a:rPr>
              <a:t>Bottom-line:</a:t>
            </a:r>
            <a:r>
              <a:rPr lang="en-US" sz="2400" dirty="0">
                <a:solidFill>
                  <a:srgbClr val="C00000"/>
                </a:solidFill>
              </a:rPr>
              <a:t> BBS and BBS+ have roughly the same concrete security</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9DFDA39-C067-3754-A149-1DFA6418211D}"/>
                  </a:ext>
                </a:extLst>
              </p:cNvPr>
              <p:cNvSpPr txBox="1"/>
              <p:nvPr/>
            </p:nvSpPr>
            <p:spPr>
              <a:xfrm>
                <a:off x="185273" y="5976771"/>
                <a:ext cx="2519216" cy="835165"/>
              </a:xfrm>
              <a:prstGeom prst="rect">
                <a:avLst/>
              </a:prstGeom>
              <a:noFill/>
            </p:spPr>
            <p:txBody>
              <a:bodyPr wrap="none" rtlCol="0">
                <a:spAutoFit/>
              </a:bodyPr>
              <a:lstStyle/>
              <a:p>
                <a:r>
                  <a:rPr lang="en-US" sz="2400" dirty="0">
                    <a:solidFill>
                      <a:srgbClr val="C00000"/>
                    </a:solidFill>
                  </a:rPr>
                  <a:t>Security level for</a:t>
                </a:r>
                <a:br>
                  <a:rPr lang="en-US" sz="2400" dirty="0">
                    <a:solidFill>
                      <a:srgbClr val="C00000"/>
                    </a:solidFill>
                  </a:rPr>
                </a:br>
                <a14:m>
                  <m:oMath xmlns:m="http://schemas.openxmlformats.org/officeDocument/2006/math">
                    <m:r>
                      <a:rPr lang="en-US" sz="2400" b="0" i="1" smtClean="0">
                        <a:solidFill>
                          <a:srgbClr val="C00000"/>
                        </a:solidFill>
                        <a:latin typeface="Cambria Math" panose="02040503050406030204" pitchFamily="18" charset="0"/>
                      </a:rPr>
                      <m:t>𝑝</m:t>
                    </m:r>
                    <m:r>
                      <a:rPr lang="en-US" sz="2400" b="0" i="1" smtClean="0">
                        <a:solidFill>
                          <a:srgbClr val="C00000"/>
                        </a:solidFill>
                        <a:latin typeface="Cambria Math" panose="02040503050406030204" pitchFamily="18" charset="0"/>
                      </a:rPr>
                      <m:t>≈</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panose="02040503050406030204" pitchFamily="18" charset="0"/>
                          </a:rPr>
                          <m:t>2</m:t>
                        </m:r>
                      </m:e>
                      <m:sup>
                        <m:r>
                          <a:rPr lang="en-US" sz="2400" b="0" i="1" smtClean="0">
                            <a:solidFill>
                              <a:srgbClr val="C00000"/>
                            </a:solidFill>
                            <a:latin typeface="Cambria Math" panose="02040503050406030204" pitchFamily="18" charset="0"/>
                          </a:rPr>
                          <m:t>256</m:t>
                        </m:r>
                      </m:sup>
                    </m:sSup>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𝑞</m:t>
                    </m:r>
                    <m:r>
                      <a:rPr lang="en-US" sz="2400" b="0" i="1" smtClean="0">
                        <a:solidFill>
                          <a:srgbClr val="C00000"/>
                        </a:solidFill>
                        <a:latin typeface="Cambria Math" panose="02040503050406030204" pitchFamily="18" charset="0"/>
                      </a:rPr>
                      <m:t>≈</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panose="02040503050406030204" pitchFamily="18" charset="0"/>
                          </a:rPr>
                          <m:t>2</m:t>
                        </m:r>
                      </m:e>
                      <m:sup>
                        <m:r>
                          <a:rPr lang="en-US" sz="2400" b="0" i="1" smtClean="0">
                            <a:solidFill>
                              <a:srgbClr val="C00000"/>
                            </a:solidFill>
                            <a:latin typeface="Cambria Math" panose="02040503050406030204" pitchFamily="18" charset="0"/>
                          </a:rPr>
                          <m:t>36</m:t>
                        </m:r>
                      </m:sup>
                    </m:sSup>
                  </m:oMath>
                </a14:m>
                <a:r>
                  <a:rPr lang="en-US" sz="2400" dirty="0">
                    <a:solidFill>
                      <a:srgbClr val="C00000"/>
                    </a:solidFill>
                  </a:rPr>
                  <a:t> </a:t>
                </a:r>
              </a:p>
            </p:txBody>
          </p:sp>
        </mc:Choice>
        <mc:Fallback xmlns="">
          <p:sp>
            <p:nvSpPr>
              <p:cNvPr id="10" name="TextBox 9">
                <a:extLst>
                  <a:ext uri="{FF2B5EF4-FFF2-40B4-BE49-F238E27FC236}">
                    <a16:creationId xmlns:a16="http://schemas.microsoft.com/office/drawing/2014/main" id="{A9DFDA39-C067-3754-A149-1DFA6418211D}"/>
                  </a:ext>
                </a:extLst>
              </p:cNvPr>
              <p:cNvSpPr txBox="1">
                <a:spLocks noRot="1" noChangeAspect="1" noMove="1" noResize="1" noEditPoints="1" noAdjustHandles="1" noChangeArrowheads="1" noChangeShapeType="1" noTextEdit="1"/>
              </p:cNvSpPr>
              <p:nvPr/>
            </p:nvSpPr>
            <p:spPr>
              <a:xfrm>
                <a:off x="185273" y="5976771"/>
                <a:ext cx="2519216" cy="835165"/>
              </a:xfrm>
              <a:prstGeom prst="rect">
                <a:avLst/>
              </a:prstGeom>
              <a:blipFill>
                <a:blip r:embed="rId7"/>
                <a:stretch>
                  <a:fillRect l="-3500" t="-5970" b="-4478"/>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B5C97320-FB41-4B6B-3877-CB36B959D07F}"/>
              </a:ext>
            </a:extLst>
          </p:cNvPr>
          <p:cNvSpPr txBox="1"/>
          <p:nvPr/>
        </p:nvSpPr>
        <p:spPr>
          <a:xfrm>
            <a:off x="3355756" y="6400492"/>
            <a:ext cx="1411156" cy="523220"/>
          </a:xfrm>
          <a:prstGeom prst="rect">
            <a:avLst/>
          </a:prstGeom>
          <a:noFill/>
        </p:spPr>
        <p:txBody>
          <a:bodyPr wrap="none" rtlCol="0">
            <a:spAutoFit/>
          </a:bodyPr>
          <a:lstStyle/>
          <a:p>
            <a:r>
              <a:rPr lang="en-US" sz="2800" dirty="0">
                <a:solidFill>
                  <a:srgbClr val="C00000"/>
                </a:solidFill>
              </a:rPr>
              <a:t>~92 bits</a:t>
            </a:r>
          </a:p>
        </p:txBody>
      </p:sp>
      <p:sp>
        <p:nvSpPr>
          <p:cNvPr id="14" name="TextBox 13">
            <a:extLst>
              <a:ext uri="{FF2B5EF4-FFF2-40B4-BE49-F238E27FC236}">
                <a16:creationId xmlns:a16="http://schemas.microsoft.com/office/drawing/2014/main" id="{3C8BA71B-F114-B40D-B22B-0741DB253DB0}"/>
              </a:ext>
            </a:extLst>
          </p:cNvPr>
          <p:cNvSpPr txBox="1"/>
          <p:nvPr/>
        </p:nvSpPr>
        <p:spPr>
          <a:xfrm>
            <a:off x="6135800" y="6390598"/>
            <a:ext cx="1603516" cy="523220"/>
          </a:xfrm>
          <a:prstGeom prst="rect">
            <a:avLst/>
          </a:prstGeom>
          <a:noFill/>
        </p:spPr>
        <p:txBody>
          <a:bodyPr wrap="none" rtlCol="0">
            <a:spAutoFit/>
          </a:bodyPr>
          <a:lstStyle/>
          <a:p>
            <a:r>
              <a:rPr lang="en-US" sz="2800" dirty="0">
                <a:solidFill>
                  <a:srgbClr val="C00000"/>
                </a:solidFill>
              </a:rPr>
              <a:t>~110 bits</a:t>
            </a:r>
          </a:p>
        </p:txBody>
      </p:sp>
      <p:sp>
        <p:nvSpPr>
          <p:cNvPr id="15" name="TextBox 14">
            <a:extLst>
              <a:ext uri="{FF2B5EF4-FFF2-40B4-BE49-F238E27FC236}">
                <a16:creationId xmlns:a16="http://schemas.microsoft.com/office/drawing/2014/main" id="{95A43F26-D781-409C-8DDF-82A4E083D0DC}"/>
              </a:ext>
            </a:extLst>
          </p:cNvPr>
          <p:cNvSpPr txBox="1"/>
          <p:nvPr/>
        </p:nvSpPr>
        <p:spPr>
          <a:xfrm>
            <a:off x="9206752" y="6372626"/>
            <a:ext cx="1603516" cy="523220"/>
          </a:xfrm>
          <a:prstGeom prst="rect">
            <a:avLst/>
          </a:prstGeom>
          <a:noFill/>
        </p:spPr>
        <p:txBody>
          <a:bodyPr wrap="none" rtlCol="0">
            <a:spAutoFit/>
          </a:bodyPr>
          <a:lstStyle/>
          <a:p>
            <a:r>
              <a:rPr lang="en-US" sz="2800" dirty="0">
                <a:solidFill>
                  <a:srgbClr val="C00000"/>
                </a:solidFill>
              </a:rPr>
              <a:t>~128 bits</a:t>
            </a:r>
          </a:p>
        </p:txBody>
      </p:sp>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C72289FE-FA0A-7436-9C5B-B756CD034E40}"/>
                  </a:ext>
                </a:extLst>
              </p:cNvPr>
              <p:cNvSpPr/>
              <p:nvPr/>
            </p:nvSpPr>
            <p:spPr>
              <a:xfrm>
                <a:off x="3619495" y="410880"/>
                <a:ext cx="4863353" cy="1117386"/>
              </a:xfrm>
              <a:prstGeom prst="roundRect">
                <a:avLst/>
              </a:prstGeom>
              <a:solidFill>
                <a:srgbClr val="F3E7E7"/>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Note: </a:t>
                </a:r>
                <a14:m>
                  <m:oMath xmlns:m="http://schemas.openxmlformats.org/officeDocument/2006/math">
                    <m:r>
                      <a:rPr lang="en-US" sz="2400" b="1" i="1">
                        <a:solidFill>
                          <a:srgbClr val="C00000"/>
                        </a:solidFill>
                        <a:latin typeface="Cambria Math" panose="02040503050406030204" pitchFamily="18" charset="0"/>
                      </a:rPr>
                      <m:t>𝒑</m:t>
                    </m:r>
                    <m:r>
                      <a:rPr lang="en-US" sz="2400" b="1" i="1">
                        <a:solidFill>
                          <a:srgbClr val="C00000"/>
                        </a:solidFill>
                        <a:latin typeface="Cambria Math" panose="02040503050406030204" pitchFamily="18" charset="0"/>
                      </a:rPr>
                      <m:t>≈</m:t>
                    </m:r>
                    <m:sSup>
                      <m:sSupPr>
                        <m:ctrlPr>
                          <a:rPr lang="en-US" sz="2400" b="1" i="1">
                            <a:solidFill>
                              <a:srgbClr val="C00000"/>
                            </a:solidFill>
                            <a:latin typeface="Cambria Math" panose="02040503050406030204" pitchFamily="18" charset="0"/>
                          </a:rPr>
                        </m:ctrlPr>
                      </m:sSupPr>
                      <m:e>
                        <m:r>
                          <a:rPr lang="en-US" sz="2400" b="1" i="1">
                            <a:solidFill>
                              <a:srgbClr val="C00000"/>
                            </a:solidFill>
                            <a:latin typeface="Cambria Math" panose="02040503050406030204" pitchFamily="18" charset="0"/>
                          </a:rPr>
                          <m:t>𝟐</m:t>
                        </m:r>
                      </m:e>
                      <m:sup>
                        <m:r>
                          <a:rPr lang="en-US" sz="2400" b="1" i="1">
                            <a:solidFill>
                              <a:srgbClr val="C00000"/>
                            </a:solidFill>
                            <a:latin typeface="Cambria Math" panose="02040503050406030204" pitchFamily="18" charset="0"/>
                          </a:rPr>
                          <m:t>𝟐𝟓𝟔</m:t>
                        </m:r>
                      </m:sup>
                    </m:sSup>
                  </m:oMath>
                </a14:m>
                <a:r>
                  <a:rPr lang="en-US" sz="2400" b="1" dirty="0">
                    <a:solidFill>
                      <a:srgbClr val="C00000"/>
                    </a:solidFill>
                  </a:rPr>
                  <a:t> is the group size for BLS12-381 listed in IRTF draft</a:t>
                </a:r>
              </a:p>
            </p:txBody>
          </p:sp>
        </mc:Choice>
        <mc:Fallback xmlns="">
          <p:sp>
            <p:nvSpPr>
              <p:cNvPr id="24" name="Rounded Rectangle 23">
                <a:extLst>
                  <a:ext uri="{FF2B5EF4-FFF2-40B4-BE49-F238E27FC236}">
                    <a16:creationId xmlns:a16="http://schemas.microsoft.com/office/drawing/2014/main" id="{C72289FE-FA0A-7436-9C5B-B756CD034E40}"/>
                  </a:ext>
                </a:extLst>
              </p:cNvPr>
              <p:cNvSpPr>
                <a:spLocks noRot="1" noChangeAspect="1" noMove="1" noResize="1" noEditPoints="1" noAdjustHandles="1" noChangeArrowheads="1" noChangeShapeType="1" noTextEdit="1"/>
              </p:cNvSpPr>
              <p:nvPr/>
            </p:nvSpPr>
            <p:spPr>
              <a:xfrm>
                <a:off x="3619495" y="410880"/>
                <a:ext cx="4863353" cy="1117386"/>
              </a:xfrm>
              <a:prstGeom prst="roundRect">
                <a:avLst/>
              </a:prstGeom>
              <a:blipFill>
                <a:blip r:embed="rId8"/>
                <a:stretch>
                  <a:fillRect/>
                </a:stretch>
              </a:blipFill>
              <a:ln w="28575">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294407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012190-FDC9-8023-20EF-F690C2A30EDF}"/>
              </a:ext>
            </a:extLst>
          </p:cNvPr>
          <p:cNvSpPr>
            <a:spLocks noGrp="1"/>
          </p:cNvSpPr>
          <p:nvPr>
            <p:ph type="title"/>
          </p:nvPr>
        </p:nvSpPr>
        <p:spPr/>
        <p:txBody>
          <a:bodyPr/>
          <a:lstStyle/>
          <a:p>
            <a:r>
              <a:rPr lang="en-US" dirty="0"/>
              <a:t>Future Directions</a:t>
            </a:r>
          </a:p>
        </p:txBody>
      </p:sp>
      <p:sp>
        <p:nvSpPr>
          <p:cNvPr id="5" name="Content Placeholder 4">
            <a:extLst>
              <a:ext uri="{FF2B5EF4-FFF2-40B4-BE49-F238E27FC236}">
                <a16:creationId xmlns:a16="http://schemas.microsoft.com/office/drawing/2014/main" id="{B6A563B0-6E7B-65ED-35FF-D8D88ACB63BC}"/>
              </a:ext>
            </a:extLst>
          </p:cNvPr>
          <p:cNvSpPr>
            <a:spLocks noGrp="1"/>
          </p:cNvSpPr>
          <p:nvPr>
            <p:ph idx="1"/>
          </p:nvPr>
        </p:nvSpPr>
        <p:spPr/>
        <p:txBody>
          <a:bodyPr>
            <a:normAutofit/>
          </a:bodyPr>
          <a:lstStyle/>
          <a:p>
            <a:pPr>
              <a:lnSpc>
                <a:spcPct val="100000"/>
              </a:lnSpc>
            </a:pPr>
            <a:r>
              <a:rPr lang="en-US" sz="3200" dirty="0">
                <a:solidFill>
                  <a:srgbClr val="C00000"/>
                </a:solidFill>
              </a:rPr>
              <a:t>Tight Standard Model Proofs [CHT’25,ePrint:2025/1973]</a:t>
            </a:r>
          </a:p>
          <a:p>
            <a:pPr>
              <a:lnSpc>
                <a:spcPct val="100000"/>
              </a:lnSpc>
            </a:pPr>
            <a:r>
              <a:rPr lang="en-US" sz="3200" dirty="0">
                <a:solidFill>
                  <a:srgbClr val="C00000"/>
                </a:solidFill>
              </a:rPr>
              <a:t>Can we apply this type of improved attack anywhere else? </a:t>
            </a:r>
          </a:p>
          <a:p>
            <a:pPr>
              <a:lnSpc>
                <a:spcPct val="100000"/>
              </a:lnSpc>
            </a:pPr>
            <a:r>
              <a:rPr lang="en-US" sz="3200" dirty="0">
                <a:solidFill>
                  <a:srgbClr val="C00000"/>
                </a:solidFill>
              </a:rPr>
              <a:t>Non-generic attacks?</a:t>
            </a:r>
          </a:p>
          <a:p>
            <a:pPr>
              <a:lnSpc>
                <a:spcPct val="100000"/>
              </a:lnSpc>
            </a:pPr>
            <a:r>
              <a:rPr lang="en-US" sz="3200" dirty="0">
                <a:solidFill>
                  <a:srgbClr val="C00000"/>
                </a:solidFill>
              </a:rPr>
              <a:t>Other applications &amp; extensions to BBS-based credentials</a:t>
            </a:r>
          </a:p>
          <a:p>
            <a:pPr>
              <a:lnSpc>
                <a:spcPct val="100000"/>
              </a:lnSpc>
            </a:pPr>
            <a:endParaRPr lang="en-US" sz="3200" dirty="0">
              <a:solidFill>
                <a:srgbClr val="C00000"/>
              </a:solidFill>
            </a:endParaRPr>
          </a:p>
        </p:txBody>
      </p:sp>
      <p:sp>
        <p:nvSpPr>
          <p:cNvPr id="2" name="Slide Number Placeholder 1">
            <a:extLst>
              <a:ext uri="{FF2B5EF4-FFF2-40B4-BE49-F238E27FC236}">
                <a16:creationId xmlns:a16="http://schemas.microsoft.com/office/drawing/2014/main" id="{78774C18-54F6-3E32-8D49-A3F6426D5C28}"/>
              </a:ext>
            </a:extLst>
          </p:cNvPr>
          <p:cNvSpPr>
            <a:spLocks noGrp="1"/>
          </p:cNvSpPr>
          <p:nvPr>
            <p:ph type="sldNum" sz="quarter" idx="12"/>
          </p:nvPr>
        </p:nvSpPr>
        <p:spPr/>
        <p:txBody>
          <a:bodyPr/>
          <a:lstStyle/>
          <a:p>
            <a:fld id="{55D15609-A41A-3E41-B06F-A203A646914D}" type="slidenum">
              <a:rPr lang="en-US" smtClean="0"/>
              <a:t>18</a:t>
            </a:fld>
            <a:endParaRPr lang="en-US"/>
          </a:p>
        </p:txBody>
      </p:sp>
      <p:sp>
        <p:nvSpPr>
          <p:cNvPr id="7" name="TextBox 6">
            <a:extLst>
              <a:ext uri="{FF2B5EF4-FFF2-40B4-BE49-F238E27FC236}">
                <a16:creationId xmlns:a16="http://schemas.microsoft.com/office/drawing/2014/main" id="{C4EADF03-B86F-0B06-2C72-032D4C40CA62}"/>
              </a:ext>
            </a:extLst>
          </p:cNvPr>
          <p:cNvSpPr txBox="1"/>
          <p:nvPr/>
        </p:nvSpPr>
        <p:spPr>
          <a:xfrm>
            <a:off x="1038386" y="4910360"/>
            <a:ext cx="10859146" cy="707886"/>
          </a:xfrm>
          <a:prstGeom prst="rect">
            <a:avLst/>
          </a:prstGeom>
          <a:noFill/>
        </p:spPr>
        <p:txBody>
          <a:bodyPr wrap="square" rtlCol="0">
            <a:spAutoFit/>
          </a:bodyPr>
          <a:lstStyle/>
          <a:p>
            <a:r>
              <a:rPr lang="en-US" sz="4000" i="1" dirty="0">
                <a:solidFill>
                  <a:schemeClr val="accent1"/>
                </a:solidFill>
              </a:rPr>
              <a:t>Thank you! Please check out </a:t>
            </a:r>
            <a:r>
              <a:rPr lang="en-US" sz="4000" b="1" i="1" dirty="0">
                <a:solidFill>
                  <a:schemeClr val="accent1"/>
                </a:solidFill>
              </a:rPr>
              <a:t>ePrint:2025/1093</a:t>
            </a:r>
          </a:p>
        </p:txBody>
      </p:sp>
    </p:spTree>
    <p:extLst>
      <p:ext uri="{BB962C8B-B14F-4D97-AF65-F5344CB8AC3E}">
        <p14:creationId xmlns:p14="http://schemas.microsoft.com/office/powerpoint/2010/main" val="7245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29D84-B1FF-8D8F-F49F-43A18B044DA3}"/>
              </a:ext>
            </a:extLst>
          </p:cNvPr>
          <p:cNvSpPr>
            <a:spLocks noGrp="1"/>
          </p:cNvSpPr>
          <p:nvPr>
            <p:ph type="title"/>
          </p:nvPr>
        </p:nvSpPr>
        <p:spPr/>
        <p:txBody>
          <a:bodyPr/>
          <a:lstStyle/>
          <a:p>
            <a:r>
              <a:rPr lang="en-US" dirty="0"/>
              <a:t>Motivation: Standardization</a:t>
            </a:r>
          </a:p>
        </p:txBody>
      </p:sp>
      <p:sp>
        <p:nvSpPr>
          <p:cNvPr id="3" name="Content Placeholder 2">
            <a:extLst>
              <a:ext uri="{FF2B5EF4-FFF2-40B4-BE49-F238E27FC236}">
                <a16:creationId xmlns:a16="http://schemas.microsoft.com/office/drawing/2014/main" id="{15DFA8FC-AB66-76B0-E24B-88D730EC7F80}"/>
              </a:ext>
            </a:extLst>
          </p:cNvPr>
          <p:cNvSpPr>
            <a:spLocks noGrp="1"/>
          </p:cNvSpPr>
          <p:nvPr>
            <p:ph idx="1"/>
          </p:nvPr>
        </p:nvSpPr>
        <p:spPr>
          <a:xfrm>
            <a:off x="838200" y="1825625"/>
            <a:ext cx="9918700" cy="4351338"/>
          </a:xfrm>
        </p:spPr>
        <p:txBody>
          <a:bodyPr>
            <a:normAutofit/>
          </a:bodyPr>
          <a:lstStyle/>
          <a:p>
            <a:r>
              <a:rPr lang="en-US" sz="3200" dirty="0"/>
              <a:t>Recent interest in standardizing anonymous credentials with </a:t>
            </a:r>
            <a:r>
              <a:rPr lang="en-US" sz="3200" u="sng" dirty="0">
                <a:solidFill>
                  <a:srgbClr val="C00000"/>
                </a:solidFill>
              </a:rPr>
              <a:t>BBS signatures</a:t>
            </a:r>
            <a:r>
              <a:rPr lang="en-US" sz="3200" dirty="0"/>
              <a:t>:</a:t>
            </a:r>
          </a:p>
          <a:p>
            <a:pPr lvl="1"/>
            <a:r>
              <a:rPr lang="en-US" sz="2800" dirty="0"/>
              <a:t>Decentralized identity foundation =&gt; IRTF draft</a:t>
            </a:r>
          </a:p>
          <a:p>
            <a:pPr lvl="1"/>
            <a:r>
              <a:rPr lang="en-US" sz="2800" dirty="0"/>
              <a:t>W3C’s verifiable credentials working group</a:t>
            </a:r>
          </a:p>
          <a:p>
            <a:pPr lvl="1"/>
            <a:r>
              <a:rPr lang="en-US" sz="2800" dirty="0"/>
              <a:t>Reference implementations by Microsoft and MATTR</a:t>
            </a:r>
          </a:p>
          <a:p>
            <a:pPr lvl="1"/>
            <a:endParaRPr lang="en-US" sz="2800" dirty="0"/>
          </a:p>
        </p:txBody>
      </p:sp>
      <p:pic>
        <p:nvPicPr>
          <p:cNvPr id="4" name="Content Placeholder 5">
            <a:extLst>
              <a:ext uri="{FF2B5EF4-FFF2-40B4-BE49-F238E27FC236}">
                <a16:creationId xmlns:a16="http://schemas.microsoft.com/office/drawing/2014/main" id="{7017EA8D-6220-9D42-4B40-6220F2A45674}"/>
              </a:ext>
            </a:extLst>
          </p:cNvPr>
          <p:cNvPicPr>
            <a:picLocks noChangeAspect="1"/>
          </p:cNvPicPr>
          <p:nvPr/>
        </p:nvPicPr>
        <p:blipFill>
          <a:blip r:embed="rId3"/>
          <a:srcRect b="57557"/>
          <a:stretch>
            <a:fillRect/>
          </a:stretch>
        </p:blipFill>
        <p:spPr>
          <a:xfrm>
            <a:off x="558130" y="4337146"/>
            <a:ext cx="5767079" cy="2045737"/>
          </a:xfrm>
          <a:prstGeom prst="rect">
            <a:avLst/>
          </a:prstGeom>
        </p:spPr>
      </p:pic>
      <p:pic>
        <p:nvPicPr>
          <p:cNvPr id="5" name="Content Placeholder 4">
            <a:extLst>
              <a:ext uri="{FF2B5EF4-FFF2-40B4-BE49-F238E27FC236}">
                <a16:creationId xmlns:a16="http://schemas.microsoft.com/office/drawing/2014/main" id="{5300D331-87BC-68F2-8888-4B08E54A2877}"/>
              </a:ext>
            </a:extLst>
          </p:cNvPr>
          <p:cNvPicPr>
            <a:picLocks noChangeAspect="1"/>
          </p:cNvPicPr>
          <p:nvPr/>
        </p:nvPicPr>
        <p:blipFill>
          <a:blip r:embed="rId4"/>
          <a:srcRect b="58767"/>
          <a:stretch>
            <a:fillRect/>
          </a:stretch>
        </p:blipFill>
        <p:spPr>
          <a:xfrm>
            <a:off x="6014466" y="4416203"/>
            <a:ext cx="5339334" cy="1760760"/>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BAE220ED-C811-C28F-6E9C-2C522FDBDFCA}"/>
              </a:ext>
            </a:extLst>
          </p:cNvPr>
          <p:cNvPicPr>
            <a:picLocks noChangeAspect="1"/>
          </p:cNvPicPr>
          <p:nvPr/>
        </p:nvPicPr>
        <p:blipFill>
          <a:blip r:embed="rId5"/>
          <a:srcRect b="54655"/>
          <a:stretch>
            <a:fillRect/>
          </a:stretch>
        </p:blipFill>
        <p:spPr>
          <a:xfrm rot="1005821">
            <a:off x="7689175" y="1001215"/>
            <a:ext cx="4586048" cy="1189517"/>
          </a:xfrm>
          <a:prstGeom prst="rect">
            <a:avLst/>
          </a:prstGeom>
        </p:spPr>
      </p:pic>
      <p:sp>
        <p:nvSpPr>
          <p:cNvPr id="15" name="Slide Number Placeholder 14">
            <a:extLst>
              <a:ext uri="{FF2B5EF4-FFF2-40B4-BE49-F238E27FC236}">
                <a16:creationId xmlns:a16="http://schemas.microsoft.com/office/drawing/2014/main" id="{3082A7D6-CF60-0473-A02E-030B045FE1A7}"/>
              </a:ext>
            </a:extLst>
          </p:cNvPr>
          <p:cNvSpPr>
            <a:spLocks noGrp="1"/>
          </p:cNvSpPr>
          <p:nvPr>
            <p:ph type="sldNum" sz="quarter" idx="12"/>
          </p:nvPr>
        </p:nvSpPr>
        <p:spPr/>
        <p:txBody>
          <a:bodyPr/>
          <a:lstStyle/>
          <a:p>
            <a:fld id="{55D15609-A41A-3E41-B06F-A203A646914D}" type="slidenum">
              <a:rPr lang="en-US" smtClean="0"/>
              <a:t>2</a:t>
            </a:fld>
            <a:endParaRPr lang="en-US"/>
          </a:p>
        </p:txBody>
      </p:sp>
    </p:spTree>
    <p:extLst>
      <p:ext uri="{BB962C8B-B14F-4D97-AF65-F5344CB8AC3E}">
        <p14:creationId xmlns:p14="http://schemas.microsoft.com/office/powerpoint/2010/main" val="244333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0F947-C7FA-4C92-D434-212BFE3B89A8}"/>
            </a:ext>
          </a:extLst>
        </p:cNvPr>
        <p:cNvGrpSpPr/>
        <p:nvPr/>
      </p:nvGrpSpPr>
      <p:grpSpPr>
        <a:xfrm>
          <a:off x="0" y="0"/>
          <a:ext cx="0" cy="0"/>
          <a:chOff x="0" y="0"/>
          <a:chExt cx="0" cy="0"/>
        </a:xfrm>
      </p:grpSpPr>
      <p:pic>
        <p:nvPicPr>
          <p:cNvPr id="9" name="Picture 8" descr="A close-up of some words&#10;&#10;AI-generated content may be incorrect.">
            <a:extLst>
              <a:ext uri="{FF2B5EF4-FFF2-40B4-BE49-F238E27FC236}">
                <a16:creationId xmlns:a16="http://schemas.microsoft.com/office/drawing/2014/main" id="{2C60A5D3-C20D-B910-A888-C6ACF70D49EF}"/>
              </a:ext>
            </a:extLst>
          </p:cNvPr>
          <p:cNvPicPr>
            <a:picLocks noChangeAspect="1"/>
          </p:cNvPicPr>
          <p:nvPr/>
        </p:nvPicPr>
        <p:blipFill>
          <a:blip r:embed="rId3"/>
          <a:stretch>
            <a:fillRect/>
          </a:stretch>
        </p:blipFill>
        <p:spPr>
          <a:xfrm>
            <a:off x="8063345" y="1602552"/>
            <a:ext cx="4128655" cy="2528948"/>
          </a:xfrm>
          <a:prstGeom prst="rect">
            <a:avLst/>
          </a:prstGeom>
        </p:spPr>
      </p:pic>
      <p:pic>
        <p:nvPicPr>
          <p:cNvPr id="12" name="Picture 11" descr="A screenshot of a computer screen&#10;&#10;AI-generated content may be incorrect.">
            <a:extLst>
              <a:ext uri="{FF2B5EF4-FFF2-40B4-BE49-F238E27FC236}">
                <a16:creationId xmlns:a16="http://schemas.microsoft.com/office/drawing/2014/main" id="{ABD11C9B-8889-303A-51BA-654D807F8FC4}"/>
              </a:ext>
            </a:extLst>
          </p:cNvPr>
          <p:cNvPicPr>
            <a:picLocks noChangeAspect="1"/>
          </p:cNvPicPr>
          <p:nvPr/>
        </p:nvPicPr>
        <p:blipFill>
          <a:blip r:embed="rId4"/>
          <a:srcRect t="14948"/>
          <a:stretch>
            <a:fillRect/>
          </a:stretch>
        </p:blipFill>
        <p:spPr>
          <a:xfrm>
            <a:off x="5090129" y="3990974"/>
            <a:ext cx="5203428" cy="2730501"/>
          </a:xfrm>
          <a:prstGeom prst="rect">
            <a:avLst/>
          </a:prstGeom>
          <a:effectLst/>
        </p:spPr>
      </p:pic>
      <p:sp>
        <p:nvSpPr>
          <p:cNvPr id="2" name="Title 1">
            <a:extLst>
              <a:ext uri="{FF2B5EF4-FFF2-40B4-BE49-F238E27FC236}">
                <a16:creationId xmlns:a16="http://schemas.microsoft.com/office/drawing/2014/main" id="{E5593FCA-F4EC-A704-CC27-76199D90FB5D}"/>
              </a:ext>
            </a:extLst>
          </p:cNvPr>
          <p:cNvSpPr>
            <a:spLocks noGrp="1"/>
          </p:cNvSpPr>
          <p:nvPr>
            <p:ph type="title"/>
          </p:nvPr>
        </p:nvSpPr>
        <p:spPr/>
        <p:txBody>
          <a:bodyPr/>
          <a:lstStyle/>
          <a:p>
            <a:r>
              <a:rPr lang="en-US" dirty="0"/>
              <a:t>Motivation: EUDI</a:t>
            </a:r>
          </a:p>
        </p:txBody>
      </p:sp>
      <p:sp>
        <p:nvSpPr>
          <p:cNvPr id="3" name="Content Placeholder 2">
            <a:extLst>
              <a:ext uri="{FF2B5EF4-FFF2-40B4-BE49-F238E27FC236}">
                <a16:creationId xmlns:a16="http://schemas.microsoft.com/office/drawing/2014/main" id="{6FD95FEE-DC44-4335-9B56-A5EDA3B147E0}"/>
              </a:ext>
            </a:extLst>
          </p:cNvPr>
          <p:cNvSpPr>
            <a:spLocks noGrp="1"/>
          </p:cNvSpPr>
          <p:nvPr>
            <p:ph idx="1"/>
          </p:nvPr>
        </p:nvSpPr>
        <p:spPr>
          <a:xfrm>
            <a:off x="838200" y="1825625"/>
            <a:ext cx="7091401" cy="4351338"/>
          </a:xfrm>
        </p:spPr>
        <p:txBody>
          <a:bodyPr>
            <a:normAutofit/>
          </a:bodyPr>
          <a:lstStyle/>
          <a:p>
            <a:r>
              <a:rPr lang="en-US" sz="3200" dirty="0"/>
              <a:t>European Union Digital Identity Wallet</a:t>
            </a:r>
          </a:p>
          <a:p>
            <a:pPr lvl="1"/>
            <a:r>
              <a:rPr lang="en-US" sz="2800" dirty="0"/>
              <a:t>Cryptographer’s feedback recommending BBS</a:t>
            </a:r>
          </a:p>
          <a:p>
            <a:pPr lvl="1"/>
            <a:r>
              <a:rPr lang="en-US" sz="2800" dirty="0"/>
              <a:t>BBS# proposal by Orange</a:t>
            </a:r>
          </a:p>
          <a:p>
            <a:pPr marL="0" indent="0">
              <a:buNone/>
            </a:pPr>
            <a:endParaRPr lang="en-US" sz="3200" dirty="0"/>
          </a:p>
        </p:txBody>
      </p:sp>
      <p:pic>
        <p:nvPicPr>
          <p:cNvPr id="7" name="Picture 6">
            <a:extLst>
              <a:ext uri="{FF2B5EF4-FFF2-40B4-BE49-F238E27FC236}">
                <a16:creationId xmlns:a16="http://schemas.microsoft.com/office/drawing/2014/main" id="{F386FA44-8F5D-A7EA-83E3-DB775AC6DF2F}"/>
              </a:ext>
            </a:extLst>
          </p:cNvPr>
          <p:cNvPicPr>
            <a:picLocks noChangeAspect="1"/>
          </p:cNvPicPr>
          <p:nvPr/>
        </p:nvPicPr>
        <p:blipFill>
          <a:blip r:embed="rId5"/>
          <a:stretch>
            <a:fillRect/>
          </a:stretch>
        </p:blipFill>
        <p:spPr>
          <a:xfrm>
            <a:off x="838200" y="4001294"/>
            <a:ext cx="4109758" cy="2288135"/>
          </a:xfrm>
          <a:prstGeom prst="rect">
            <a:avLst/>
          </a:prstGeom>
        </p:spPr>
      </p:pic>
      <p:sp>
        <p:nvSpPr>
          <p:cNvPr id="13" name="Slide Number Placeholder 12">
            <a:extLst>
              <a:ext uri="{FF2B5EF4-FFF2-40B4-BE49-F238E27FC236}">
                <a16:creationId xmlns:a16="http://schemas.microsoft.com/office/drawing/2014/main" id="{286BAE5B-E1FF-4D87-72FB-A6180360DBCA}"/>
              </a:ext>
            </a:extLst>
          </p:cNvPr>
          <p:cNvSpPr>
            <a:spLocks noGrp="1"/>
          </p:cNvSpPr>
          <p:nvPr>
            <p:ph type="sldNum" sz="quarter" idx="12"/>
          </p:nvPr>
        </p:nvSpPr>
        <p:spPr/>
        <p:txBody>
          <a:bodyPr/>
          <a:lstStyle/>
          <a:p>
            <a:fld id="{55D15609-A41A-3E41-B06F-A203A646914D}" type="slidenum">
              <a:rPr lang="en-US" smtClean="0"/>
              <a:t>3</a:t>
            </a:fld>
            <a:endParaRPr lang="en-US"/>
          </a:p>
        </p:txBody>
      </p:sp>
      <p:pic>
        <p:nvPicPr>
          <p:cNvPr id="2050" name="Picture 2" descr="EU Digital Identity Wallet ARF | Interoperable Europe Portal">
            <a:extLst>
              <a:ext uri="{FF2B5EF4-FFF2-40B4-BE49-F238E27FC236}">
                <a16:creationId xmlns:a16="http://schemas.microsoft.com/office/drawing/2014/main" id="{35C59379-C9D5-D63B-8008-715153AF0C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888" y="260201"/>
            <a:ext cx="4128656" cy="134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22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4F617-8410-C06E-5262-AFD4680CBBD5}"/>
              </a:ext>
            </a:extLst>
          </p:cNvPr>
          <p:cNvSpPr>
            <a:spLocks noGrp="1"/>
          </p:cNvSpPr>
          <p:nvPr>
            <p:ph type="title"/>
          </p:nvPr>
        </p:nvSpPr>
        <p:spPr/>
        <p:txBody>
          <a:bodyPr/>
          <a:lstStyle/>
          <a:p>
            <a:r>
              <a:rPr lang="en-US" dirty="0"/>
              <a:t>BBS Signatures</a:t>
            </a:r>
          </a:p>
        </p:txBody>
      </p:sp>
      <mc:AlternateContent xmlns:mc="http://schemas.openxmlformats.org/markup-compatibility/2006">
        <mc:Choice xmlns:a14="http://schemas.microsoft.com/office/drawing/2010/main" Requires="a14">
          <p:sp>
            <p:nvSpPr>
              <p:cNvPr id="4" name="Rounded Rectangle 3">
                <a:extLst>
                  <a:ext uri="{FF2B5EF4-FFF2-40B4-BE49-F238E27FC236}">
                    <a16:creationId xmlns:a16="http://schemas.microsoft.com/office/drawing/2014/main" id="{B1C4DDC3-C457-8142-9689-3EA8BC350661}"/>
                  </a:ext>
                </a:extLst>
              </p:cNvPr>
              <p:cNvSpPr/>
              <p:nvPr/>
            </p:nvSpPr>
            <p:spPr>
              <a:xfrm>
                <a:off x="5797371" y="1528997"/>
                <a:ext cx="6112241" cy="4836633"/>
              </a:xfrm>
              <a:prstGeom prst="roundRect">
                <a:avLst/>
              </a:prstGeom>
              <a:solidFill>
                <a:srgbClr val="F3E7E7"/>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C00000"/>
                    </a:solidFill>
                  </a:rPr>
                  <a:t>Keys:</a:t>
                </a:r>
                <a:r>
                  <a:rPr lang="en-US" sz="2400" dirty="0">
                    <a:solidFill>
                      <a:srgbClr val="C00000"/>
                    </a:solidFill>
                  </a:rPr>
                  <a:t> </a:t>
                </a:r>
                <a14:m>
                  <m:oMath xmlns:m="http://schemas.openxmlformats.org/officeDocument/2006/math">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𝑠𝑘</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m:t>
                            </m:r>
                          </m:e>
                          <m:sub>
                            <m:r>
                              <a:rPr lang="en-US" sz="2400" b="0" i="1" smtClean="0">
                                <a:solidFill>
                                  <a:srgbClr val="C00000"/>
                                </a:solidFill>
                                <a:latin typeface="Cambria Math" panose="02040503050406030204" pitchFamily="18" charset="0"/>
                              </a:rPr>
                              <m:t>$</m:t>
                            </m:r>
                          </m:sub>
                        </m:sSub>
                        <m:sSub>
                          <m:sSubPr>
                            <m:ctrlPr>
                              <a:rPr lang="en-US" sz="2400" b="0" i="1" smtClean="0">
                                <a:solidFill>
                                  <a:srgbClr val="C00000"/>
                                </a:solidFill>
                                <a:latin typeface="Cambria Math" panose="02040503050406030204" pitchFamily="18" charset="0"/>
                                <a:ea typeface="Cambria Math" panose="02040503050406030204" pitchFamily="18" charset="0"/>
                              </a:rPr>
                            </m:ctrlPr>
                          </m:sSubPr>
                          <m:e>
                            <m:r>
                              <a:rPr lang="en-US" sz="2400" b="0" i="1" smtClean="0">
                                <a:solidFill>
                                  <a:srgbClr val="C00000"/>
                                </a:solidFill>
                                <a:latin typeface="Cambria Math" panose="02040503050406030204" pitchFamily="18" charset="0"/>
                                <a:ea typeface="Cambria Math" panose="02040503050406030204" pitchFamily="18" charset="0"/>
                              </a:rPr>
                              <m:t>ℤ</m:t>
                            </m:r>
                          </m:e>
                          <m:sub>
                            <m:r>
                              <a:rPr lang="en-US" sz="2400" b="0" i="1" smtClean="0">
                                <a:solidFill>
                                  <a:srgbClr val="C00000"/>
                                </a:solidFill>
                                <a:latin typeface="Cambria Math" panose="02040503050406030204" pitchFamily="18" charset="0"/>
                                <a:ea typeface="Cambria Math" panose="02040503050406030204" pitchFamily="18" charset="0"/>
                              </a:rPr>
                              <m:t>𝑝</m:t>
                            </m:r>
                          </m:sub>
                        </m:sSub>
                        <m:r>
                          <a:rPr lang="en-US" sz="2400" b="0" i="1" smtClean="0">
                            <a:solidFill>
                              <a:srgbClr val="C00000"/>
                            </a:solidFill>
                            <a:latin typeface="Cambria Math" panose="02040503050406030204" pitchFamily="18" charset="0"/>
                          </a:rPr>
                          <m:t>, </m:t>
                        </m:r>
                        <m:r>
                          <a:rPr lang="en-US" sz="2400" b="0" i="1" smtClean="0">
                            <a:solidFill>
                              <a:srgbClr val="C00000"/>
                            </a:solidFill>
                            <a:latin typeface="Cambria Math" panose="02040503050406030204" pitchFamily="18" charset="0"/>
                          </a:rPr>
                          <m:t>𝑝𝑘</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𝑋</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𝐺</m:t>
                            </m:r>
                          </m:e>
                          <m:sub>
                            <m:r>
                              <a:rPr lang="en-US" sz="2400" b="0" i="1" smtClean="0">
                                <a:solidFill>
                                  <a:srgbClr val="C00000"/>
                                </a:solidFill>
                                <a:latin typeface="Cambria Math" panose="02040503050406030204" pitchFamily="18" charset="0"/>
                              </a:rPr>
                              <m:t>2</m:t>
                            </m:r>
                          </m:sub>
                        </m:sSub>
                      </m:e>
                    </m:d>
                  </m:oMath>
                </a14:m>
                <a:br>
                  <a:rPr lang="en-US" sz="2400" dirty="0">
                    <a:solidFill>
                      <a:srgbClr val="C00000"/>
                    </a:solidFill>
                  </a:rPr>
                </a:br>
                <a:endParaRPr lang="en-US" sz="1600" dirty="0">
                  <a:solidFill>
                    <a:srgbClr val="C00000"/>
                  </a:solidFill>
                </a:endParaRPr>
              </a:p>
              <a:p>
                <a:pPr/>
                <a:r>
                  <a:rPr lang="en-US" sz="2400" b="1" dirty="0">
                    <a:solidFill>
                      <a:srgbClr val="C00000"/>
                    </a:solidFill>
                  </a:rPr>
                  <a:t>Signing: </a:t>
                </a:r>
                <a:r>
                  <a:rPr lang="en-US" sz="2400" dirty="0">
                    <a:solidFill>
                      <a:srgbClr val="C00000"/>
                    </a:solidFill>
                  </a:rPr>
                  <a:t>on message </a:t>
                </a:r>
                <a14:m>
                  <m:oMath xmlns:m="http://schemas.openxmlformats.org/officeDocument/2006/math">
                    <m:acc>
                      <m:accPr>
                        <m:chr m:val="⃗"/>
                        <m:ctrlPr>
                          <a:rPr lang="en-US" sz="2400" i="1" smtClean="0">
                            <a:solidFill>
                              <a:srgbClr val="C00000"/>
                            </a:solidFill>
                            <a:latin typeface="Cambria Math" panose="02040503050406030204" pitchFamily="18" charset="0"/>
                          </a:rPr>
                        </m:ctrlPr>
                      </m:accPr>
                      <m:e>
                        <m:r>
                          <a:rPr lang="en-US" sz="2400" b="0" i="1" smtClean="0">
                            <a:solidFill>
                              <a:srgbClr val="C00000"/>
                            </a:solidFill>
                            <a:latin typeface="Cambria Math" panose="02040503050406030204" pitchFamily="18" charset="0"/>
                          </a:rPr>
                          <m:t>𝑚</m:t>
                        </m:r>
                      </m:e>
                    </m:acc>
                    <m:r>
                      <a:rPr lang="en-US" sz="2400" b="0" i="1" dirty="0" smtClean="0">
                        <a:solidFill>
                          <a:srgbClr val="C00000"/>
                        </a:solidFill>
                        <a:latin typeface="Cambria Math" panose="02040503050406030204" pitchFamily="18" charset="0"/>
                      </a:rPr>
                      <m:t>∈</m:t>
                    </m:r>
                    <m:sSubSup>
                      <m:sSubSupPr>
                        <m:ctrlPr>
                          <a:rPr lang="en-US" sz="2400" b="0" i="1" smtClean="0">
                            <a:solidFill>
                              <a:srgbClr val="C00000"/>
                            </a:solidFill>
                            <a:latin typeface="Cambria Math" panose="02040503050406030204" pitchFamily="18" charset="0"/>
                            <a:ea typeface="Cambria Math" panose="02040503050406030204" pitchFamily="18" charset="0"/>
                          </a:rPr>
                        </m:ctrlPr>
                      </m:sSubSupPr>
                      <m:e>
                        <m:r>
                          <a:rPr lang="en-US" sz="2400" b="0" i="1" smtClean="0">
                            <a:solidFill>
                              <a:srgbClr val="C00000"/>
                            </a:solidFill>
                            <a:latin typeface="Cambria Math" panose="02040503050406030204" pitchFamily="18" charset="0"/>
                            <a:ea typeface="Cambria Math" panose="02040503050406030204" pitchFamily="18" charset="0"/>
                          </a:rPr>
                          <m:t>ℤ</m:t>
                        </m:r>
                      </m:e>
                      <m:sub>
                        <m:r>
                          <a:rPr lang="en-US" sz="2400" b="0" i="1" smtClean="0">
                            <a:solidFill>
                              <a:srgbClr val="C00000"/>
                            </a:solidFill>
                            <a:latin typeface="Cambria Math" panose="02040503050406030204" pitchFamily="18" charset="0"/>
                            <a:ea typeface="Cambria Math" panose="02040503050406030204" pitchFamily="18" charset="0"/>
                          </a:rPr>
                          <m:t>𝑝</m:t>
                        </m:r>
                      </m:sub>
                      <m:sup>
                        <m:r>
                          <a:rPr lang="en-US" sz="2400" b="0" i="1" smtClean="0">
                            <a:solidFill>
                              <a:srgbClr val="C00000"/>
                            </a:solidFill>
                            <a:latin typeface="Cambria Math" panose="02040503050406030204" pitchFamily="18" charset="0"/>
                            <a:ea typeface="Cambria Math" panose="02040503050406030204" pitchFamily="18" charset="0"/>
                          </a:rPr>
                          <m:t>ℓ</m:t>
                        </m:r>
                      </m:sup>
                    </m:sSubSup>
                  </m:oMath>
                </a14:m>
                <a:br>
                  <a:rPr lang="en-US" sz="2400" b="0" i="1" dirty="0">
                    <a:solidFill>
                      <a:srgbClr val="C00000"/>
                    </a:solidFill>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panose="02040503050406030204" pitchFamily="18" charset="0"/>
                        </a:rPr>
                        <m:t>𝑒</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m:t>
                          </m:r>
                        </m:e>
                        <m:sub>
                          <m:r>
                            <a:rPr lang="en-US" sz="2400" i="1">
                              <a:solidFill>
                                <a:srgbClr val="C00000"/>
                              </a:solidFill>
                              <a:latin typeface="Cambria Math" panose="02040503050406030204" pitchFamily="18" charset="0"/>
                            </a:rPr>
                            <m:t>$</m:t>
                          </m:r>
                        </m:sub>
                      </m:sSub>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ℤ</m:t>
                          </m:r>
                        </m:e>
                        <m:sub>
                          <m:r>
                            <a:rPr lang="en-US" sz="2400" i="1">
                              <a:solidFill>
                                <a:srgbClr val="C00000"/>
                              </a:solidFill>
                              <a:latin typeface="Cambria Math" panose="02040503050406030204" pitchFamily="18" charset="0"/>
                              <a:ea typeface="Cambria Math" panose="02040503050406030204" pitchFamily="18" charset="0"/>
                            </a:rPr>
                            <m:t>𝑝</m:t>
                          </m:r>
                        </m:sub>
                      </m:sSub>
                      <m:r>
                        <a:rPr lang="en-US" sz="2400" i="1">
                          <a:solidFill>
                            <a:srgbClr val="C00000"/>
                          </a:solidFill>
                          <a:latin typeface="Cambria Math" panose="02040503050406030204" pitchFamily="18" charset="0"/>
                          <a:ea typeface="Cambria Math" panose="02040503050406030204" pitchFamily="18" charset="0"/>
                        </a:rPr>
                        <m:t>,</m:t>
                      </m:r>
                      <m:r>
                        <a:rPr lang="en-US" sz="2400" b="0" i="1" smtClean="0">
                          <a:solidFill>
                            <a:srgbClr val="C00000"/>
                          </a:solidFill>
                          <a:latin typeface="Cambria Math" panose="02040503050406030204" pitchFamily="18" charset="0"/>
                          <a:ea typeface="Cambria Math" panose="02040503050406030204" pitchFamily="18" charset="0"/>
                        </a:rPr>
                        <m:t>𝐶</m:t>
                      </m:r>
                      <m:r>
                        <a:rPr lang="en-US" sz="2400" b="0" i="1" smtClean="0">
                          <a:solidFill>
                            <a:srgbClr val="C00000"/>
                          </a:solidFill>
                          <a:latin typeface="Cambria Math" panose="02040503050406030204" pitchFamily="18" charset="0"/>
                          <a:ea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𝐺</m:t>
                          </m:r>
                        </m:e>
                        <m:sub>
                          <m:r>
                            <a:rPr lang="en-US" sz="2400" i="1">
                              <a:solidFill>
                                <a:srgbClr val="C00000"/>
                              </a:solidFill>
                              <a:latin typeface="Cambria Math" panose="02040503050406030204" pitchFamily="18" charset="0"/>
                              <a:ea typeface="Cambria Math" panose="02040503050406030204" pitchFamily="18" charset="0"/>
                            </a:rPr>
                            <m:t>1</m:t>
                          </m:r>
                        </m:sub>
                      </m:sSub>
                      <m:r>
                        <a:rPr lang="en-US" sz="2400" i="1">
                          <a:solidFill>
                            <a:srgbClr val="C00000"/>
                          </a:solidFill>
                          <a:latin typeface="Cambria Math" panose="02040503050406030204" pitchFamily="18" charset="0"/>
                          <a:ea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m:rPr>
                              <m:sty m:val="p"/>
                            </m:rPr>
                            <a:rPr lang="en-US" sz="2400">
                              <a:solidFill>
                                <a:srgbClr val="C00000"/>
                              </a:solidFill>
                              <a:latin typeface="Cambria Math" panose="02040503050406030204" pitchFamily="18" charset="0"/>
                              <a:ea typeface="Cambria Math" panose="02040503050406030204" pitchFamily="18" charset="0"/>
                            </a:rPr>
                            <m:t>Σ</m:t>
                          </m:r>
                        </m:e>
                        <m:sub>
                          <m:r>
                            <a:rPr lang="en-US" sz="2400" i="1">
                              <a:solidFill>
                                <a:srgbClr val="C00000"/>
                              </a:solidFill>
                              <a:latin typeface="Cambria Math" panose="02040503050406030204" pitchFamily="18" charset="0"/>
                              <a:ea typeface="Cambria Math" panose="02040503050406030204" pitchFamily="18" charset="0"/>
                            </a:rPr>
                            <m:t>𝑖</m:t>
                          </m:r>
                        </m:sub>
                      </m:sSub>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𝑚</m:t>
                          </m:r>
                        </m:e>
                        <m:sub>
                          <m:r>
                            <a:rPr lang="en-US" sz="2400" i="1">
                              <a:solidFill>
                                <a:srgbClr val="C00000"/>
                              </a:solidFill>
                              <a:latin typeface="Cambria Math" panose="02040503050406030204" pitchFamily="18" charset="0"/>
                              <a:ea typeface="Cambria Math" panose="02040503050406030204" pitchFamily="18" charset="0"/>
                            </a:rPr>
                            <m:t>𝑖</m:t>
                          </m:r>
                        </m:sub>
                      </m:sSub>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𝐻</m:t>
                          </m:r>
                        </m:e>
                        <m:sub>
                          <m:r>
                            <a:rPr lang="en-US" sz="2400" i="1">
                              <a:solidFill>
                                <a:srgbClr val="C00000"/>
                              </a:solidFill>
                              <a:latin typeface="Cambria Math" panose="02040503050406030204" pitchFamily="18" charset="0"/>
                              <a:ea typeface="Cambria Math" panose="02040503050406030204" pitchFamily="18" charset="0"/>
                            </a:rPr>
                            <m:t>𝑖</m:t>
                          </m:r>
                        </m:sub>
                      </m:sSub>
                    </m:oMath>
                  </m:oMathPara>
                </a14:m>
                <a:endParaRPr lang="en-US" sz="2400" i="1" dirty="0">
                  <a:solidFill>
                    <a:srgbClr val="C0000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panose="02040503050406030204" pitchFamily="18" charset="0"/>
                          <a:ea typeface="Cambria Math" panose="02040503050406030204" pitchFamily="18" charset="0"/>
                        </a:rPr>
                        <m:t>𝐴</m:t>
                      </m:r>
                      <m:r>
                        <a:rPr lang="en-US" sz="2400" i="1">
                          <a:solidFill>
                            <a:srgbClr val="C00000"/>
                          </a:solidFill>
                          <a:latin typeface="Cambria Math" panose="02040503050406030204" pitchFamily="18" charset="0"/>
                          <a:ea typeface="Cambria Math" panose="02040503050406030204" pitchFamily="18" charset="0"/>
                        </a:rPr>
                        <m:t>=</m:t>
                      </m:r>
                      <m:f>
                        <m:fPr>
                          <m:ctrlPr>
                            <a:rPr lang="en-US" sz="2400" i="1">
                              <a:solidFill>
                                <a:srgbClr val="C00000"/>
                              </a:solidFill>
                              <a:latin typeface="Cambria Math" panose="02040503050406030204" pitchFamily="18" charset="0"/>
                              <a:ea typeface="Cambria Math" panose="02040503050406030204" pitchFamily="18" charset="0"/>
                            </a:rPr>
                          </m:ctrlPr>
                        </m:fPr>
                        <m:num>
                          <m:r>
                            <a:rPr lang="en-US" sz="2400" i="1">
                              <a:solidFill>
                                <a:srgbClr val="C00000"/>
                              </a:solidFill>
                              <a:latin typeface="Cambria Math" panose="02040503050406030204" pitchFamily="18" charset="0"/>
                              <a:ea typeface="Cambria Math" panose="02040503050406030204" pitchFamily="18" charset="0"/>
                            </a:rPr>
                            <m:t>1</m:t>
                          </m:r>
                        </m:num>
                        <m:den>
                          <m:r>
                            <a:rPr lang="en-US" sz="2400" i="1">
                              <a:solidFill>
                                <a:srgbClr val="C00000"/>
                              </a:solidFill>
                              <a:latin typeface="Cambria Math" panose="02040503050406030204" pitchFamily="18" charset="0"/>
                              <a:ea typeface="Cambria Math" panose="02040503050406030204" pitchFamily="18" charset="0"/>
                            </a:rPr>
                            <m:t>𝑥</m:t>
                          </m:r>
                          <m:r>
                            <a:rPr lang="en-US" sz="2400" i="1">
                              <a:solidFill>
                                <a:srgbClr val="C00000"/>
                              </a:solidFill>
                              <a:latin typeface="Cambria Math" panose="02040503050406030204" pitchFamily="18" charset="0"/>
                              <a:ea typeface="Cambria Math" panose="02040503050406030204" pitchFamily="18" charset="0"/>
                            </a:rPr>
                            <m:t>+</m:t>
                          </m:r>
                          <m:r>
                            <a:rPr lang="en-US" sz="2400" i="1">
                              <a:solidFill>
                                <a:srgbClr val="C00000"/>
                              </a:solidFill>
                              <a:latin typeface="Cambria Math" panose="02040503050406030204" pitchFamily="18" charset="0"/>
                              <a:ea typeface="Cambria Math" panose="02040503050406030204" pitchFamily="18" charset="0"/>
                            </a:rPr>
                            <m:t>𝑒</m:t>
                          </m:r>
                        </m:den>
                      </m:f>
                      <m:r>
                        <a:rPr lang="en-US" sz="2400" b="0" i="1" smtClean="0">
                          <a:solidFill>
                            <a:srgbClr val="C00000"/>
                          </a:solidFill>
                          <a:latin typeface="Cambria Math" panose="02040503050406030204" pitchFamily="18" charset="0"/>
                          <a:ea typeface="Cambria Math" panose="02040503050406030204" pitchFamily="18" charset="0"/>
                        </a:rPr>
                        <m:t>𝐶</m:t>
                      </m:r>
                    </m:oMath>
                  </m:oMathPara>
                </a14:m>
                <a:endParaRPr lang="en-US" sz="2400" b="0" i="1" dirty="0">
                  <a:solidFill>
                    <a:srgbClr val="C0000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𝜎</m:t>
                      </m:r>
                      <m:r>
                        <a:rPr lang="en-US" sz="2400" b="0" i="1" smtClean="0">
                          <a:solidFill>
                            <a:srgbClr val="C00000"/>
                          </a:solidFill>
                          <a:latin typeface="Cambria Math" panose="02040503050406030204" pitchFamily="18" charset="0"/>
                        </a:rPr>
                        <m:t>=</m:t>
                      </m:r>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𝐴</m:t>
                          </m:r>
                          <m:r>
                            <a:rPr lang="en-US" sz="2400" b="0" i="1" smtClean="0">
                              <a:solidFill>
                                <a:srgbClr val="C00000"/>
                              </a:solidFill>
                              <a:latin typeface="Cambria Math" panose="02040503050406030204" pitchFamily="18" charset="0"/>
                              <a:ea typeface="Cambria Math" panose="02040503050406030204" pitchFamily="18" charset="0"/>
                            </a:rPr>
                            <m:t>,</m:t>
                          </m:r>
                          <m:r>
                            <a:rPr lang="en-US" sz="2400" b="0" i="1" smtClean="0">
                              <a:solidFill>
                                <a:srgbClr val="C00000"/>
                              </a:solidFill>
                              <a:latin typeface="Cambria Math" panose="02040503050406030204" pitchFamily="18" charset="0"/>
                              <a:ea typeface="Cambria Math" panose="02040503050406030204" pitchFamily="18" charset="0"/>
                            </a:rPr>
                            <m:t>𝑒</m:t>
                          </m:r>
                        </m:e>
                      </m:d>
                    </m:oMath>
                  </m:oMathPara>
                </a14:m>
                <a:endParaRPr lang="en-US" sz="2400" dirty="0">
                  <a:solidFill>
                    <a:srgbClr val="C00000"/>
                  </a:solidFill>
                </a:endParaRPr>
              </a:p>
              <a:p>
                <a:endParaRPr lang="en-US" sz="1600" dirty="0">
                  <a:solidFill>
                    <a:srgbClr val="C00000"/>
                  </a:solidFill>
                </a:endParaRPr>
              </a:p>
              <a:p>
                <a:pPr/>
                <a:r>
                  <a:rPr lang="en-US" sz="2400" b="1" dirty="0">
                    <a:solidFill>
                      <a:srgbClr val="C00000"/>
                    </a:solidFill>
                  </a:rPr>
                  <a:t>Verification: </a:t>
                </a:r>
                <a:r>
                  <a:rPr lang="en-US" sz="2400" dirty="0">
                    <a:solidFill>
                      <a:srgbClr val="C00000"/>
                    </a:solidFill>
                  </a:rPr>
                  <a:t>Check </a:t>
                </a:r>
                <a14:m>
                  <m:oMath xmlns:m="http://schemas.openxmlformats.org/officeDocument/2006/math">
                    <m:r>
                      <a:rPr lang="en-US" sz="2400" i="1">
                        <a:solidFill>
                          <a:srgbClr val="C00000"/>
                        </a:solidFill>
                        <a:latin typeface="Cambria Math" panose="02040503050406030204" pitchFamily="18" charset="0"/>
                      </a:rPr>
                      <m:t>𝜎</m:t>
                    </m:r>
                    <m:r>
                      <a:rPr lang="en-US" sz="2400" i="1">
                        <a:solidFill>
                          <a:srgbClr val="C00000"/>
                        </a:solidFill>
                        <a:latin typeface="Cambria Math" panose="02040503050406030204" pitchFamily="18" charset="0"/>
                      </a:rPr>
                      <m:t>=</m:t>
                    </m:r>
                    <m:d>
                      <m:dPr>
                        <m:ctrlPr>
                          <a:rPr lang="en-US" sz="2400" i="1">
                            <a:solidFill>
                              <a:srgbClr val="C00000"/>
                            </a:solidFill>
                            <a:latin typeface="Cambria Math" panose="02040503050406030204" pitchFamily="18" charset="0"/>
                          </a:rPr>
                        </m:ctrlPr>
                      </m:dPr>
                      <m:e>
                        <m:r>
                          <a:rPr lang="en-US" sz="2400" i="1">
                            <a:solidFill>
                              <a:srgbClr val="C00000"/>
                            </a:solidFill>
                            <a:latin typeface="Cambria Math" panose="02040503050406030204" pitchFamily="18" charset="0"/>
                          </a:rPr>
                          <m:t>𝐴</m:t>
                        </m:r>
                        <m:r>
                          <a:rPr lang="en-US" sz="2400" i="1">
                            <a:solidFill>
                              <a:srgbClr val="C00000"/>
                            </a:solidFill>
                            <a:latin typeface="Cambria Math" panose="02040503050406030204" pitchFamily="18" charset="0"/>
                            <a:ea typeface="Cambria Math" panose="02040503050406030204" pitchFamily="18" charset="0"/>
                          </a:rPr>
                          <m:t>,</m:t>
                        </m:r>
                        <m:r>
                          <a:rPr lang="en-US" sz="2400" i="1">
                            <a:solidFill>
                              <a:srgbClr val="C00000"/>
                            </a:solidFill>
                            <a:latin typeface="Cambria Math" panose="02040503050406030204" pitchFamily="18" charset="0"/>
                            <a:ea typeface="Cambria Math" panose="02040503050406030204" pitchFamily="18" charset="0"/>
                          </a:rPr>
                          <m:t>𝑒</m:t>
                        </m:r>
                      </m:e>
                    </m:d>
                  </m:oMath>
                </a14:m>
                <a:r>
                  <a:rPr lang="en-US" sz="2400" dirty="0">
                    <a:solidFill>
                      <a:srgbClr val="C00000"/>
                    </a:solidFill>
                  </a:rPr>
                  <a:t> that </a:t>
                </a:r>
                <a:br>
                  <a:rPr lang="en-US" sz="2400" b="0" i="1" dirty="0">
                    <a:solidFill>
                      <a:srgbClr val="C00000"/>
                    </a:solidFill>
                    <a:latin typeface="Cambria Math" panose="02040503050406030204" pitchFamily="18" charset="0"/>
                  </a:rPr>
                </a:br>
                <a14:m>
                  <m:oMathPara xmlns:m="http://schemas.openxmlformats.org/officeDocument/2006/math">
                    <m:oMathParaPr>
                      <m:jc m:val="centerGroup"/>
                    </m:oMathParaPr>
                    <m:oMath xmlns:m="http://schemas.openxmlformats.org/officeDocument/2006/math">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𝑒</m:t>
                          </m:r>
                        </m:e>
                      </m:d>
                      <m:r>
                        <a:rPr lang="en-US" sz="2400" b="0" i="1" smtClean="0">
                          <a:solidFill>
                            <a:srgbClr val="C00000"/>
                          </a:solidFill>
                          <a:latin typeface="Cambria Math" panose="02040503050406030204" pitchFamily="18" charset="0"/>
                        </a:rPr>
                        <m:t>𝐴</m:t>
                      </m:r>
                      <m:r>
                        <a:rPr lang="en-US" sz="2400" b="0" i="1" smtClean="0">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𝐺</m:t>
                          </m:r>
                        </m:e>
                        <m:sub>
                          <m:r>
                            <a:rPr lang="en-US" sz="2400" i="1">
                              <a:solidFill>
                                <a:srgbClr val="C00000"/>
                              </a:solidFill>
                              <a:latin typeface="Cambria Math" panose="02040503050406030204" pitchFamily="18" charset="0"/>
                              <a:ea typeface="Cambria Math" panose="02040503050406030204" pitchFamily="18" charset="0"/>
                            </a:rPr>
                            <m:t>1</m:t>
                          </m:r>
                        </m:sub>
                      </m:sSub>
                      <m:r>
                        <a:rPr lang="en-US" sz="2400" i="1">
                          <a:solidFill>
                            <a:srgbClr val="C00000"/>
                          </a:solidFill>
                          <a:latin typeface="Cambria Math" panose="02040503050406030204" pitchFamily="18" charset="0"/>
                          <a:ea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m:rPr>
                              <m:sty m:val="p"/>
                            </m:rPr>
                            <a:rPr lang="en-US" sz="2400">
                              <a:solidFill>
                                <a:srgbClr val="C00000"/>
                              </a:solidFill>
                              <a:latin typeface="Cambria Math" panose="02040503050406030204" pitchFamily="18" charset="0"/>
                              <a:ea typeface="Cambria Math" panose="02040503050406030204" pitchFamily="18" charset="0"/>
                            </a:rPr>
                            <m:t>Σ</m:t>
                          </m:r>
                        </m:e>
                        <m:sub>
                          <m:r>
                            <a:rPr lang="en-US" sz="2400" i="1">
                              <a:solidFill>
                                <a:srgbClr val="C00000"/>
                              </a:solidFill>
                              <a:latin typeface="Cambria Math" panose="02040503050406030204" pitchFamily="18" charset="0"/>
                              <a:ea typeface="Cambria Math" panose="02040503050406030204" pitchFamily="18" charset="0"/>
                            </a:rPr>
                            <m:t>𝑖</m:t>
                          </m:r>
                        </m:sub>
                      </m:sSub>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𝑚</m:t>
                          </m:r>
                        </m:e>
                        <m:sub>
                          <m:r>
                            <a:rPr lang="en-US" sz="2400" i="1">
                              <a:solidFill>
                                <a:srgbClr val="C00000"/>
                              </a:solidFill>
                              <a:latin typeface="Cambria Math" panose="02040503050406030204" pitchFamily="18" charset="0"/>
                              <a:ea typeface="Cambria Math" panose="02040503050406030204" pitchFamily="18" charset="0"/>
                            </a:rPr>
                            <m:t>𝑖</m:t>
                          </m:r>
                        </m:sub>
                      </m:sSub>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𝐻</m:t>
                          </m:r>
                        </m:e>
                        <m:sub>
                          <m:r>
                            <a:rPr lang="en-US" sz="2400" i="1">
                              <a:solidFill>
                                <a:srgbClr val="C00000"/>
                              </a:solidFill>
                              <a:latin typeface="Cambria Math" panose="02040503050406030204" pitchFamily="18" charset="0"/>
                              <a:ea typeface="Cambria Math" panose="02040503050406030204" pitchFamily="18" charset="0"/>
                            </a:rPr>
                            <m:t>𝑖</m:t>
                          </m:r>
                        </m:sub>
                      </m:sSub>
                    </m:oMath>
                  </m:oMathPara>
                </a14:m>
                <a:endParaRPr lang="en-US" sz="2400" dirty="0">
                  <a:solidFill>
                    <a:srgbClr val="C00000"/>
                  </a:solidFill>
                </a:endParaRPr>
              </a:p>
              <a:p>
                <a:pPr/>
                <a:r>
                  <a:rPr lang="en-US" sz="2400" dirty="0">
                    <a:solidFill>
                      <a:srgbClr val="C00000"/>
                    </a:solidFill>
                    <a:latin typeface="Cambria Math" panose="02040503050406030204" pitchFamily="18" charset="0"/>
                  </a:rPr>
                  <a:t>via pairing</a:t>
                </a:r>
                <a:br>
                  <a:rPr lang="en-US" sz="2400" b="1" i="1" dirty="0">
                    <a:solidFill>
                      <a:srgbClr val="C00000"/>
                    </a:solidFill>
                    <a:latin typeface="Cambria Math" panose="02040503050406030204" pitchFamily="18" charset="0"/>
                  </a:rPr>
                </a:br>
                <a14:m>
                  <m:oMathPara xmlns:m="http://schemas.openxmlformats.org/officeDocument/2006/math">
                    <m:oMathParaPr>
                      <m:jc m:val="centerGroup"/>
                    </m:oMathParaPr>
                    <m:oMath xmlns:m="http://schemas.openxmlformats.org/officeDocument/2006/math">
                      <m:r>
                        <m:rPr>
                          <m:sty m:val="p"/>
                        </m:rPr>
                        <a:rPr lang="en-US" sz="2400" i="1">
                          <a:solidFill>
                            <a:srgbClr val="C00000"/>
                          </a:solidFill>
                          <a:latin typeface="Cambria Math" panose="02040503050406030204" pitchFamily="18" charset="0"/>
                        </a:rPr>
                        <m:t>e</m:t>
                      </m:r>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𝐴</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𝑋</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𝑒</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𝐺</m:t>
                              </m:r>
                            </m:e>
                            <m:sub>
                              <m:r>
                                <a:rPr lang="en-US" sz="2400" b="0" i="1" smtClean="0">
                                  <a:solidFill>
                                    <a:srgbClr val="C00000"/>
                                  </a:solidFill>
                                  <a:latin typeface="Cambria Math" panose="02040503050406030204" pitchFamily="18" charset="0"/>
                                </a:rPr>
                                <m:t>2</m:t>
                              </m:r>
                            </m:sub>
                          </m:sSub>
                        </m:e>
                      </m:d>
                      <m:r>
                        <a:rPr lang="en-US" sz="2400" b="0" i="0" smtClean="0">
                          <a:solidFill>
                            <a:srgbClr val="C00000"/>
                          </a:solidFill>
                          <a:latin typeface="Cambria Math" panose="02040503050406030204" pitchFamily="18" charset="0"/>
                        </a:rPr>
                        <m:t>=</m:t>
                      </m:r>
                      <m:r>
                        <m:rPr>
                          <m:sty m:val="p"/>
                        </m:rPr>
                        <a:rPr lang="en-US" sz="2400" b="0" i="0" smtClean="0">
                          <a:solidFill>
                            <a:srgbClr val="C00000"/>
                          </a:solidFill>
                          <a:latin typeface="Cambria Math" panose="02040503050406030204" pitchFamily="18" charset="0"/>
                        </a:rPr>
                        <m:t>e</m:t>
                      </m:r>
                      <m:r>
                        <a:rPr lang="en-US" sz="2400" b="0" i="0" smtClean="0">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𝐺</m:t>
                          </m:r>
                        </m:e>
                        <m:sub>
                          <m:r>
                            <a:rPr lang="en-US" sz="2400" i="1">
                              <a:solidFill>
                                <a:srgbClr val="C00000"/>
                              </a:solidFill>
                              <a:latin typeface="Cambria Math" panose="02040503050406030204" pitchFamily="18" charset="0"/>
                              <a:ea typeface="Cambria Math" panose="02040503050406030204" pitchFamily="18" charset="0"/>
                            </a:rPr>
                            <m:t>1</m:t>
                          </m:r>
                        </m:sub>
                      </m:sSub>
                      <m:r>
                        <a:rPr lang="en-US" sz="2400" i="1">
                          <a:solidFill>
                            <a:srgbClr val="C00000"/>
                          </a:solidFill>
                          <a:latin typeface="Cambria Math" panose="02040503050406030204" pitchFamily="18" charset="0"/>
                          <a:ea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m:rPr>
                              <m:sty m:val="p"/>
                            </m:rPr>
                            <a:rPr lang="en-US" sz="2400">
                              <a:solidFill>
                                <a:srgbClr val="C00000"/>
                              </a:solidFill>
                              <a:latin typeface="Cambria Math" panose="02040503050406030204" pitchFamily="18" charset="0"/>
                              <a:ea typeface="Cambria Math" panose="02040503050406030204" pitchFamily="18" charset="0"/>
                            </a:rPr>
                            <m:t>Σ</m:t>
                          </m:r>
                        </m:e>
                        <m:sub>
                          <m:r>
                            <a:rPr lang="en-US" sz="2400" i="1">
                              <a:solidFill>
                                <a:srgbClr val="C00000"/>
                              </a:solidFill>
                              <a:latin typeface="Cambria Math" panose="02040503050406030204" pitchFamily="18" charset="0"/>
                              <a:ea typeface="Cambria Math" panose="02040503050406030204" pitchFamily="18" charset="0"/>
                            </a:rPr>
                            <m:t>𝑖</m:t>
                          </m:r>
                        </m:sub>
                      </m:sSub>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𝑚</m:t>
                          </m:r>
                        </m:e>
                        <m:sub>
                          <m:r>
                            <a:rPr lang="en-US" sz="2400" i="1">
                              <a:solidFill>
                                <a:srgbClr val="C00000"/>
                              </a:solidFill>
                              <a:latin typeface="Cambria Math" panose="02040503050406030204" pitchFamily="18" charset="0"/>
                              <a:ea typeface="Cambria Math" panose="02040503050406030204" pitchFamily="18" charset="0"/>
                            </a:rPr>
                            <m:t>𝑖</m:t>
                          </m:r>
                        </m:sub>
                      </m:sSub>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𝐻</m:t>
                          </m:r>
                        </m:e>
                        <m:sub>
                          <m:r>
                            <a:rPr lang="en-US" sz="2400" i="1">
                              <a:solidFill>
                                <a:srgbClr val="C00000"/>
                              </a:solidFill>
                              <a:latin typeface="Cambria Math" panose="02040503050406030204" pitchFamily="18" charset="0"/>
                              <a:ea typeface="Cambria Math" panose="02040503050406030204" pitchFamily="18" charset="0"/>
                            </a:rPr>
                            <m:t>𝑖</m:t>
                          </m:r>
                        </m:sub>
                      </m:sSub>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𝐺</m:t>
                          </m:r>
                        </m:e>
                        <m:sub>
                          <m:r>
                            <a:rPr lang="en-US" sz="2400" b="0" i="1" smtClean="0">
                              <a:solidFill>
                                <a:srgbClr val="C00000"/>
                              </a:solidFill>
                              <a:latin typeface="Cambria Math" panose="02040503050406030204" pitchFamily="18" charset="0"/>
                            </a:rPr>
                            <m:t>2</m:t>
                          </m:r>
                        </m:sub>
                      </m:sSub>
                      <m:r>
                        <a:rPr lang="en-US" sz="2400" b="0" i="0"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p:sp>
            <p:nvSpPr>
              <p:cNvPr id="4" name="Rounded Rectangle 3">
                <a:extLst>
                  <a:ext uri="{FF2B5EF4-FFF2-40B4-BE49-F238E27FC236}">
                    <a16:creationId xmlns:a16="http://schemas.microsoft.com/office/drawing/2014/main" id="{B1C4DDC3-C457-8142-9689-3EA8BC350661}"/>
                  </a:ext>
                </a:extLst>
              </p:cNvPr>
              <p:cNvSpPr>
                <a:spLocks noRot="1" noChangeAspect="1" noMove="1" noResize="1" noEditPoints="1" noAdjustHandles="1" noChangeArrowheads="1" noChangeShapeType="1" noTextEdit="1"/>
              </p:cNvSpPr>
              <p:nvPr/>
            </p:nvSpPr>
            <p:spPr>
              <a:xfrm>
                <a:off x="5797371" y="1528997"/>
                <a:ext cx="6112241" cy="4836633"/>
              </a:xfrm>
              <a:prstGeom prst="roundRect">
                <a:avLst/>
              </a:prstGeom>
              <a:blipFill>
                <a:blip r:embed="rId3"/>
                <a:stretch>
                  <a:fillRect/>
                </a:stretch>
              </a:blipFill>
              <a:ln>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D678B182-92DA-DCEA-2218-0F3FCFDAB594}"/>
                  </a:ext>
                </a:extLst>
              </p:cNvPr>
              <p:cNvSpPr/>
              <p:nvPr/>
            </p:nvSpPr>
            <p:spPr>
              <a:xfrm>
                <a:off x="955965" y="2439264"/>
                <a:ext cx="4503042" cy="3168509"/>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b="1" dirty="0">
                    <a:solidFill>
                      <a:srgbClr val="C00000"/>
                    </a:solidFill>
                  </a:rPr>
                  <a:t>Type-3 pairing groups: </a:t>
                </a:r>
                <a:r>
                  <a:rPr lang="en-US" sz="2400" dirty="0">
                    <a:solidFill>
                      <a:srgbClr val="C00000"/>
                    </a:solidFill>
                  </a:rPr>
                  <a:t>Groups </a:t>
                </a:r>
                <a14:m>
                  <m:oMath xmlns:m="http://schemas.openxmlformats.org/officeDocument/2006/math">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b="0" i="1">
                            <a:solidFill>
                              <a:srgbClr val="C00000"/>
                            </a:solidFill>
                            <a:latin typeface="Cambria Math" panose="02040503050406030204" pitchFamily="18" charset="0"/>
                            <a:ea typeface="Cambria Math" panose="02040503050406030204" pitchFamily="18" charset="0"/>
                          </a:rPr>
                          <m:t>𝔾</m:t>
                        </m:r>
                      </m:e>
                      <m:sub>
                        <m:r>
                          <a:rPr lang="en-US" sz="2400" b="0" i="1">
                            <a:solidFill>
                              <a:srgbClr val="C00000"/>
                            </a:solidFill>
                            <a:latin typeface="Cambria Math" panose="02040503050406030204" pitchFamily="18" charset="0"/>
                            <a:ea typeface="Cambria Math" panose="02040503050406030204" pitchFamily="18" charset="0"/>
                          </a:rPr>
                          <m:t>1</m:t>
                        </m:r>
                      </m:sub>
                    </m:sSub>
                    <m:r>
                      <a:rPr lang="en-US" sz="2400" b="0" i="1" smtClean="0">
                        <a:solidFill>
                          <a:srgbClr val="C00000"/>
                        </a:solidFill>
                        <a:latin typeface="Cambria Math" panose="02040503050406030204" pitchFamily="18" charset="0"/>
                        <a:ea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b="0" i="1">
                            <a:solidFill>
                              <a:srgbClr val="C00000"/>
                            </a:solidFill>
                            <a:latin typeface="Cambria Math" panose="02040503050406030204" pitchFamily="18" charset="0"/>
                            <a:ea typeface="Cambria Math" panose="02040503050406030204" pitchFamily="18" charset="0"/>
                          </a:rPr>
                          <m:t>𝔾</m:t>
                        </m:r>
                      </m:e>
                      <m:sub>
                        <m:r>
                          <a:rPr lang="en-US" sz="2400" b="0" i="1">
                            <a:solidFill>
                              <a:srgbClr val="C00000"/>
                            </a:solidFill>
                            <a:latin typeface="Cambria Math" panose="02040503050406030204" pitchFamily="18" charset="0"/>
                            <a:ea typeface="Cambria Math" panose="02040503050406030204" pitchFamily="18" charset="0"/>
                          </a:rPr>
                          <m:t>2</m:t>
                        </m:r>
                      </m:sub>
                    </m:sSub>
                    <m:r>
                      <a:rPr lang="en-US" sz="2400" b="0" i="1" smtClean="0">
                        <a:solidFill>
                          <a:srgbClr val="C00000"/>
                        </a:solidFill>
                        <a:latin typeface="Cambria Math" panose="02040503050406030204" pitchFamily="18" charset="0"/>
                        <a:ea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b="0" i="1">
                            <a:solidFill>
                              <a:srgbClr val="C00000"/>
                            </a:solidFill>
                            <a:latin typeface="Cambria Math" panose="02040503050406030204" pitchFamily="18" charset="0"/>
                            <a:ea typeface="Cambria Math" panose="02040503050406030204" pitchFamily="18" charset="0"/>
                          </a:rPr>
                          <m:t>𝔾</m:t>
                        </m:r>
                      </m:e>
                      <m:sub>
                        <m:r>
                          <a:rPr lang="en-US" sz="2400" b="0" i="1">
                            <a:solidFill>
                              <a:srgbClr val="C00000"/>
                            </a:solidFill>
                            <a:latin typeface="Cambria Math" panose="02040503050406030204" pitchFamily="18" charset="0"/>
                            <a:ea typeface="Cambria Math" panose="02040503050406030204" pitchFamily="18" charset="0"/>
                          </a:rPr>
                          <m:t>𝑇</m:t>
                        </m:r>
                      </m:sub>
                    </m:sSub>
                  </m:oMath>
                </a14:m>
                <a:r>
                  <a:rPr lang="en-US" sz="2400" dirty="0">
                    <a:solidFill>
                      <a:srgbClr val="C00000"/>
                    </a:solidFill>
                  </a:rPr>
                  <a:t> with order </a:t>
                </a:r>
                <a14:m>
                  <m:oMath xmlns:m="http://schemas.openxmlformats.org/officeDocument/2006/math">
                    <m:r>
                      <a:rPr lang="en-US" sz="2400" i="1">
                        <a:solidFill>
                          <a:srgbClr val="C00000"/>
                        </a:solidFill>
                        <a:latin typeface="Cambria Math" panose="02040503050406030204" pitchFamily="18" charset="0"/>
                        <a:ea typeface="Cambria Math" panose="02040503050406030204" pitchFamily="18" charset="0"/>
                      </a:rPr>
                      <m:t>𝑝</m:t>
                    </m:r>
                  </m:oMath>
                </a14:m>
                <a:r>
                  <a:rPr lang="en-US" sz="2400" b="1" dirty="0">
                    <a:solidFill>
                      <a:srgbClr val="C00000"/>
                    </a:solidFill>
                  </a:rPr>
                  <a:t> </a:t>
                </a:r>
                <a:r>
                  <a:rPr lang="en-US" sz="2400" dirty="0">
                    <a:solidFill>
                      <a:srgbClr val="C00000"/>
                    </a:solidFill>
                  </a:rPr>
                  <a:t>a bilinear map </a:t>
                </a:r>
                <a14:m>
                  <m:oMath xmlns:m="http://schemas.openxmlformats.org/officeDocument/2006/math">
                    <m:r>
                      <m:rPr>
                        <m:sty m:val="p"/>
                      </m:rPr>
                      <a:rPr lang="en-US" sz="2400" b="0" i="0" smtClean="0">
                        <a:solidFill>
                          <a:srgbClr val="C00000"/>
                        </a:solidFill>
                        <a:latin typeface="Cambria Math" panose="02040503050406030204" pitchFamily="18" charset="0"/>
                      </a:rPr>
                      <m:t>e</m:t>
                    </m:r>
                    <m:r>
                      <a:rPr lang="en-US" sz="2400" b="1" i="1" smtClean="0">
                        <a:solidFill>
                          <a:srgbClr val="C00000"/>
                        </a:solidFill>
                        <a:latin typeface="Cambria Math" panose="02040503050406030204" pitchFamily="18" charset="0"/>
                      </a:rPr>
                      <m:t>:</m:t>
                    </m:r>
                    <m:sSub>
                      <m:sSubPr>
                        <m:ctrlPr>
                          <a:rPr lang="en-US" sz="2400" i="1" smtClean="0">
                            <a:solidFill>
                              <a:srgbClr val="C00000"/>
                            </a:solidFill>
                            <a:latin typeface="Cambria Math" panose="02040503050406030204" pitchFamily="18" charset="0"/>
                            <a:ea typeface="Cambria Math" panose="02040503050406030204" pitchFamily="18" charset="0"/>
                          </a:rPr>
                        </m:ctrlPr>
                      </m:sSubPr>
                      <m:e>
                        <m:r>
                          <a:rPr lang="en-US" sz="2400" b="0" i="1" smtClean="0">
                            <a:solidFill>
                              <a:srgbClr val="C00000"/>
                            </a:solidFill>
                            <a:latin typeface="Cambria Math" panose="02040503050406030204" pitchFamily="18" charset="0"/>
                            <a:ea typeface="Cambria Math" panose="02040503050406030204" pitchFamily="18" charset="0"/>
                          </a:rPr>
                          <m:t>𝔾</m:t>
                        </m:r>
                      </m:e>
                      <m:sub>
                        <m:r>
                          <a:rPr lang="en-US" sz="2400" b="0" i="1" smtClean="0">
                            <a:solidFill>
                              <a:srgbClr val="C00000"/>
                            </a:solidFill>
                            <a:latin typeface="Cambria Math" panose="02040503050406030204" pitchFamily="18" charset="0"/>
                            <a:ea typeface="Cambria Math" panose="02040503050406030204" pitchFamily="18" charset="0"/>
                          </a:rPr>
                          <m:t>1</m:t>
                        </m:r>
                      </m:sub>
                    </m:sSub>
                    <m:r>
                      <a:rPr lang="en-US" sz="2400" b="1" i="1" smtClean="0">
                        <a:solidFill>
                          <a:srgbClr val="C00000"/>
                        </a:solidFill>
                        <a:latin typeface="Cambria Math" panose="02040503050406030204" pitchFamily="18" charset="0"/>
                        <a:ea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𝔾</m:t>
                        </m:r>
                      </m:e>
                      <m:sub>
                        <m:r>
                          <a:rPr lang="en-US" sz="2400" b="0" i="1" smtClean="0">
                            <a:solidFill>
                              <a:srgbClr val="C00000"/>
                            </a:solidFill>
                            <a:latin typeface="Cambria Math" panose="02040503050406030204" pitchFamily="18" charset="0"/>
                            <a:ea typeface="Cambria Math" panose="02040503050406030204" pitchFamily="18" charset="0"/>
                          </a:rPr>
                          <m:t>2</m:t>
                        </m:r>
                      </m:sub>
                    </m:sSub>
                    <m:r>
                      <a:rPr lang="en-US" sz="2400" b="0" i="1" smtClean="0">
                        <a:solidFill>
                          <a:srgbClr val="C00000"/>
                        </a:solidFill>
                        <a:latin typeface="Cambria Math" panose="02040503050406030204" pitchFamily="18" charset="0"/>
                        <a:ea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𝔾</m:t>
                        </m:r>
                      </m:e>
                      <m:sub>
                        <m:r>
                          <a:rPr lang="en-US" sz="2400" b="0" i="1" smtClean="0">
                            <a:solidFill>
                              <a:srgbClr val="C00000"/>
                            </a:solidFill>
                            <a:latin typeface="Cambria Math" panose="02040503050406030204" pitchFamily="18" charset="0"/>
                            <a:ea typeface="Cambria Math" panose="02040503050406030204" pitchFamily="18" charset="0"/>
                          </a:rPr>
                          <m:t>𝑇</m:t>
                        </m:r>
                      </m:sub>
                    </m:sSub>
                  </m:oMath>
                </a14:m>
                <a:r>
                  <a:rPr lang="en-US" sz="2400" b="1" dirty="0">
                    <a:solidFill>
                      <a:srgbClr val="C00000"/>
                    </a:solidFill>
                  </a:rPr>
                  <a:t> </a:t>
                </a:r>
              </a:p>
              <a:p>
                <a:endParaRPr lang="en-US" sz="2400" b="1" dirty="0">
                  <a:solidFill>
                    <a:srgbClr val="C00000"/>
                  </a:solidFill>
                </a:endParaRPr>
              </a:p>
              <a:p>
                <a:r>
                  <a:rPr lang="en-US" sz="2400" b="1" dirty="0">
                    <a:solidFill>
                      <a:srgbClr val="C00000"/>
                    </a:solidFill>
                  </a:rPr>
                  <a:t>Public parameters: </a:t>
                </a:r>
                <a:br>
                  <a:rPr lang="en-US" sz="2400" b="1" dirty="0">
                    <a:solidFill>
                      <a:srgbClr val="C00000"/>
                    </a:solidFill>
                  </a:rPr>
                </a:br>
                <a:r>
                  <a:rPr lang="en-US" sz="2400" dirty="0">
                    <a:solidFill>
                      <a:srgbClr val="C00000"/>
                    </a:solidFill>
                  </a:rPr>
                  <a:t>- </a:t>
                </a:r>
                <a14:m>
                  <m:oMath xmlns:m="http://schemas.openxmlformats.org/officeDocument/2006/math">
                    <m:sSub>
                      <m:sSubPr>
                        <m:ctrlPr>
                          <a:rPr lang="en-US" sz="240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𝐺</m:t>
                        </m:r>
                      </m:e>
                      <m:sub>
                        <m:r>
                          <a:rPr lang="en-US" sz="2400" b="0" i="1" smtClean="0">
                            <a:solidFill>
                              <a:srgbClr val="C00000"/>
                            </a:solidFill>
                            <a:latin typeface="Cambria Math" panose="02040503050406030204" pitchFamily="18" charset="0"/>
                          </a:rPr>
                          <m:t>1</m:t>
                        </m:r>
                      </m:sub>
                    </m:sSub>
                    <m:r>
                      <a:rPr lang="en-US" sz="2400" b="0" i="1" smtClean="0">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𝔾</m:t>
                        </m:r>
                      </m:e>
                      <m:sub>
                        <m:r>
                          <a:rPr lang="en-US" sz="2400" i="1">
                            <a:solidFill>
                              <a:srgbClr val="C00000"/>
                            </a:solidFill>
                            <a:latin typeface="Cambria Math" panose="02040503050406030204" pitchFamily="18" charset="0"/>
                            <a:ea typeface="Cambria Math" panose="02040503050406030204" pitchFamily="18" charset="0"/>
                          </a:rPr>
                          <m:t>1</m:t>
                        </m:r>
                      </m:sub>
                    </m:sSub>
                    <m:r>
                      <a:rPr lang="en-US" sz="2400" b="0" i="1" smtClean="0">
                        <a:solidFill>
                          <a:srgbClr val="C00000"/>
                        </a:solidFill>
                        <a:latin typeface="Cambria Math" panose="02040503050406030204" pitchFamily="18" charset="0"/>
                        <a:ea typeface="Cambria Math" panose="02040503050406030204" pitchFamily="18" charset="0"/>
                      </a:rPr>
                      <m:t>, </m:t>
                    </m:r>
                    <m:sSub>
                      <m:sSubPr>
                        <m:ctrlPr>
                          <a:rPr lang="en-US" sz="240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𝐺</m:t>
                        </m:r>
                      </m:e>
                      <m:sub>
                        <m:r>
                          <a:rPr lang="en-US" sz="2400" b="0" i="1" smtClean="0">
                            <a:solidFill>
                              <a:srgbClr val="C00000"/>
                            </a:solidFill>
                            <a:latin typeface="Cambria Math" panose="02040503050406030204" pitchFamily="18" charset="0"/>
                          </a:rPr>
                          <m:t>2</m:t>
                        </m:r>
                      </m:sub>
                    </m:sSub>
                    <m:r>
                      <a:rPr lang="en-US" sz="2400" b="0" i="1" smtClean="0">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𝔾</m:t>
                        </m:r>
                      </m:e>
                      <m:sub>
                        <m:r>
                          <a:rPr lang="en-US" sz="2400" b="0" i="1" smtClean="0">
                            <a:solidFill>
                              <a:srgbClr val="C00000"/>
                            </a:solidFill>
                            <a:latin typeface="Cambria Math" panose="02040503050406030204" pitchFamily="18" charset="0"/>
                            <a:ea typeface="Cambria Math" panose="02040503050406030204" pitchFamily="18" charset="0"/>
                          </a:rPr>
                          <m:t>2</m:t>
                        </m:r>
                      </m:sub>
                    </m:sSub>
                    <m:r>
                      <a:rPr lang="en-US" sz="2400" b="0" i="1" smtClean="0">
                        <a:solidFill>
                          <a:srgbClr val="C00000"/>
                        </a:solidFill>
                        <a:latin typeface="Cambria Math" panose="02040503050406030204" pitchFamily="18" charset="0"/>
                      </a:rPr>
                      <m:t>, </m:t>
                    </m:r>
                    <m:sSub>
                      <m:sSubPr>
                        <m:ctrlPr>
                          <a:rPr lang="en-US" sz="240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𝐺</m:t>
                        </m:r>
                      </m:e>
                      <m:sub>
                        <m:r>
                          <a:rPr lang="en-US" sz="2400" b="0" i="1" smtClean="0">
                            <a:solidFill>
                              <a:srgbClr val="C00000"/>
                            </a:solidFill>
                            <a:latin typeface="Cambria Math" panose="02040503050406030204" pitchFamily="18" charset="0"/>
                          </a:rPr>
                          <m:t>𝑇</m:t>
                        </m:r>
                      </m:sub>
                    </m:sSub>
                    <m:r>
                      <a:rPr lang="en-US" sz="2400" b="0" i="1" smtClean="0">
                        <a:solidFill>
                          <a:srgbClr val="C00000"/>
                        </a:solidFill>
                        <a:latin typeface="Cambria Math" panose="02040503050406030204" pitchFamily="18" charset="0"/>
                      </a:rPr>
                      <m:t>∈</m:t>
                    </m:r>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𝔾</m:t>
                        </m:r>
                      </m:e>
                      <m:sub>
                        <m:r>
                          <a:rPr lang="en-US" sz="2400" b="0" i="1" smtClean="0">
                            <a:solidFill>
                              <a:srgbClr val="C00000"/>
                            </a:solidFill>
                            <a:latin typeface="Cambria Math" panose="02040503050406030204" pitchFamily="18" charset="0"/>
                            <a:ea typeface="Cambria Math" panose="02040503050406030204" pitchFamily="18" charset="0"/>
                          </a:rPr>
                          <m:t>𝑇</m:t>
                        </m:r>
                      </m:sub>
                    </m:sSub>
                  </m:oMath>
                </a14:m>
                <a:endParaRPr lang="en-US" sz="2400" i="1" dirty="0">
                  <a:solidFill>
                    <a:srgbClr val="C00000"/>
                  </a:solidFill>
                  <a:latin typeface="Cambria Math" panose="02040503050406030204" pitchFamily="18" charset="0"/>
                  <a:ea typeface="Cambria Math" panose="02040503050406030204" pitchFamily="18" charset="0"/>
                </a:endParaRPr>
              </a:p>
              <a:p>
                <a:r>
                  <a:rPr lang="en-US" sz="2400" b="0" dirty="0">
                    <a:solidFill>
                      <a:srgbClr val="C00000"/>
                    </a:solidFill>
                  </a:rPr>
                  <a:t>- </a:t>
                </a:r>
                <a14:m>
                  <m:oMath xmlns:m="http://schemas.openxmlformats.org/officeDocument/2006/math">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𝐻</m:t>
                        </m:r>
                      </m:e>
                      <m:sub>
                        <m:r>
                          <a:rPr lang="en-US" sz="2400" b="0" i="1" smtClean="0">
                            <a:solidFill>
                              <a:srgbClr val="C00000"/>
                            </a:solidFill>
                            <a:latin typeface="Cambria Math" panose="02040503050406030204" pitchFamily="18" charset="0"/>
                          </a:rPr>
                          <m:t>1</m:t>
                        </m:r>
                      </m:sub>
                    </m:sSub>
                    <m:r>
                      <a:rPr lang="en-US" sz="2400" b="0" i="1" smtClean="0">
                        <a:solidFill>
                          <a:srgbClr val="C00000"/>
                        </a:solidFill>
                        <a:latin typeface="Cambria Math" panose="02040503050406030204" pitchFamily="18"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𝐻</m:t>
                        </m:r>
                      </m:e>
                      <m:sub>
                        <m:r>
                          <a:rPr lang="en-US" sz="2400" b="0" i="1" smtClean="0">
                            <a:solidFill>
                              <a:srgbClr val="C00000"/>
                            </a:solidFill>
                            <a:latin typeface="Cambria Math" panose="02040503050406030204" pitchFamily="18" charset="0"/>
                          </a:rPr>
                          <m:t>ℓ</m:t>
                        </m:r>
                      </m:sub>
                    </m:sSub>
                    <m:r>
                      <a:rPr lang="en-US" sz="2400" b="0" i="1" smtClean="0">
                        <a:solidFill>
                          <a:srgbClr val="C00000"/>
                        </a:solidFill>
                        <a:latin typeface="Cambria Math" panose="02040503050406030204" pitchFamily="18" charset="0"/>
                      </a:rPr>
                      <m:t>∈</m:t>
                    </m:r>
                  </m:oMath>
                </a14:m>
                <a:r>
                  <a:rPr lang="en-US" sz="2400" dirty="0">
                    <a:solidFill>
                      <a:srgbClr val="C00000"/>
                    </a:solidFill>
                    <a:ea typeface="Cambria Math" panose="02040503050406030204" pitchFamily="18" charset="0"/>
                  </a:rPr>
                  <a:t> </a:t>
                </a:r>
                <a14:m>
                  <m:oMath xmlns:m="http://schemas.openxmlformats.org/officeDocument/2006/math">
                    <m:sSub>
                      <m:sSubPr>
                        <m:ctrlPr>
                          <a:rPr lang="en-US" sz="2400" i="1">
                            <a:solidFill>
                              <a:srgbClr val="C00000"/>
                            </a:solidFill>
                            <a:latin typeface="Cambria Math" panose="02040503050406030204" pitchFamily="18" charset="0"/>
                            <a:ea typeface="Cambria Math" panose="02040503050406030204" pitchFamily="18" charset="0"/>
                          </a:rPr>
                        </m:ctrlPr>
                      </m:sSubPr>
                      <m:e>
                        <m:r>
                          <a:rPr lang="en-US" sz="2400" i="1">
                            <a:solidFill>
                              <a:srgbClr val="C00000"/>
                            </a:solidFill>
                            <a:latin typeface="Cambria Math" panose="02040503050406030204" pitchFamily="18" charset="0"/>
                            <a:ea typeface="Cambria Math" panose="02040503050406030204" pitchFamily="18" charset="0"/>
                          </a:rPr>
                          <m:t>𝔾</m:t>
                        </m:r>
                      </m:e>
                      <m:sub>
                        <m:r>
                          <a:rPr lang="en-US" sz="2400" i="1">
                            <a:solidFill>
                              <a:srgbClr val="C00000"/>
                            </a:solidFill>
                            <a:latin typeface="Cambria Math" panose="02040503050406030204" pitchFamily="18" charset="0"/>
                            <a:ea typeface="Cambria Math" panose="02040503050406030204" pitchFamily="18" charset="0"/>
                          </a:rPr>
                          <m:t>1</m:t>
                        </m:r>
                      </m:sub>
                    </m:sSub>
                  </m:oMath>
                </a14:m>
                <a:endParaRPr lang="en-US" sz="2400" dirty="0">
                  <a:solidFill>
                    <a:srgbClr val="C00000"/>
                  </a:solidFill>
                </a:endParaRPr>
              </a:p>
            </p:txBody>
          </p:sp>
        </mc:Choice>
        <mc:Fallback xmlns="">
          <p:sp>
            <p:nvSpPr>
              <p:cNvPr id="5" name="Rounded Rectangle 4">
                <a:extLst>
                  <a:ext uri="{FF2B5EF4-FFF2-40B4-BE49-F238E27FC236}">
                    <a16:creationId xmlns:a16="http://schemas.microsoft.com/office/drawing/2014/main" id="{D678B182-92DA-DCEA-2218-0F3FCFDAB594}"/>
                  </a:ext>
                </a:extLst>
              </p:cNvPr>
              <p:cNvSpPr>
                <a:spLocks noRot="1" noChangeAspect="1" noMove="1" noResize="1" noEditPoints="1" noAdjustHandles="1" noChangeArrowheads="1" noChangeShapeType="1" noTextEdit="1"/>
              </p:cNvSpPr>
              <p:nvPr/>
            </p:nvSpPr>
            <p:spPr>
              <a:xfrm>
                <a:off x="955965" y="2439264"/>
                <a:ext cx="4503042" cy="3168509"/>
              </a:xfrm>
              <a:prstGeom prst="roundRect">
                <a:avLst/>
              </a:prstGeom>
              <a:blipFill>
                <a:blip r:embed="rId4"/>
                <a:stretch>
                  <a:fillRect/>
                </a:stretch>
              </a:blipFill>
              <a:ln>
                <a:solidFill>
                  <a:schemeClr val="accent2">
                    <a:lumMod val="75000"/>
                  </a:schemeClr>
                </a:solidFill>
              </a:ln>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4DD6AEED-E04D-A129-D480-EABA8095E849}"/>
              </a:ext>
            </a:extLst>
          </p:cNvPr>
          <p:cNvSpPr>
            <a:spLocks noGrp="1"/>
          </p:cNvSpPr>
          <p:nvPr>
            <p:ph type="sldNum" sz="quarter" idx="12"/>
          </p:nvPr>
        </p:nvSpPr>
        <p:spPr/>
        <p:txBody>
          <a:bodyPr/>
          <a:lstStyle/>
          <a:p>
            <a:fld id="{55D15609-A41A-3E41-B06F-A203A646914D}" type="slidenum">
              <a:rPr lang="en-US" smtClean="0"/>
              <a:t>4</a:t>
            </a:fld>
            <a:endParaRPr lang="en-US"/>
          </a:p>
        </p:txBody>
      </p:sp>
    </p:spTree>
    <p:extLst>
      <p:ext uri="{BB962C8B-B14F-4D97-AF65-F5344CB8AC3E}">
        <p14:creationId xmlns:p14="http://schemas.microsoft.com/office/powerpoint/2010/main" val="286180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B405-FD3A-8325-E5A2-AE1688F8609D}"/>
              </a:ext>
            </a:extLst>
          </p:cNvPr>
          <p:cNvSpPr>
            <a:spLocks noGrp="1"/>
          </p:cNvSpPr>
          <p:nvPr>
            <p:ph type="title"/>
          </p:nvPr>
        </p:nvSpPr>
        <p:spPr/>
        <p:txBody>
          <a:bodyPr/>
          <a:lstStyle/>
          <a:p>
            <a:r>
              <a:rPr lang="en-US" dirty="0"/>
              <a:t>Why BBS?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EFA69A-5499-73FD-093F-253145F9DAE8}"/>
                  </a:ext>
                </a:extLst>
              </p:cNvPr>
              <p:cNvSpPr>
                <a:spLocks noGrp="1"/>
              </p:cNvSpPr>
              <p:nvPr>
                <p:ph idx="1"/>
              </p:nvPr>
            </p:nvSpPr>
            <p:spPr/>
            <p:txBody>
              <a:bodyPr>
                <a:normAutofit/>
              </a:bodyPr>
              <a:lstStyle/>
              <a:p>
                <a:r>
                  <a:rPr lang="en-US" dirty="0">
                    <a:solidFill>
                      <a:schemeClr val="accent6">
                        <a:lumMod val="75000"/>
                      </a:schemeClr>
                    </a:solidFill>
                  </a:rPr>
                  <a:t>Small signature size: 1 </a:t>
                </a:r>
                <a14:m>
                  <m:oMath xmlns:m="http://schemas.openxmlformats.org/officeDocument/2006/math">
                    <m:sSub>
                      <m:sSubPr>
                        <m:ctrlPr>
                          <a:rPr lang="en-US" i="1">
                            <a:solidFill>
                              <a:schemeClr val="accent6">
                                <a:lumMod val="75000"/>
                              </a:schemeClr>
                            </a:solidFill>
                            <a:latin typeface="Cambria Math" panose="02040503050406030204" pitchFamily="18" charset="0"/>
                            <a:ea typeface="Cambria Math" panose="02040503050406030204" pitchFamily="18" charset="0"/>
                          </a:rPr>
                        </m:ctrlPr>
                      </m:sSubPr>
                      <m:e>
                        <m:r>
                          <a:rPr lang="en-US" i="1">
                            <a:solidFill>
                              <a:schemeClr val="accent6">
                                <a:lumMod val="75000"/>
                              </a:schemeClr>
                            </a:solidFill>
                            <a:latin typeface="Cambria Math" panose="02040503050406030204" pitchFamily="18" charset="0"/>
                            <a:ea typeface="Cambria Math" panose="02040503050406030204" pitchFamily="18" charset="0"/>
                          </a:rPr>
                          <m:t>𝔾</m:t>
                        </m:r>
                      </m:e>
                      <m:sub>
                        <m:r>
                          <a:rPr lang="en-US" i="1">
                            <a:solidFill>
                              <a:schemeClr val="accent6">
                                <a:lumMod val="75000"/>
                              </a:schemeClr>
                            </a:solidFill>
                            <a:latin typeface="Cambria Math" panose="02040503050406030204" pitchFamily="18" charset="0"/>
                            <a:ea typeface="Cambria Math" panose="02040503050406030204" pitchFamily="18" charset="0"/>
                          </a:rPr>
                          <m:t>1</m:t>
                        </m:r>
                      </m:sub>
                    </m:sSub>
                  </m:oMath>
                </a14:m>
                <a:r>
                  <a:rPr lang="en-US" dirty="0">
                    <a:solidFill>
                      <a:schemeClr val="accent6">
                        <a:lumMod val="75000"/>
                      </a:schemeClr>
                    </a:solidFill>
                  </a:rPr>
                  <a:t>-element + 1 </a:t>
                </a:r>
                <a14:m>
                  <m:oMath xmlns:m="http://schemas.openxmlformats.org/officeDocument/2006/math">
                    <m:sSub>
                      <m:sSubPr>
                        <m:ctrlPr>
                          <a:rPr lang="en-US" i="1">
                            <a:solidFill>
                              <a:schemeClr val="accent6">
                                <a:lumMod val="75000"/>
                              </a:schemeClr>
                            </a:solidFill>
                            <a:latin typeface="Cambria Math" panose="02040503050406030204" pitchFamily="18" charset="0"/>
                            <a:ea typeface="Cambria Math" panose="02040503050406030204" pitchFamily="18" charset="0"/>
                          </a:rPr>
                        </m:ctrlPr>
                      </m:sSubPr>
                      <m:e>
                        <m:r>
                          <a:rPr lang="en-US" i="1">
                            <a:solidFill>
                              <a:schemeClr val="accent6">
                                <a:lumMod val="75000"/>
                              </a:schemeClr>
                            </a:solidFill>
                            <a:latin typeface="Cambria Math" panose="02040503050406030204" pitchFamily="18" charset="0"/>
                            <a:ea typeface="Cambria Math" panose="02040503050406030204" pitchFamily="18" charset="0"/>
                          </a:rPr>
                          <m:t>ℤ</m:t>
                        </m:r>
                      </m:e>
                      <m:sub>
                        <m:r>
                          <a:rPr lang="en-US" i="1">
                            <a:solidFill>
                              <a:schemeClr val="accent6">
                                <a:lumMod val="75000"/>
                              </a:schemeClr>
                            </a:solidFill>
                            <a:latin typeface="Cambria Math" panose="02040503050406030204" pitchFamily="18" charset="0"/>
                            <a:ea typeface="Cambria Math" panose="02040503050406030204" pitchFamily="18" charset="0"/>
                          </a:rPr>
                          <m:t>𝑝</m:t>
                        </m:r>
                      </m:sub>
                    </m:sSub>
                  </m:oMath>
                </a14:m>
                <a:r>
                  <a:rPr lang="en-US" dirty="0">
                    <a:solidFill>
                      <a:schemeClr val="accent6">
                        <a:lumMod val="75000"/>
                      </a:schemeClr>
                    </a:solidFill>
                  </a:rPr>
                  <a:t>-scalar  </a:t>
                </a:r>
              </a:p>
              <a:p>
                <a:r>
                  <a:rPr lang="en-US" dirty="0">
                    <a:solidFill>
                      <a:schemeClr val="accent6">
                        <a:lumMod val="75000"/>
                      </a:schemeClr>
                    </a:solidFill>
                  </a:rPr>
                  <a:t>Easy to instantiate anonymous credentials:</a:t>
                </a:r>
              </a:p>
              <a:p>
                <a:pPr lvl="1"/>
                <a:r>
                  <a:rPr lang="en-US" sz="2600" dirty="0">
                    <a:solidFill>
                      <a:schemeClr val="accent6">
                        <a:lumMod val="75000"/>
                      </a:schemeClr>
                    </a:solidFill>
                  </a:rPr>
                  <a:t>Simple zero-knowledge proof of knowledge of signatures</a:t>
                </a:r>
              </a:p>
              <a:p>
                <a:pPr lvl="1"/>
                <a:r>
                  <a:rPr lang="en-US" sz="2600" dirty="0">
                    <a:solidFill>
                      <a:schemeClr val="accent6">
                        <a:lumMod val="75000"/>
                      </a:schemeClr>
                    </a:solidFill>
                  </a:rPr>
                  <a:t>Allow blind issuance</a:t>
                </a:r>
                <a:endParaRPr lang="en-US" dirty="0"/>
              </a:p>
              <a:p>
                <a:r>
                  <a:rPr lang="en-US" b="1" dirty="0">
                    <a:solidFill>
                      <a:srgbClr val="C00000"/>
                    </a:solidFill>
                  </a:rPr>
                  <a:t>Downside</a:t>
                </a:r>
                <a:r>
                  <a:rPr lang="en-US" dirty="0">
                    <a:solidFill>
                      <a:srgbClr val="C00000"/>
                    </a:solidFill>
                  </a:rPr>
                  <a:t>: Hard to </a:t>
                </a:r>
                <a:r>
                  <a:rPr lang="en-US" dirty="0" err="1">
                    <a:solidFill>
                      <a:srgbClr val="C00000"/>
                    </a:solidFill>
                  </a:rPr>
                  <a:t>Thresholdize</a:t>
                </a:r>
                <a:r>
                  <a:rPr lang="en-US" dirty="0">
                    <a:solidFill>
                      <a:srgbClr val="C00000"/>
                    </a:solidFill>
                  </a:rPr>
                  <a:t>. Note existing works [DKLsT’23]. </a:t>
                </a:r>
                <a:br>
                  <a:rPr lang="en-US" dirty="0">
                    <a:solidFill>
                      <a:srgbClr val="C00000"/>
                    </a:solidFill>
                  </a:rPr>
                </a:br>
                <a:r>
                  <a:rPr lang="en-US" dirty="0">
                    <a:solidFill>
                      <a:srgbClr val="C00000"/>
                    </a:solidFill>
                  </a:rPr>
                  <a:t>- There are more suitable (but less efficient) candidates: </a:t>
                </a:r>
                <a:r>
                  <a:rPr lang="en-US" dirty="0" err="1">
                    <a:solidFill>
                      <a:srgbClr val="C00000"/>
                    </a:solidFill>
                  </a:rPr>
                  <a:t>Pointcheval</a:t>
                </a:r>
                <a:r>
                  <a:rPr lang="en-US" dirty="0">
                    <a:solidFill>
                      <a:srgbClr val="C00000"/>
                    </a:solidFill>
                  </a:rPr>
                  <a:t>-Sanders [PS’16], structure-preserving signatures [AFGHO’10].</a:t>
                </a:r>
              </a:p>
            </p:txBody>
          </p:sp>
        </mc:Choice>
        <mc:Fallback xmlns="">
          <p:sp>
            <p:nvSpPr>
              <p:cNvPr id="3" name="Content Placeholder 2">
                <a:extLst>
                  <a:ext uri="{FF2B5EF4-FFF2-40B4-BE49-F238E27FC236}">
                    <a16:creationId xmlns:a16="http://schemas.microsoft.com/office/drawing/2014/main" id="{F8EFA69A-5499-73FD-093F-253145F9DAE8}"/>
                  </a:ext>
                </a:extLst>
              </p:cNvPr>
              <p:cNvSpPr>
                <a:spLocks noGrp="1" noRot="1" noChangeAspect="1" noMove="1" noResize="1" noEditPoints="1" noAdjustHandles="1" noChangeArrowheads="1" noChangeShapeType="1" noTextEdit="1"/>
              </p:cNvSpPr>
              <p:nvPr>
                <p:ph idx="1"/>
              </p:nvPr>
            </p:nvSpPr>
            <p:spPr>
              <a:blipFill>
                <a:blip r:embed="rId3"/>
                <a:stretch>
                  <a:fillRect l="-1086" t="-203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B566A33-6D4B-EDF9-FBBD-EC8C9C1745D5}"/>
              </a:ext>
            </a:extLst>
          </p:cNvPr>
          <p:cNvSpPr>
            <a:spLocks noGrp="1"/>
          </p:cNvSpPr>
          <p:nvPr>
            <p:ph type="sldNum" sz="quarter" idx="12"/>
          </p:nvPr>
        </p:nvSpPr>
        <p:spPr/>
        <p:txBody>
          <a:bodyPr/>
          <a:lstStyle/>
          <a:p>
            <a:fld id="{55D15609-A41A-3E41-B06F-A203A646914D}" type="slidenum">
              <a:rPr lang="en-US" smtClean="0"/>
              <a:t>5</a:t>
            </a:fld>
            <a:endParaRPr lang="en-US"/>
          </a:p>
        </p:txBody>
      </p:sp>
    </p:spTree>
    <p:extLst>
      <p:ext uri="{BB962C8B-B14F-4D97-AF65-F5344CB8AC3E}">
        <p14:creationId xmlns:p14="http://schemas.microsoft.com/office/powerpoint/2010/main" val="271857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6AE3E-71EF-1B2E-D96F-69EE40930869}"/>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FF6CDA3D-1C33-4536-41FB-DA5183567247}"/>
              </a:ext>
            </a:extLst>
          </p:cNvPr>
          <p:cNvSpPr/>
          <p:nvPr/>
        </p:nvSpPr>
        <p:spPr>
          <a:xfrm>
            <a:off x="1159933" y="1862667"/>
            <a:ext cx="10193867" cy="3132666"/>
          </a:xfrm>
          <a:prstGeom prst="roundRect">
            <a:avLst/>
          </a:prstGeom>
          <a:solidFill>
            <a:srgbClr val="F3E7E7"/>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rPr>
              <a:t>This Talk:</a:t>
            </a:r>
            <a:r>
              <a:rPr lang="en-US" sz="4000" dirty="0">
                <a:solidFill>
                  <a:srgbClr val="C00000"/>
                </a:solidFill>
              </a:rPr>
              <a:t> </a:t>
            </a:r>
            <a:r>
              <a:rPr lang="en-US" sz="4000" u="sng" dirty="0">
                <a:solidFill>
                  <a:srgbClr val="C00000"/>
                </a:solidFill>
              </a:rPr>
              <a:t>Concrete security</a:t>
            </a:r>
            <a:r>
              <a:rPr lang="en-US" sz="4000" dirty="0">
                <a:solidFill>
                  <a:srgbClr val="C00000"/>
                </a:solidFill>
              </a:rPr>
              <a:t> of BBS signatures via </a:t>
            </a:r>
            <a:r>
              <a:rPr lang="en-US" sz="4000" u="sng" dirty="0">
                <a:solidFill>
                  <a:srgbClr val="C00000"/>
                </a:solidFill>
              </a:rPr>
              <a:t>attacks</a:t>
            </a:r>
            <a:r>
              <a:rPr lang="en-US" sz="4000" dirty="0">
                <a:solidFill>
                  <a:srgbClr val="C00000"/>
                </a:solidFill>
              </a:rPr>
              <a:t>, and the impact on security levels.</a:t>
            </a:r>
          </a:p>
        </p:txBody>
      </p:sp>
      <p:sp>
        <p:nvSpPr>
          <p:cNvPr id="8" name="Slide Number Placeholder 7">
            <a:extLst>
              <a:ext uri="{FF2B5EF4-FFF2-40B4-BE49-F238E27FC236}">
                <a16:creationId xmlns:a16="http://schemas.microsoft.com/office/drawing/2014/main" id="{8877D193-EF3D-7975-E54C-CC45B0B23AFD}"/>
              </a:ext>
            </a:extLst>
          </p:cNvPr>
          <p:cNvSpPr>
            <a:spLocks noGrp="1"/>
          </p:cNvSpPr>
          <p:nvPr>
            <p:ph type="sldNum" sz="quarter" idx="12"/>
          </p:nvPr>
        </p:nvSpPr>
        <p:spPr/>
        <p:txBody>
          <a:bodyPr/>
          <a:lstStyle/>
          <a:p>
            <a:fld id="{55D15609-A41A-3E41-B06F-A203A646914D}" type="slidenum">
              <a:rPr lang="en-US" smtClean="0"/>
              <a:t>6</a:t>
            </a:fld>
            <a:endParaRPr lang="en-US"/>
          </a:p>
        </p:txBody>
      </p:sp>
    </p:spTree>
    <p:extLst>
      <p:ext uri="{BB962C8B-B14F-4D97-AF65-F5344CB8AC3E}">
        <p14:creationId xmlns:p14="http://schemas.microsoft.com/office/powerpoint/2010/main" val="70238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6A736-9D85-F60A-44E7-72B7B4F1B015}"/>
              </a:ext>
            </a:extLst>
          </p:cNvPr>
          <p:cNvSpPr>
            <a:spLocks noGrp="1"/>
          </p:cNvSpPr>
          <p:nvPr>
            <p:ph type="title"/>
          </p:nvPr>
        </p:nvSpPr>
        <p:spPr/>
        <p:txBody>
          <a:bodyPr/>
          <a:lstStyle/>
          <a:p>
            <a:r>
              <a:rPr lang="en-US" dirty="0"/>
              <a:t>History of BBS Signatures</a:t>
            </a:r>
          </a:p>
        </p:txBody>
      </p:sp>
      <p:sp>
        <p:nvSpPr>
          <p:cNvPr id="3" name="Content Placeholder 2">
            <a:extLst>
              <a:ext uri="{FF2B5EF4-FFF2-40B4-BE49-F238E27FC236}">
                <a16:creationId xmlns:a16="http://schemas.microsoft.com/office/drawing/2014/main" id="{2319B013-5999-DC30-8117-123C5D02D2BA}"/>
              </a:ext>
            </a:extLst>
          </p:cNvPr>
          <p:cNvSpPr>
            <a:spLocks noGrp="1"/>
          </p:cNvSpPr>
          <p:nvPr>
            <p:ph idx="1"/>
          </p:nvPr>
        </p:nvSpPr>
        <p:spPr>
          <a:xfrm>
            <a:off x="537029" y="1370738"/>
            <a:ext cx="7009399" cy="5343830"/>
          </a:xfrm>
        </p:spPr>
        <p:txBody>
          <a:bodyPr>
            <a:normAutofit fontScale="92500" lnSpcReduction="10000"/>
          </a:bodyPr>
          <a:lstStyle/>
          <a:p>
            <a:r>
              <a:rPr lang="en-US" sz="2400" b="1" dirty="0">
                <a:solidFill>
                  <a:schemeClr val="accent3"/>
                </a:solidFill>
              </a:rPr>
              <a:t>2004:</a:t>
            </a:r>
            <a:r>
              <a:rPr lang="en-US" sz="2400" dirty="0"/>
              <a:t> [Camenisch, </a:t>
            </a:r>
            <a:r>
              <a:rPr lang="en-US" sz="2400" dirty="0" err="1"/>
              <a:t>Lysyanskaya</a:t>
            </a:r>
            <a:r>
              <a:rPr lang="en-US" sz="2400" dirty="0"/>
              <a:t> ‘04] State the scheme </a:t>
            </a:r>
            <a:r>
              <a:rPr lang="en-US" sz="2400" dirty="0">
                <a:solidFill>
                  <a:srgbClr val="C00000"/>
                </a:solidFill>
              </a:rPr>
              <a:t>without security proof</a:t>
            </a:r>
          </a:p>
          <a:p>
            <a:pPr lvl="1"/>
            <a:r>
              <a:rPr lang="en-US" sz="2000" dirty="0"/>
              <a:t>Inspired by a variant of [</a:t>
            </a:r>
            <a:r>
              <a:rPr lang="en-US" sz="2000" dirty="0" err="1">
                <a:solidFill>
                  <a:srgbClr val="C00000"/>
                </a:solidFill>
              </a:rPr>
              <a:t>B</a:t>
            </a:r>
            <a:r>
              <a:rPr lang="en-US" sz="2000" dirty="0" err="1"/>
              <a:t>oneh</a:t>
            </a:r>
            <a:r>
              <a:rPr lang="en-US" sz="2000" dirty="0"/>
              <a:t>, </a:t>
            </a:r>
            <a:r>
              <a:rPr lang="en-US" sz="2000" dirty="0" err="1">
                <a:solidFill>
                  <a:srgbClr val="C00000"/>
                </a:solidFill>
              </a:rPr>
              <a:t>B</a:t>
            </a:r>
            <a:r>
              <a:rPr lang="en-US" sz="2000" dirty="0" err="1"/>
              <a:t>oyen</a:t>
            </a:r>
            <a:r>
              <a:rPr lang="en-US" sz="2000" dirty="0"/>
              <a:t>, </a:t>
            </a:r>
            <a:r>
              <a:rPr lang="en-US" sz="2000" dirty="0" err="1">
                <a:solidFill>
                  <a:srgbClr val="C00000"/>
                </a:solidFill>
              </a:rPr>
              <a:t>S</a:t>
            </a:r>
            <a:r>
              <a:rPr lang="en-US" sz="2000" dirty="0" err="1"/>
              <a:t>hacham</a:t>
            </a:r>
            <a:r>
              <a:rPr lang="en-US" sz="2000" dirty="0"/>
              <a:t> ’04] group signatures</a:t>
            </a:r>
          </a:p>
          <a:p>
            <a:r>
              <a:rPr lang="en-US" sz="2400" b="1" dirty="0">
                <a:solidFill>
                  <a:schemeClr val="accent3"/>
                </a:solidFill>
              </a:rPr>
              <a:t>2006:</a:t>
            </a:r>
            <a:r>
              <a:rPr lang="en-US" sz="2400" dirty="0"/>
              <a:t> [Au, Susilo, Mu ‘06] Strong unforgeability proof of </a:t>
            </a:r>
            <a:r>
              <a:rPr lang="en-US" sz="2400" u="sng" dirty="0">
                <a:solidFill>
                  <a:srgbClr val="C00000"/>
                </a:solidFill>
              </a:rPr>
              <a:t>BBS+</a:t>
            </a:r>
            <a:r>
              <a:rPr lang="en-US" sz="2400" dirty="0"/>
              <a:t> from </a:t>
            </a:r>
            <a:r>
              <a:rPr lang="en-US" sz="2400" u="sng" dirty="0">
                <a:solidFill>
                  <a:srgbClr val="C00000"/>
                </a:solidFill>
              </a:rPr>
              <a:t>q-SDH assumption</a:t>
            </a:r>
            <a:r>
              <a:rPr lang="en-US" sz="2400" dirty="0"/>
              <a:t> in Type-2 pairing groups</a:t>
            </a:r>
          </a:p>
          <a:p>
            <a:r>
              <a:rPr lang="en-US" sz="2400" b="1" dirty="0">
                <a:solidFill>
                  <a:schemeClr val="accent3"/>
                </a:solidFill>
              </a:rPr>
              <a:t>2012:</a:t>
            </a:r>
            <a:r>
              <a:rPr lang="en-US" sz="2400" dirty="0"/>
              <a:t> [Hofheinz, Kiltz ‘12] EUF Security for BBS with bit-vector messages</a:t>
            </a:r>
          </a:p>
          <a:p>
            <a:r>
              <a:rPr lang="en-US" sz="2400" b="1" dirty="0">
                <a:solidFill>
                  <a:schemeClr val="accent3"/>
                </a:solidFill>
              </a:rPr>
              <a:t>2015:</a:t>
            </a:r>
            <a:r>
              <a:rPr lang="en-US" sz="2400" dirty="0"/>
              <a:t> [</a:t>
            </a:r>
            <a:r>
              <a:rPr lang="en-US" sz="2400" dirty="0" err="1"/>
              <a:t>Schäge</a:t>
            </a:r>
            <a:r>
              <a:rPr lang="en-US" sz="2400" dirty="0"/>
              <a:t> ‘15] </a:t>
            </a:r>
            <a:r>
              <a:rPr lang="en-US" sz="2400" u="sng" dirty="0">
                <a:solidFill>
                  <a:srgbClr val="C00000"/>
                </a:solidFill>
              </a:rPr>
              <a:t>Tight</a:t>
            </a:r>
            <a:r>
              <a:rPr lang="en-US" sz="2400" dirty="0"/>
              <a:t> proof of BBS+ </a:t>
            </a:r>
          </a:p>
          <a:p>
            <a:r>
              <a:rPr lang="en-US" sz="2400" b="1" dirty="0">
                <a:solidFill>
                  <a:schemeClr val="accent3"/>
                </a:solidFill>
              </a:rPr>
              <a:t>2016:</a:t>
            </a:r>
            <a:r>
              <a:rPr lang="en-US" sz="2400" dirty="0"/>
              <a:t> [Camenisch, </a:t>
            </a:r>
            <a:r>
              <a:rPr lang="en-US" sz="2400" dirty="0" err="1"/>
              <a:t>Drijvers</a:t>
            </a:r>
            <a:r>
              <a:rPr lang="en-US" sz="2400" dirty="0"/>
              <a:t>, Lehmann ’16] Adapted 2006 proof to Type-3 pairings</a:t>
            </a:r>
          </a:p>
          <a:p>
            <a:r>
              <a:rPr lang="en-US" sz="2400" b="1" dirty="0">
                <a:solidFill>
                  <a:schemeClr val="accent3"/>
                </a:solidFill>
              </a:rPr>
              <a:t>2023:</a:t>
            </a:r>
            <a:r>
              <a:rPr lang="en-US" sz="2400" dirty="0"/>
              <a:t> [Tessaro, Zhu ‘23] Proof of the original </a:t>
            </a:r>
            <a:r>
              <a:rPr lang="en-US" sz="2400" u="sng" dirty="0">
                <a:solidFill>
                  <a:srgbClr val="C00000"/>
                </a:solidFill>
              </a:rPr>
              <a:t>BBS</a:t>
            </a:r>
            <a:r>
              <a:rPr lang="en-US" sz="2400" dirty="0"/>
              <a:t> from </a:t>
            </a:r>
            <a:r>
              <a:rPr lang="en-US" sz="2400" u="sng" dirty="0">
                <a:solidFill>
                  <a:srgbClr val="C00000"/>
                </a:solidFill>
              </a:rPr>
              <a:t>q-SDH</a:t>
            </a:r>
            <a:r>
              <a:rPr lang="en-US" sz="2400" dirty="0"/>
              <a:t> and a tight proof in the Algebraic Group Model (AGM) from </a:t>
            </a:r>
            <a:r>
              <a:rPr lang="en-US" sz="2400" u="sng" dirty="0">
                <a:solidFill>
                  <a:srgbClr val="C00000"/>
                </a:solidFill>
              </a:rPr>
              <a:t>q-DL.</a:t>
            </a:r>
            <a:endParaRPr lang="en-US" sz="2400" dirty="0"/>
          </a:p>
          <a:p>
            <a:pPr lvl="1"/>
            <a:r>
              <a:rPr lang="en-US" sz="2000" dirty="0"/>
              <a:t>Standardization effort transitioning to BBS instead</a:t>
            </a:r>
          </a:p>
        </p:txBody>
      </p:sp>
      <mc:AlternateContent xmlns:mc="http://schemas.openxmlformats.org/markup-compatibility/2006" xmlns:a14="http://schemas.microsoft.com/office/drawing/2010/main">
        <mc:Choice Requires="a14">
          <p:sp>
            <p:nvSpPr>
              <p:cNvPr id="4" name="Rounded Rectangle 3">
                <a:extLst>
                  <a:ext uri="{FF2B5EF4-FFF2-40B4-BE49-F238E27FC236}">
                    <a16:creationId xmlns:a16="http://schemas.microsoft.com/office/drawing/2014/main" id="{2AB704DC-9C3D-3931-FAF9-5A7E7B055A71}"/>
                  </a:ext>
                </a:extLst>
              </p:cNvPr>
              <p:cNvSpPr/>
              <p:nvPr/>
            </p:nvSpPr>
            <p:spPr>
              <a:xfrm>
                <a:off x="7546428" y="979252"/>
                <a:ext cx="4431322" cy="1653817"/>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b="1" dirty="0">
                    <a:solidFill>
                      <a:srgbClr val="C00000"/>
                    </a:solidFill>
                  </a:rPr>
                  <a:t>BBS+ Signatures: </a:t>
                </a:r>
              </a:p>
              <a:p>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rPr>
                        <m:t>𝜎</m:t>
                      </m:r>
                      <m:r>
                        <a:rPr lang="en-US" sz="2000" b="0" i="1" smtClean="0">
                          <a:solidFill>
                            <a:srgbClr val="C00000"/>
                          </a:solidFill>
                          <a:latin typeface="Cambria Math" panose="02040503050406030204" pitchFamily="18" charset="0"/>
                        </a:rPr>
                        <m:t>=(</m:t>
                      </m:r>
                      <m:r>
                        <a:rPr lang="en-US" sz="2000" b="0" i="1" smtClean="0">
                          <a:solidFill>
                            <a:srgbClr val="C00000"/>
                          </a:solidFill>
                          <a:latin typeface="Cambria Math" panose="02040503050406030204" pitchFamily="18" charset="0"/>
                        </a:rPr>
                        <m:t>𝐴</m:t>
                      </m:r>
                      <m:r>
                        <a:rPr lang="en-US" sz="2000" b="0" i="1" smtClean="0">
                          <a:solidFill>
                            <a:srgbClr val="C00000"/>
                          </a:solidFill>
                          <a:latin typeface="Cambria Math" panose="02040503050406030204" pitchFamily="18" charset="0"/>
                        </a:rPr>
                        <m:t>,</m:t>
                      </m:r>
                      <m:r>
                        <a:rPr lang="en-US" sz="2000" b="0" i="1" smtClean="0">
                          <a:solidFill>
                            <a:srgbClr val="C00000"/>
                          </a:solidFill>
                          <a:latin typeface="Cambria Math" panose="02040503050406030204" pitchFamily="18" charset="0"/>
                        </a:rPr>
                        <m:t>𝑒</m:t>
                      </m:r>
                      <m:r>
                        <a:rPr lang="en-US" sz="2000" b="0" i="1" smtClean="0">
                          <a:solidFill>
                            <a:srgbClr val="C00000"/>
                          </a:solidFill>
                          <a:latin typeface="Cambria Math" panose="02040503050406030204" pitchFamily="18" charset="0"/>
                        </a:rPr>
                        <m:t>,</m:t>
                      </m:r>
                      <m:r>
                        <a:rPr lang="en-US" sz="2000" b="1" i="1" smtClean="0">
                          <a:solidFill>
                            <a:srgbClr val="0070C0"/>
                          </a:solidFill>
                          <a:latin typeface="Cambria Math" panose="02040503050406030204" pitchFamily="18" charset="0"/>
                        </a:rPr>
                        <m:t>𝒔</m:t>
                      </m:r>
                      <m:sSub>
                        <m:sSubPr>
                          <m:ctrlPr>
                            <a:rPr lang="en-US" sz="2000" b="1" i="1" smtClean="0">
                              <a:solidFill>
                                <a:srgbClr val="0070C0"/>
                              </a:solidFill>
                              <a:latin typeface="Cambria Math" panose="02040503050406030204" pitchFamily="18" charset="0"/>
                            </a:rPr>
                          </m:ctrlPr>
                        </m:sSubPr>
                        <m:e>
                          <m:r>
                            <a:rPr lang="en-US" sz="2000" b="1" i="1" smtClean="0">
                              <a:solidFill>
                                <a:srgbClr val="0070C0"/>
                              </a:solidFill>
                              <a:latin typeface="Cambria Math" panose="02040503050406030204" pitchFamily="18" charset="0"/>
                            </a:rPr>
                            <m:t>←</m:t>
                          </m:r>
                        </m:e>
                        <m:sub>
                          <m:r>
                            <a:rPr lang="en-US" sz="2000" b="1" i="1" smtClean="0">
                              <a:solidFill>
                                <a:srgbClr val="0070C0"/>
                              </a:solidFill>
                              <a:latin typeface="Cambria Math" panose="02040503050406030204" pitchFamily="18" charset="0"/>
                            </a:rPr>
                            <m:t>$</m:t>
                          </m:r>
                        </m:sub>
                      </m:sSub>
                      <m:sSub>
                        <m:sSubPr>
                          <m:ctrlPr>
                            <a:rPr lang="en-US" sz="2000" i="1">
                              <a:solidFill>
                                <a:srgbClr val="0070C0"/>
                              </a:solidFill>
                              <a:latin typeface="Cambria Math" panose="02040503050406030204" pitchFamily="18" charset="0"/>
                            </a:rPr>
                          </m:ctrlPr>
                        </m:sSubPr>
                        <m:e>
                          <m:r>
                            <a:rPr lang="en-US" sz="2000" i="1">
                              <a:solidFill>
                                <a:srgbClr val="0070C0"/>
                              </a:solidFill>
                              <a:latin typeface="Cambria Math" panose="02040503050406030204" pitchFamily="18" charset="0"/>
                            </a:rPr>
                            <m:t>𝑍</m:t>
                          </m:r>
                        </m:e>
                        <m:sub>
                          <m:r>
                            <a:rPr lang="en-US" sz="2000" i="1">
                              <a:solidFill>
                                <a:srgbClr val="0070C0"/>
                              </a:solidFill>
                              <a:latin typeface="Cambria Math" panose="02040503050406030204" pitchFamily="18" charset="0"/>
                            </a:rPr>
                            <m:t>𝑝</m:t>
                          </m:r>
                        </m:sub>
                      </m:sSub>
                      <m:r>
                        <a:rPr lang="en-US" sz="2000" b="0" i="1" smtClean="0">
                          <a:solidFill>
                            <a:srgbClr val="C00000"/>
                          </a:solidFill>
                          <a:latin typeface="Cambria Math" panose="02040503050406030204" pitchFamily="18" charset="0"/>
                        </a:rPr>
                        <m:t>)</m:t>
                      </m:r>
                    </m:oMath>
                  </m:oMathPara>
                </a14:m>
                <a:endParaRPr lang="en-US" sz="2000" dirty="0">
                  <a:solidFill>
                    <a:srgbClr val="C00000"/>
                  </a:solidFill>
                </a:endParaRPr>
              </a:p>
              <a:p>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rPr>
                        <m:t>𝐴</m:t>
                      </m:r>
                      <m:r>
                        <a:rPr lang="en-US" sz="2000" b="0" i="1" smtClean="0">
                          <a:solidFill>
                            <a:srgbClr val="C00000"/>
                          </a:solidFill>
                          <a:latin typeface="Cambria Math" panose="02040503050406030204" pitchFamily="18" charset="0"/>
                        </a:rPr>
                        <m:t>=</m:t>
                      </m:r>
                      <m:f>
                        <m:fPr>
                          <m:ctrlPr>
                            <a:rPr lang="en-US" sz="2000" b="0" i="1" smtClean="0">
                              <a:solidFill>
                                <a:srgbClr val="C00000"/>
                              </a:solidFill>
                              <a:latin typeface="Cambria Math" panose="02040503050406030204" pitchFamily="18" charset="0"/>
                            </a:rPr>
                          </m:ctrlPr>
                        </m:fPr>
                        <m:num>
                          <m:r>
                            <a:rPr lang="en-US" sz="2000" b="0" i="1" smtClean="0">
                              <a:solidFill>
                                <a:srgbClr val="C00000"/>
                              </a:solidFill>
                              <a:latin typeface="Cambria Math" panose="02040503050406030204" pitchFamily="18" charset="0"/>
                            </a:rPr>
                            <m:t>1</m:t>
                          </m:r>
                        </m:num>
                        <m:den>
                          <m:r>
                            <a:rPr lang="en-US" sz="2000" b="0" i="1" smtClean="0">
                              <a:solidFill>
                                <a:srgbClr val="C00000"/>
                              </a:solidFill>
                              <a:latin typeface="Cambria Math" panose="02040503050406030204" pitchFamily="18" charset="0"/>
                            </a:rPr>
                            <m:t>𝑥</m:t>
                          </m:r>
                          <m:r>
                            <a:rPr lang="en-US" sz="2000" b="0" i="1" smtClean="0">
                              <a:solidFill>
                                <a:srgbClr val="C00000"/>
                              </a:solidFill>
                              <a:latin typeface="Cambria Math" panose="02040503050406030204" pitchFamily="18" charset="0"/>
                            </a:rPr>
                            <m:t>+</m:t>
                          </m:r>
                          <m:r>
                            <a:rPr lang="en-US" sz="2000" b="0" i="1" smtClean="0">
                              <a:solidFill>
                                <a:srgbClr val="C00000"/>
                              </a:solidFill>
                              <a:latin typeface="Cambria Math" panose="02040503050406030204" pitchFamily="18" charset="0"/>
                            </a:rPr>
                            <m:t>𝑒</m:t>
                          </m:r>
                        </m:den>
                      </m:f>
                      <m:r>
                        <a:rPr lang="en-US" sz="2000" b="0" i="1" smtClean="0">
                          <a:solidFill>
                            <a:srgbClr val="C00000"/>
                          </a:solidFill>
                          <a:latin typeface="Cambria Math" panose="02040503050406030204" pitchFamily="18" charset="0"/>
                        </a:rPr>
                        <m:t>(</m:t>
                      </m:r>
                      <m:sSub>
                        <m:sSubPr>
                          <m:ctrlPr>
                            <a:rPr lang="en-US" sz="2000" i="1">
                              <a:solidFill>
                                <a:srgbClr val="C00000"/>
                              </a:solidFill>
                              <a:latin typeface="Cambria Math" panose="02040503050406030204" pitchFamily="18" charset="0"/>
                              <a:ea typeface="Cambria Math" panose="02040503050406030204" pitchFamily="18" charset="0"/>
                            </a:rPr>
                          </m:ctrlPr>
                        </m:sSubPr>
                        <m:e>
                          <m:r>
                            <a:rPr lang="en-US" sz="2000" i="1">
                              <a:solidFill>
                                <a:srgbClr val="C00000"/>
                              </a:solidFill>
                              <a:latin typeface="Cambria Math" panose="02040503050406030204" pitchFamily="18" charset="0"/>
                              <a:ea typeface="Cambria Math" panose="02040503050406030204" pitchFamily="18" charset="0"/>
                            </a:rPr>
                            <m:t>𝐺</m:t>
                          </m:r>
                        </m:e>
                        <m:sub>
                          <m:r>
                            <a:rPr lang="en-US" sz="2000" i="1">
                              <a:solidFill>
                                <a:srgbClr val="C00000"/>
                              </a:solidFill>
                              <a:latin typeface="Cambria Math" panose="02040503050406030204" pitchFamily="18" charset="0"/>
                              <a:ea typeface="Cambria Math" panose="02040503050406030204" pitchFamily="18" charset="0"/>
                            </a:rPr>
                            <m:t>1</m:t>
                          </m:r>
                        </m:sub>
                      </m:sSub>
                      <m:r>
                        <a:rPr lang="en-US" sz="2000" i="1">
                          <a:solidFill>
                            <a:srgbClr val="C00000"/>
                          </a:solidFill>
                          <a:latin typeface="Cambria Math" panose="02040503050406030204" pitchFamily="18" charset="0"/>
                          <a:ea typeface="Cambria Math" panose="02040503050406030204" pitchFamily="18" charset="0"/>
                        </a:rPr>
                        <m:t>+</m:t>
                      </m:r>
                      <m:sSub>
                        <m:sSubPr>
                          <m:ctrlPr>
                            <a:rPr lang="en-US" sz="2000" i="1">
                              <a:solidFill>
                                <a:srgbClr val="C00000"/>
                              </a:solidFill>
                              <a:latin typeface="Cambria Math" panose="02040503050406030204" pitchFamily="18" charset="0"/>
                              <a:ea typeface="Cambria Math" panose="02040503050406030204" pitchFamily="18" charset="0"/>
                            </a:rPr>
                          </m:ctrlPr>
                        </m:sSubPr>
                        <m:e>
                          <m:r>
                            <m:rPr>
                              <m:sty m:val="p"/>
                            </m:rPr>
                            <a:rPr lang="en-US" sz="2000">
                              <a:solidFill>
                                <a:srgbClr val="C00000"/>
                              </a:solidFill>
                              <a:latin typeface="Cambria Math" panose="02040503050406030204" pitchFamily="18" charset="0"/>
                              <a:ea typeface="Cambria Math" panose="02040503050406030204" pitchFamily="18" charset="0"/>
                            </a:rPr>
                            <m:t>Σ</m:t>
                          </m:r>
                        </m:e>
                        <m:sub>
                          <m:r>
                            <a:rPr lang="en-US" sz="2000" i="1">
                              <a:solidFill>
                                <a:srgbClr val="C00000"/>
                              </a:solidFill>
                              <a:latin typeface="Cambria Math" panose="02040503050406030204" pitchFamily="18" charset="0"/>
                              <a:ea typeface="Cambria Math" panose="02040503050406030204" pitchFamily="18" charset="0"/>
                            </a:rPr>
                            <m:t>𝑖</m:t>
                          </m:r>
                        </m:sub>
                      </m:sSub>
                      <m:sSub>
                        <m:sSubPr>
                          <m:ctrlPr>
                            <a:rPr lang="en-US" sz="2000" i="1">
                              <a:solidFill>
                                <a:srgbClr val="C00000"/>
                              </a:solidFill>
                              <a:latin typeface="Cambria Math" panose="02040503050406030204" pitchFamily="18" charset="0"/>
                              <a:ea typeface="Cambria Math" panose="02040503050406030204" pitchFamily="18" charset="0"/>
                            </a:rPr>
                          </m:ctrlPr>
                        </m:sSubPr>
                        <m:e>
                          <m:r>
                            <a:rPr lang="en-US" sz="2000" i="1">
                              <a:solidFill>
                                <a:srgbClr val="C00000"/>
                              </a:solidFill>
                              <a:latin typeface="Cambria Math" panose="02040503050406030204" pitchFamily="18" charset="0"/>
                              <a:ea typeface="Cambria Math" panose="02040503050406030204" pitchFamily="18" charset="0"/>
                            </a:rPr>
                            <m:t>𝑚</m:t>
                          </m:r>
                        </m:e>
                        <m:sub>
                          <m:r>
                            <a:rPr lang="en-US" sz="2000" i="1">
                              <a:solidFill>
                                <a:srgbClr val="C00000"/>
                              </a:solidFill>
                              <a:latin typeface="Cambria Math" panose="02040503050406030204" pitchFamily="18" charset="0"/>
                              <a:ea typeface="Cambria Math" panose="02040503050406030204" pitchFamily="18" charset="0"/>
                            </a:rPr>
                            <m:t>𝑖</m:t>
                          </m:r>
                        </m:sub>
                      </m:sSub>
                      <m:sSub>
                        <m:sSubPr>
                          <m:ctrlPr>
                            <a:rPr lang="en-US" sz="2000" i="1">
                              <a:solidFill>
                                <a:srgbClr val="C00000"/>
                              </a:solidFill>
                              <a:latin typeface="Cambria Math" panose="02040503050406030204" pitchFamily="18" charset="0"/>
                              <a:ea typeface="Cambria Math" panose="02040503050406030204" pitchFamily="18" charset="0"/>
                            </a:rPr>
                          </m:ctrlPr>
                        </m:sSubPr>
                        <m:e>
                          <m:r>
                            <a:rPr lang="en-US" sz="2000" i="1">
                              <a:solidFill>
                                <a:srgbClr val="C00000"/>
                              </a:solidFill>
                              <a:latin typeface="Cambria Math" panose="02040503050406030204" pitchFamily="18" charset="0"/>
                              <a:ea typeface="Cambria Math" panose="02040503050406030204" pitchFamily="18" charset="0"/>
                            </a:rPr>
                            <m:t>𝐻</m:t>
                          </m:r>
                        </m:e>
                        <m:sub>
                          <m:r>
                            <a:rPr lang="en-US" sz="2000" i="1">
                              <a:solidFill>
                                <a:srgbClr val="C00000"/>
                              </a:solidFill>
                              <a:latin typeface="Cambria Math" panose="02040503050406030204" pitchFamily="18" charset="0"/>
                              <a:ea typeface="Cambria Math" panose="02040503050406030204" pitchFamily="18" charset="0"/>
                            </a:rPr>
                            <m:t>𝑖</m:t>
                          </m:r>
                        </m:sub>
                      </m:sSub>
                      <m:r>
                        <a:rPr lang="en-US" sz="2000" b="0" i="1" smtClean="0">
                          <a:solidFill>
                            <a:srgbClr val="C00000"/>
                          </a:solidFill>
                          <a:latin typeface="Cambria Math" panose="02040503050406030204" pitchFamily="18" charset="0"/>
                          <a:ea typeface="Cambria Math" panose="02040503050406030204" pitchFamily="18" charset="0"/>
                        </a:rPr>
                        <m:t>+</m:t>
                      </m:r>
                      <m:r>
                        <a:rPr lang="en-US" sz="2000" b="1" i="1">
                          <a:solidFill>
                            <a:srgbClr val="0070C0"/>
                          </a:solidFill>
                          <a:latin typeface="Cambria Math" panose="02040503050406030204" pitchFamily="18" charset="0"/>
                        </a:rPr>
                        <m:t>𝒔</m:t>
                      </m:r>
                      <m:sSub>
                        <m:sSubPr>
                          <m:ctrlPr>
                            <a:rPr lang="en-US" sz="2000" b="1" i="1" smtClean="0">
                              <a:solidFill>
                                <a:srgbClr val="0070C0"/>
                              </a:solidFill>
                              <a:latin typeface="Cambria Math" panose="02040503050406030204" pitchFamily="18" charset="0"/>
                            </a:rPr>
                          </m:ctrlPr>
                        </m:sSubPr>
                        <m:e>
                          <m:r>
                            <a:rPr lang="en-US" sz="2000" b="1" i="1" smtClean="0">
                              <a:solidFill>
                                <a:srgbClr val="0070C0"/>
                              </a:solidFill>
                              <a:latin typeface="Cambria Math" panose="02040503050406030204" pitchFamily="18" charset="0"/>
                            </a:rPr>
                            <m:t>𝑯</m:t>
                          </m:r>
                        </m:e>
                        <m:sub>
                          <m:r>
                            <a:rPr lang="en-US" sz="2000" b="1" i="1" smtClean="0">
                              <a:solidFill>
                                <a:srgbClr val="0070C0"/>
                              </a:solidFill>
                              <a:latin typeface="Cambria Math" panose="02040503050406030204" pitchFamily="18" charset="0"/>
                            </a:rPr>
                            <m:t>ℓ+</m:t>
                          </m:r>
                          <m:r>
                            <a:rPr lang="en-US" sz="2000" b="1" i="1" smtClean="0">
                              <a:solidFill>
                                <a:srgbClr val="0070C0"/>
                              </a:solidFill>
                              <a:latin typeface="Cambria Math" panose="02040503050406030204" pitchFamily="18" charset="0"/>
                            </a:rPr>
                            <m:t>𝟏</m:t>
                          </m:r>
                        </m:sub>
                      </m:sSub>
                      <m:r>
                        <a:rPr lang="en-US" sz="2000" b="0" i="1" smtClean="0">
                          <a:solidFill>
                            <a:srgbClr val="C00000"/>
                          </a:solidFill>
                          <a:latin typeface="Cambria Math" panose="02040503050406030204" pitchFamily="18" charset="0"/>
                        </a:rPr>
                        <m:t>)</m:t>
                      </m:r>
                    </m:oMath>
                  </m:oMathPara>
                </a14:m>
                <a:endParaRPr lang="en-US" sz="2000" dirty="0">
                  <a:solidFill>
                    <a:srgbClr val="C00000"/>
                  </a:solidFill>
                </a:endParaRPr>
              </a:p>
            </p:txBody>
          </p:sp>
        </mc:Choice>
        <mc:Fallback xmlns="">
          <p:sp>
            <p:nvSpPr>
              <p:cNvPr id="4" name="Rounded Rectangle 3">
                <a:extLst>
                  <a:ext uri="{FF2B5EF4-FFF2-40B4-BE49-F238E27FC236}">
                    <a16:creationId xmlns:a16="http://schemas.microsoft.com/office/drawing/2014/main" id="{2AB704DC-9C3D-3931-FAF9-5A7E7B055A71}"/>
                  </a:ext>
                </a:extLst>
              </p:cNvPr>
              <p:cNvSpPr>
                <a:spLocks noRot="1" noChangeAspect="1" noMove="1" noResize="1" noEditPoints="1" noAdjustHandles="1" noChangeArrowheads="1" noChangeShapeType="1" noTextEdit="1"/>
              </p:cNvSpPr>
              <p:nvPr/>
            </p:nvSpPr>
            <p:spPr>
              <a:xfrm>
                <a:off x="7546428" y="979252"/>
                <a:ext cx="4431322" cy="1653817"/>
              </a:xfrm>
              <a:prstGeom prst="roundRect">
                <a:avLst/>
              </a:prstGeom>
              <a:blipFill>
                <a:blip r:embed="rId3"/>
                <a:stretch>
                  <a:fillRect/>
                </a:stretch>
              </a:blipFill>
              <a:ln>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C0EEC79A-436D-FB95-1759-5EE21C915673}"/>
                  </a:ext>
                </a:extLst>
              </p:cNvPr>
              <p:cNvSpPr/>
              <p:nvPr/>
            </p:nvSpPr>
            <p:spPr>
              <a:xfrm>
                <a:off x="7528843" y="3079372"/>
                <a:ext cx="4448907" cy="2674092"/>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US" sz="2000" b="1" i="1" dirty="0" smtClean="0">
                        <a:solidFill>
                          <a:srgbClr val="C00000"/>
                        </a:solidFill>
                        <a:latin typeface="Cambria Math" panose="02040503050406030204" pitchFamily="18" charset="0"/>
                      </a:rPr>
                      <m:t>𝒒</m:t>
                    </m:r>
                  </m:oMath>
                </a14:m>
                <a:r>
                  <a:rPr lang="en-US" sz="2000" b="1" dirty="0">
                    <a:solidFill>
                      <a:srgbClr val="C00000"/>
                    </a:solidFill>
                  </a:rPr>
                  <a:t>-SDH Assumption: </a:t>
                </a:r>
                <a:r>
                  <a:rPr lang="en-US" sz="2000" dirty="0">
                    <a:solidFill>
                      <a:srgbClr val="C00000"/>
                    </a:solidFill>
                  </a:rPr>
                  <a:t>Given group elements </a:t>
                </a:r>
                <a14:m>
                  <m:oMath xmlns:m="http://schemas.openxmlformats.org/officeDocument/2006/math">
                    <m:sSub>
                      <m:sSubPr>
                        <m:ctrlPr>
                          <a:rPr lang="en-US" sz="200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𝐺</m:t>
                        </m:r>
                      </m:e>
                      <m:sub>
                        <m:r>
                          <a:rPr lang="en-US" sz="2000" b="0" i="1" smtClean="0">
                            <a:solidFill>
                              <a:srgbClr val="C00000"/>
                            </a:solidFill>
                            <a:latin typeface="Cambria Math" panose="02040503050406030204" pitchFamily="18" charset="0"/>
                          </a:rPr>
                          <m:t>1</m:t>
                        </m:r>
                      </m:sub>
                    </m:sSub>
                    <m:r>
                      <a:rPr lang="en-US" sz="2000" b="0" i="1" smtClean="0">
                        <a:solidFill>
                          <a:srgbClr val="C00000"/>
                        </a:solidFill>
                        <a:latin typeface="Cambria Math" panose="02040503050406030204" pitchFamily="18" charset="0"/>
                      </a:rPr>
                      <m:t>,</m:t>
                    </m:r>
                    <m:r>
                      <a:rPr lang="en-US" sz="2000" b="0" i="1" smtClean="0">
                        <a:solidFill>
                          <a:srgbClr val="C00000"/>
                        </a:solidFill>
                        <a:latin typeface="Cambria Math" panose="02040503050406030204" pitchFamily="18" charset="0"/>
                      </a:rPr>
                      <m:t>𝑥</m:t>
                    </m:r>
                    <m:sSub>
                      <m:sSubPr>
                        <m:ctrlPr>
                          <a:rPr lang="en-US" sz="200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𝐺</m:t>
                        </m:r>
                      </m:e>
                      <m:sub>
                        <m:r>
                          <a:rPr lang="en-US" sz="2000" b="0" i="1" smtClean="0">
                            <a:solidFill>
                              <a:srgbClr val="C00000"/>
                            </a:solidFill>
                            <a:latin typeface="Cambria Math" panose="02040503050406030204" pitchFamily="18" charset="0"/>
                          </a:rPr>
                          <m:t>1</m:t>
                        </m:r>
                      </m:sub>
                    </m:sSub>
                    <m:r>
                      <a:rPr lang="en-US" sz="2000" b="0" i="1" smtClean="0">
                        <a:solidFill>
                          <a:srgbClr val="C00000"/>
                        </a:solidFill>
                        <a:latin typeface="Cambria Math" panose="02040503050406030204" pitchFamily="18" charset="0"/>
                      </a:rPr>
                      <m:t>,…,</m:t>
                    </m:r>
                    <m:sSup>
                      <m:sSupPr>
                        <m:ctrlPr>
                          <a:rPr lang="en-US" sz="200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𝑥</m:t>
                        </m:r>
                      </m:e>
                      <m:sup>
                        <m:r>
                          <a:rPr lang="en-US" sz="2000" b="0" i="1" smtClean="0">
                            <a:solidFill>
                              <a:srgbClr val="C00000"/>
                            </a:solidFill>
                            <a:latin typeface="Cambria Math" panose="02040503050406030204" pitchFamily="18" charset="0"/>
                          </a:rPr>
                          <m:t>𝑞</m:t>
                        </m:r>
                      </m:sup>
                    </m:sSup>
                    <m:sSub>
                      <m:sSubPr>
                        <m:ctrlPr>
                          <a:rPr lang="en-US" sz="200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𝐺</m:t>
                        </m:r>
                      </m:e>
                      <m:sub>
                        <m:r>
                          <a:rPr lang="en-US" sz="2000" b="0" i="1" smtClean="0">
                            <a:solidFill>
                              <a:srgbClr val="C00000"/>
                            </a:solidFill>
                            <a:latin typeface="Cambria Math" panose="02040503050406030204" pitchFamily="18" charset="0"/>
                          </a:rPr>
                          <m:t>1</m:t>
                        </m:r>
                      </m:sub>
                    </m:sSub>
                    <m:r>
                      <a:rPr lang="en-US" sz="2000" b="0" i="1" smtClean="0">
                        <a:solidFill>
                          <a:srgbClr val="C00000"/>
                        </a:solidFill>
                        <a:latin typeface="Cambria Math" panose="02040503050406030204" pitchFamily="18" charset="0"/>
                      </a:rPr>
                      <m:t>,</m:t>
                    </m:r>
                    <m:sSub>
                      <m:sSubPr>
                        <m:ctrlPr>
                          <a:rPr lang="en-US" sz="200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𝐺</m:t>
                        </m:r>
                      </m:e>
                      <m:sub>
                        <m:r>
                          <a:rPr lang="en-US" sz="2000" b="0" i="1" smtClean="0">
                            <a:solidFill>
                              <a:srgbClr val="C00000"/>
                            </a:solidFill>
                            <a:latin typeface="Cambria Math" panose="02040503050406030204" pitchFamily="18" charset="0"/>
                          </a:rPr>
                          <m:t>2</m:t>
                        </m:r>
                      </m:sub>
                    </m:sSub>
                    <m:r>
                      <a:rPr lang="en-US" sz="2000" b="0" i="1" smtClean="0">
                        <a:solidFill>
                          <a:srgbClr val="C00000"/>
                        </a:solidFill>
                        <a:latin typeface="Cambria Math" panose="02040503050406030204" pitchFamily="18" charset="0"/>
                      </a:rPr>
                      <m:t>,</m:t>
                    </m:r>
                    <m:r>
                      <a:rPr lang="en-US" sz="2000" b="0" i="1" smtClean="0">
                        <a:solidFill>
                          <a:srgbClr val="C00000"/>
                        </a:solidFill>
                        <a:latin typeface="Cambria Math" panose="02040503050406030204" pitchFamily="18" charset="0"/>
                      </a:rPr>
                      <m:t>𝑥</m:t>
                    </m:r>
                    <m:sSub>
                      <m:sSubPr>
                        <m:ctrlPr>
                          <a:rPr lang="en-US" sz="200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𝐺</m:t>
                        </m:r>
                      </m:e>
                      <m:sub>
                        <m:r>
                          <a:rPr lang="en-US" sz="2000" b="0" i="1" smtClean="0">
                            <a:solidFill>
                              <a:srgbClr val="C00000"/>
                            </a:solidFill>
                            <a:latin typeface="Cambria Math" panose="02040503050406030204" pitchFamily="18" charset="0"/>
                          </a:rPr>
                          <m:t>2</m:t>
                        </m:r>
                      </m:sub>
                    </m:sSub>
                    <m:r>
                      <a:rPr lang="en-US" sz="2000" b="0" i="1" smtClean="0">
                        <a:solidFill>
                          <a:srgbClr val="C00000"/>
                        </a:solidFill>
                        <a:latin typeface="Cambria Math" panose="02040503050406030204" pitchFamily="18" charset="0"/>
                      </a:rPr>
                      <m:t>,</m:t>
                    </m:r>
                  </m:oMath>
                </a14:m>
                <a:br>
                  <a:rPr lang="en-US" sz="2000" b="0" i="1" dirty="0">
                    <a:solidFill>
                      <a:srgbClr val="C00000"/>
                    </a:solidFill>
                    <a:latin typeface="Cambria Math" panose="02040503050406030204" pitchFamily="18" charset="0"/>
                  </a:rPr>
                </a:br>
                <a14:m>
                  <m:oMath xmlns:m="http://schemas.openxmlformats.org/officeDocument/2006/math">
                    <m:sSub>
                      <m:sSubPr>
                        <m:ctrlPr>
                          <a:rPr lang="en-US" sz="200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𝐺</m:t>
                        </m:r>
                      </m:e>
                      <m:sub>
                        <m:r>
                          <a:rPr lang="en-US" sz="2000" b="0" i="1" smtClean="0">
                            <a:solidFill>
                              <a:srgbClr val="C00000"/>
                            </a:solidFill>
                            <a:latin typeface="Cambria Math" panose="02040503050406030204" pitchFamily="18" charset="0"/>
                          </a:rPr>
                          <m:t>𝑇</m:t>
                        </m:r>
                      </m:sub>
                    </m:sSub>
                  </m:oMath>
                </a14:m>
                <a:r>
                  <a:rPr lang="en-US" sz="2000" dirty="0">
                    <a:solidFill>
                      <a:srgbClr val="C00000"/>
                    </a:solidFill>
                  </a:rPr>
                  <a:t> it is hard to compute </a:t>
                </a:r>
                <a14:m>
                  <m:oMath xmlns:m="http://schemas.openxmlformats.org/officeDocument/2006/math">
                    <m:d>
                      <m:dPr>
                        <m:ctrlPr>
                          <a:rPr lang="en-US" sz="2000" b="0" i="1" smtClean="0">
                            <a:solidFill>
                              <a:srgbClr val="C00000"/>
                            </a:solidFill>
                            <a:latin typeface="Cambria Math" panose="02040503050406030204" pitchFamily="18" charset="0"/>
                          </a:rPr>
                        </m:ctrlPr>
                      </m:dPr>
                      <m:e>
                        <m:r>
                          <a:rPr lang="en-US" sz="2000" b="0" i="1" smtClean="0">
                            <a:solidFill>
                              <a:srgbClr val="C00000"/>
                            </a:solidFill>
                            <a:latin typeface="Cambria Math" panose="02040503050406030204" pitchFamily="18" charset="0"/>
                          </a:rPr>
                          <m:t>𝑒</m:t>
                        </m:r>
                        <m:r>
                          <a:rPr lang="en-US" sz="2000" b="0" i="1" smtClean="0">
                            <a:solidFill>
                              <a:srgbClr val="C00000"/>
                            </a:solidFill>
                            <a:latin typeface="Cambria Math" panose="02040503050406030204" pitchFamily="18" charset="0"/>
                          </a:rPr>
                          <m:t>,</m:t>
                        </m:r>
                        <m:f>
                          <m:fPr>
                            <m:ctrlPr>
                              <a:rPr lang="en-US" sz="2000" b="0" i="1" smtClean="0">
                                <a:solidFill>
                                  <a:srgbClr val="C00000"/>
                                </a:solidFill>
                                <a:latin typeface="Cambria Math" panose="02040503050406030204" pitchFamily="18" charset="0"/>
                              </a:rPr>
                            </m:ctrlPr>
                          </m:fPr>
                          <m:num>
                            <m:r>
                              <a:rPr lang="en-US" sz="2000" b="0" i="1" smtClean="0">
                                <a:solidFill>
                                  <a:srgbClr val="C00000"/>
                                </a:solidFill>
                                <a:latin typeface="Cambria Math" panose="02040503050406030204" pitchFamily="18" charset="0"/>
                              </a:rPr>
                              <m:t>1</m:t>
                            </m:r>
                          </m:num>
                          <m:den>
                            <m:r>
                              <a:rPr lang="en-US" sz="2000" b="0" i="1" smtClean="0">
                                <a:solidFill>
                                  <a:srgbClr val="C00000"/>
                                </a:solidFill>
                                <a:latin typeface="Cambria Math" panose="02040503050406030204" pitchFamily="18" charset="0"/>
                              </a:rPr>
                              <m:t>𝑥</m:t>
                            </m:r>
                            <m:r>
                              <a:rPr lang="en-US" sz="2000" b="0" i="1" smtClean="0">
                                <a:solidFill>
                                  <a:srgbClr val="C00000"/>
                                </a:solidFill>
                                <a:latin typeface="Cambria Math" panose="02040503050406030204" pitchFamily="18" charset="0"/>
                              </a:rPr>
                              <m:t>+</m:t>
                            </m:r>
                            <m:r>
                              <a:rPr lang="en-US" sz="2000" b="0" i="1" smtClean="0">
                                <a:solidFill>
                                  <a:srgbClr val="C00000"/>
                                </a:solidFill>
                                <a:latin typeface="Cambria Math" panose="02040503050406030204" pitchFamily="18" charset="0"/>
                              </a:rPr>
                              <m:t>𝑒</m:t>
                            </m:r>
                          </m:den>
                        </m:f>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𝐺</m:t>
                            </m:r>
                          </m:e>
                          <m:sub>
                            <m:r>
                              <a:rPr lang="en-US" sz="2000" b="0" i="1" smtClean="0">
                                <a:solidFill>
                                  <a:srgbClr val="C00000"/>
                                </a:solidFill>
                                <a:latin typeface="Cambria Math" panose="02040503050406030204" pitchFamily="18" charset="0"/>
                              </a:rPr>
                              <m:t>1</m:t>
                            </m:r>
                          </m:sub>
                        </m:sSub>
                      </m:e>
                    </m:d>
                  </m:oMath>
                </a14:m>
                <a:r>
                  <a:rPr lang="en-US" sz="2000" dirty="0">
                    <a:solidFill>
                      <a:srgbClr val="C00000"/>
                    </a:solidFill>
                  </a:rPr>
                  <a:t>.</a:t>
                </a:r>
                <a:br>
                  <a:rPr lang="en-US" sz="2000" dirty="0">
                    <a:solidFill>
                      <a:srgbClr val="C00000"/>
                    </a:solidFill>
                  </a:rPr>
                </a:br>
                <a:endParaRPr lang="en-US" sz="2000" dirty="0">
                  <a:solidFill>
                    <a:srgbClr val="C00000"/>
                  </a:solidFill>
                </a:endParaRPr>
              </a:p>
              <a:p>
                <a14:m>
                  <m:oMath xmlns:m="http://schemas.openxmlformats.org/officeDocument/2006/math">
                    <m:r>
                      <a:rPr lang="en-US" sz="2000" b="1" i="1" dirty="0">
                        <a:solidFill>
                          <a:srgbClr val="C00000"/>
                        </a:solidFill>
                        <a:latin typeface="Cambria Math" panose="02040503050406030204" pitchFamily="18" charset="0"/>
                      </a:rPr>
                      <m:t>𝒒</m:t>
                    </m:r>
                  </m:oMath>
                </a14:m>
                <a:r>
                  <a:rPr lang="en-US" sz="2000" b="1" dirty="0">
                    <a:solidFill>
                      <a:srgbClr val="C00000"/>
                    </a:solidFill>
                  </a:rPr>
                  <a:t>-DL Assumption: </a:t>
                </a:r>
                <a:r>
                  <a:rPr lang="en-US" sz="2000" dirty="0">
                    <a:solidFill>
                      <a:srgbClr val="C00000"/>
                    </a:solidFill>
                  </a:rPr>
                  <a:t>Given the same group elements as above, it is hard to compute </a:t>
                </a:r>
                <a14:m>
                  <m:oMath xmlns:m="http://schemas.openxmlformats.org/officeDocument/2006/math">
                    <m:r>
                      <a:rPr lang="en-US" sz="2000" b="0" i="1" dirty="0" smtClean="0">
                        <a:solidFill>
                          <a:srgbClr val="C00000"/>
                        </a:solidFill>
                        <a:latin typeface="Cambria Math" panose="02040503050406030204" pitchFamily="18" charset="0"/>
                      </a:rPr>
                      <m:t>𝑥</m:t>
                    </m:r>
                    <m:r>
                      <a:rPr lang="en-US" sz="2000" b="0" i="1" dirty="0" smtClean="0">
                        <a:solidFill>
                          <a:srgbClr val="C00000"/>
                        </a:solidFill>
                        <a:latin typeface="Cambria Math" panose="02040503050406030204" pitchFamily="18" charset="0"/>
                      </a:rPr>
                      <m:t>.</m:t>
                    </m:r>
                  </m:oMath>
                </a14:m>
                <a:endParaRPr lang="en-US" sz="2000" dirty="0">
                  <a:solidFill>
                    <a:srgbClr val="C00000"/>
                  </a:solidFill>
                </a:endParaRPr>
              </a:p>
            </p:txBody>
          </p:sp>
        </mc:Choice>
        <mc:Fallback xmlns="">
          <p:sp>
            <p:nvSpPr>
              <p:cNvPr id="5" name="Rounded Rectangle 4">
                <a:extLst>
                  <a:ext uri="{FF2B5EF4-FFF2-40B4-BE49-F238E27FC236}">
                    <a16:creationId xmlns:a16="http://schemas.microsoft.com/office/drawing/2014/main" id="{C0EEC79A-436D-FB95-1759-5EE21C915673}"/>
                  </a:ext>
                </a:extLst>
              </p:cNvPr>
              <p:cNvSpPr>
                <a:spLocks noRot="1" noChangeAspect="1" noMove="1" noResize="1" noEditPoints="1" noAdjustHandles="1" noChangeArrowheads="1" noChangeShapeType="1" noTextEdit="1"/>
              </p:cNvSpPr>
              <p:nvPr/>
            </p:nvSpPr>
            <p:spPr>
              <a:xfrm>
                <a:off x="7528843" y="3079372"/>
                <a:ext cx="4448907" cy="2674092"/>
              </a:xfrm>
              <a:prstGeom prst="roundRect">
                <a:avLst/>
              </a:prstGeom>
              <a:blipFill>
                <a:blip r:embed="rId4"/>
                <a:stretch>
                  <a:fillRect/>
                </a:stretch>
              </a:blipFill>
              <a:ln>
                <a:solidFill>
                  <a:schemeClr val="accent2">
                    <a:lumMod val="75000"/>
                  </a:schemeClr>
                </a:solidFill>
              </a:ln>
            </p:spPr>
            <p:txBody>
              <a:bodyPr/>
              <a:lstStyle/>
              <a:p>
                <a:r>
                  <a:rPr lang="en-US">
                    <a:noFill/>
                  </a:rPr>
                  <a:t> </a:t>
                </a:r>
              </a:p>
            </p:txBody>
          </p:sp>
        </mc:Fallback>
      </mc:AlternateContent>
      <p:sp>
        <p:nvSpPr>
          <p:cNvPr id="8" name="Slide Number Placeholder 7">
            <a:extLst>
              <a:ext uri="{FF2B5EF4-FFF2-40B4-BE49-F238E27FC236}">
                <a16:creationId xmlns:a16="http://schemas.microsoft.com/office/drawing/2014/main" id="{1F2AEA97-612D-C865-41E6-60C6A8B2BB11}"/>
              </a:ext>
            </a:extLst>
          </p:cNvPr>
          <p:cNvSpPr>
            <a:spLocks noGrp="1"/>
          </p:cNvSpPr>
          <p:nvPr>
            <p:ph type="sldNum" sz="quarter" idx="12"/>
          </p:nvPr>
        </p:nvSpPr>
        <p:spPr/>
        <p:txBody>
          <a:bodyPr/>
          <a:lstStyle/>
          <a:p>
            <a:fld id="{55D15609-A41A-3E41-B06F-A203A646914D}" type="slidenum">
              <a:rPr lang="en-US" smtClean="0"/>
              <a:t>7</a:t>
            </a:fld>
            <a:endParaRPr lang="en-US"/>
          </a:p>
        </p:txBody>
      </p:sp>
    </p:spTree>
    <p:extLst>
      <p:ext uri="{BB962C8B-B14F-4D97-AF65-F5344CB8AC3E}">
        <p14:creationId xmlns:p14="http://schemas.microsoft.com/office/powerpoint/2010/main" val="27582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9AAEF5F-808D-25EE-01A6-B0BA967A6FD3}"/>
              </a:ext>
            </a:extLst>
          </p:cNvPr>
          <p:cNvSpPr/>
          <p:nvPr/>
        </p:nvSpPr>
        <p:spPr>
          <a:xfrm>
            <a:off x="5145438" y="4615442"/>
            <a:ext cx="2690624" cy="676276"/>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2000" dirty="0">
              <a:solidFill>
                <a:srgbClr val="C00000"/>
              </a:solidFill>
            </a:endParaRPr>
          </a:p>
        </p:txBody>
      </p:sp>
      <mc:AlternateContent xmlns:mc="http://schemas.openxmlformats.org/markup-compatibility/2006">
        <mc:Choice xmlns:a14="http://schemas.microsoft.com/office/drawing/2010/main" Requires="a14">
          <p:sp>
            <p:nvSpPr>
              <p:cNvPr id="5" name="Content Placeholder 2">
                <a:extLst>
                  <a:ext uri="{FF2B5EF4-FFF2-40B4-BE49-F238E27FC236}">
                    <a16:creationId xmlns:a16="http://schemas.microsoft.com/office/drawing/2014/main" id="{1B753576-0FAB-BCB8-3A12-93EB7F187827}"/>
                  </a:ext>
                </a:extLst>
              </p:cNvPr>
              <p:cNvSpPr txBox="1">
                <a:spLocks/>
              </p:cNvSpPr>
              <p:nvPr/>
            </p:nvSpPr>
            <p:spPr>
              <a:xfrm>
                <a:off x="890757" y="3789245"/>
                <a:ext cx="10515600" cy="16961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Theorem. (</a:t>
                </a:r>
                <a:r>
                  <a:rPr lang="en-US" b="1" u="sng" dirty="0">
                    <a:solidFill>
                      <a:srgbClr val="C00000"/>
                    </a:solidFill>
                  </a:rPr>
                  <a:t>BBS</a:t>
                </a:r>
                <a:r>
                  <a:rPr lang="en-US" b="1" dirty="0"/>
                  <a:t> Security in </a:t>
                </a:r>
                <a:r>
                  <a:rPr lang="en-US" b="1" dirty="0">
                    <a:solidFill>
                      <a:srgbClr val="C00000"/>
                    </a:solidFill>
                  </a:rPr>
                  <a:t>AGM</a:t>
                </a:r>
                <a:r>
                  <a:rPr lang="en-US" b="1" dirty="0"/>
                  <a:t> </a:t>
                </a:r>
                <a:r>
                  <a:rPr lang="en-US" dirty="0">
                    <a:solidFill>
                      <a:srgbClr val="C00000"/>
                    </a:solidFill>
                  </a:rPr>
                  <a:t>[Tessaro-Zhu’23]</a:t>
                </a:r>
                <a:r>
                  <a:rPr lang="en-US" b="1" dirty="0"/>
                  <a:t>)</a:t>
                </a:r>
                <a:r>
                  <a:rPr lang="en-US" dirty="0">
                    <a:solidFill>
                      <a:srgbClr val="C00000"/>
                    </a:solidFill>
                  </a:rPr>
                  <a:t> </a:t>
                </a:r>
                <a:r>
                  <a:rPr lang="en-US" i="1" dirty="0"/>
                  <a:t>For any </a:t>
                </a:r>
                <a14:m>
                  <m:oMath xmlns:m="http://schemas.openxmlformats.org/officeDocument/2006/math">
                    <m:r>
                      <a:rPr lang="en-US" i="1" smtClean="0">
                        <a:latin typeface="Cambria Math" panose="02040503050406030204" pitchFamily="18" charset="0"/>
                        <a:ea typeface="Cambria Math" panose="02040503050406030204" pitchFamily="18" charset="0"/>
                      </a:rPr>
                      <m:t>𝒜</m:t>
                    </m:r>
                  </m:oMath>
                </a14:m>
                <a:r>
                  <a:rPr lang="en-US" dirty="0"/>
                  <a:t> making </a:t>
                </a:r>
                <a14:m>
                  <m:oMath xmlns:m="http://schemas.openxmlformats.org/officeDocument/2006/math">
                    <m:r>
                      <a:rPr lang="en-US" i="1" smtClean="0">
                        <a:solidFill>
                          <a:srgbClr val="C00000"/>
                        </a:solidFill>
                        <a:latin typeface="Cambria Math" panose="02040503050406030204" pitchFamily="18" charset="0"/>
                      </a:rPr>
                      <m:t>𝑞</m:t>
                    </m:r>
                  </m:oMath>
                </a14:m>
                <a:r>
                  <a:rPr lang="en-US" dirty="0">
                    <a:solidFill>
                      <a:srgbClr val="C00000"/>
                    </a:solidFill>
                  </a:rPr>
                  <a:t> </a:t>
                </a:r>
                <a:r>
                  <a:rPr lang="en-US" i="1" dirty="0">
                    <a:solidFill>
                      <a:srgbClr val="C00000"/>
                    </a:solidFill>
                  </a:rPr>
                  <a:t>signing queries, </a:t>
                </a:r>
                <a:r>
                  <a:rPr lang="en-US" dirty="0"/>
                  <a:t>there exists </a:t>
                </a:r>
                <a:r>
                  <a:rPr lang="en-US" dirty="0" err="1">
                    <a:latin typeface="Cambria Math" panose="02040503050406030204" pitchFamily="18" charset="0"/>
                    <a:ea typeface="Cambria Math" panose="02040503050406030204" pitchFamily="18" charset="0"/>
                  </a:rPr>
                  <a:t>ℬ</a:t>
                </a:r>
                <a:r>
                  <a:rPr lang="en-US" dirty="0"/>
                  <a:t> in the AGM </a:t>
                </a:r>
                <a:r>
                  <a:rPr lang="en-US" dirty="0" err="1"/>
                  <a:t>s.t.</a:t>
                </a:r>
                <a:r>
                  <a:rPr lang="en-US" dirty="0"/>
                  <a:t>, </a:t>
                </a:r>
              </a:p>
              <a:p>
                <a:pPr marL="0" indent="0">
                  <a:buNone/>
                </a:pPr>
                <a14:m>
                  <m:oMathPara xmlns:m="http://schemas.openxmlformats.org/officeDocument/2006/math">
                    <m:oMathParaPr>
                      <m:jc m:val="centerGroup"/>
                    </m:oMathParaPr>
                    <m:oMath xmlns:m="http://schemas.openxmlformats.org/officeDocument/2006/math">
                      <m:r>
                        <m:rPr>
                          <m:sty m:val="p"/>
                        </m:rPr>
                        <a:rPr lang="en-US" sz="2400" i="0" smtClean="0">
                          <a:latin typeface="Cambria Math" panose="02040503050406030204" pitchFamily="18" charset="0"/>
                        </a:rPr>
                        <m:t>Ad</m:t>
                      </m:r>
                      <m:sSubSup>
                        <m:sSubSupPr>
                          <m:ctrlPr>
                            <a:rPr lang="en-US" sz="2400" i="1" smtClean="0">
                              <a:latin typeface="Cambria Math" panose="02040503050406030204" pitchFamily="18" charset="0"/>
                            </a:rPr>
                          </m:ctrlPr>
                        </m:sSubSupPr>
                        <m:e>
                          <m:r>
                            <m:rPr>
                              <m:sty m:val="p"/>
                            </m:rPr>
                            <a:rPr lang="en-US" sz="2400" smtClean="0">
                              <a:latin typeface="Cambria Math" panose="02040503050406030204" pitchFamily="18" charset="0"/>
                            </a:rPr>
                            <m:t>v</m:t>
                          </m:r>
                        </m:e>
                        <m:sub>
                          <m:r>
                            <a:rPr lang="en-US" sz="2400" b="1" i="1" smtClean="0">
                              <a:solidFill>
                                <a:srgbClr val="C00000"/>
                              </a:solidFill>
                              <a:latin typeface="Cambria Math" panose="02040503050406030204" pitchFamily="18" charset="0"/>
                            </a:rPr>
                            <m:t>𝐁𝐁𝐒</m:t>
                          </m:r>
                        </m:sub>
                        <m:sup>
                          <m:r>
                            <m:rPr>
                              <m:sty m:val="p"/>
                            </m:rPr>
                            <a:rPr lang="en-US" sz="2400" smtClean="0">
                              <a:latin typeface="Cambria Math" panose="02040503050406030204" pitchFamily="18" charset="0"/>
                            </a:rPr>
                            <m:t>suf</m:t>
                          </m:r>
                        </m:sup>
                      </m:sSubSup>
                      <m:d>
                        <m:dPr>
                          <m:ctrlPr>
                            <a:rPr lang="en-US" sz="2400" i="1" smtClean="0">
                              <a:latin typeface="Cambria Math" panose="02040503050406030204" pitchFamily="18" charset="0"/>
                            </a:rPr>
                          </m:ctrlPr>
                        </m:dPr>
                        <m:e>
                          <m:r>
                            <a:rPr lang="en-US" sz="2400" i="1" smtClean="0">
                              <a:latin typeface="Cambria Math" panose="02040503050406030204" pitchFamily="18" charset="0"/>
                              <a:ea typeface="Cambria Math" panose="02040503050406030204" pitchFamily="18" charset="0"/>
                            </a:rPr>
                            <m:t>𝒜</m:t>
                          </m:r>
                        </m:e>
                      </m:d>
                      <m:r>
                        <a:rPr lang="en-US" sz="2400" i="1" smtClean="0">
                          <a:latin typeface="Cambria Math" panose="02040503050406030204" pitchFamily="18" charset="0"/>
                          <a:ea typeface="Cambria Math" panose="02040503050406030204" pitchFamily="18" charset="0"/>
                        </a:rPr>
                        <m:t>≤</m:t>
                      </m:r>
                      <m:r>
                        <m:rPr>
                          <m:sty m:val="p"/>
                        </m:rPr>
                        <a:rPr lang="en-US" sz="2400">
                          <a:latin typeface="Cambria Math" panose="02040503050406030204" pitchFamily="18" charset="0"/>
                          <a:ea typeface="Cambria Math" panose="02040503050406030204" pitchFamily="18" charset="0"/>
                        </a:rPr>
                        <m:t>Θ</m:t>
                      </m:r>
                      <m:d>
                        <m:dPr>
                          <m:ctrlPr>
                            <a:rPr lang="en-US" sz="2400" i="1">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1</m:t>
                          </m:r>
                        </m:e>
                      </m:d>
                      <m:r>
                        <a:rPr lang="en-US" sz="2400" i="1" smtClean="0">
                          <a:latin typeface="Cambria Math" panose="02040503050406030204" pitchFamily="18" charset="0"/>
                          <a:ea typeface="Cambria Math" panose="02040503050406030204" pitchFamily="18" charset="0"/>
                        </a:rPr>
                        <m:t>⋅</m:t>
                      </m:r>
                      <m:r>
                        <m:rPr>
                          <m:sty m:val="p"/>
                        </m:rPr>
                        <a:rPr lang="en-US" sz="2400" i="0" smtClean="0">
                          <a:latin typeface="Cambria Math" panose="02040503050406030204" pitchFamily="18" charset="0"/>
                        </a:rPr>
                        <m:t>Ad</m:t>
                      </m:r>
                      <m:sSubSup>
                        <m:sSubSupPr>
                          <m:ctrlPr>
                            <a:rPr lang="en-US" sz="2400" i="1" smtClean="0">
                              <a:latin typeface="Cambria Math" panose="02040503050406030204" pitchFamily="18" charset="0"/>
                            </a:rPr>
                          </m:ctrlPr>
                        </m:sSubSupPr>
                        <m:e>
                          <m:r>
                            <m:rPr>
                              <m:sty m:val="p"/>
                            </m:rPr>
                            <a:rPr lang="en-US" sz="2400" smtClean="0">
                              <a:latin typeface="Cambria Math" panose="02040503050406030204" pitchFamily="18" charset="0"/>
                            </a:rPr>
                            <m:t>v</m:t>
                          </m:r>
                        </m:e>
                        <m:sub/>
                        <m:sup>
                          <m:r>
                            <a:rPr lang="en-US" sz="2400" i="1" smtClean="0">
                              <a:latin typeface="Cambria Math" panose="02040503050406030204" pitchFamily="18" charset="0"/>
                            </a:rPr>
                            <m:t>𝑞</m:t>
                          </m:r>
                          <m:r>
                            <a:rPr lang="en-US" sz="2400" smtClean="0">
                              <a:latin typeface="Cambria Math" panose="02040503050406030204" pitchFamily="18" charset="0"/>
                            </a:rPr>
                            <m:t>−</m:t>
                          </m:r>
                          <m:r>
                            <m:rPr>
                              <m:sty m:val="p"/>
                            </m:rPr>
                            <a:rPr lang="en-US" sz="2400" b="0" i="0" smtClean="0">
                              <a:latin typeface="Cambria Math" panose="02040503050406030204" pitchFamily="18" charset="0"/>
                            </a:rPr>
                            <m:t>dl</m:t>
                          </m:r>
                        </m:sup>
                      </m:sSubSup>
                      <m:d>
                        <m:dPr>
                          <m:ctrlPr>
                            <a:rPr lang="en-US" sz="2400" i="1" smtClean="0">
                              <a:latin typeface="Cambria Math" panose="02040503050406030204" pitchFamily="18" charset="0"/>
                            </a:rPr>
                          </m:ctrlPr>
                        </m:dPr>
                        <m:e>
                          <m:r>
                            <a:rPr lang="en-US" sz="2400" i="1" smtClean="0">
                              <a:latin typeface="Cambria Math" panose="02040503050406030204" pitchFamily="18" charset="0"/>
                              <a:ea typeface="Cambria Math" panose="02040503050406030204" pitchFamily="18" charset="0"/>
                            </a:rPr>
                            <m:t>ℬ</m:t>
                          </m:r>
                        </m:e>
                      </m:d>
                      <m:r>
                        <a:rPr lang="en-US" sz="2400" i="1" smtClean="0">
                          <a:latin typeface="Cambria Math" panose="02040503050406030204" pitchFamily="18" charset="0"/>
                        </a:rPr>
                        <m:t>+</m:t>
                      </m:r>
                      <m:r>
                        <m:rPr>
                          <m:sty m:val="p"/>
                        </m:rPr>
                        <a:rPr lang="en-US" sz="2400" smtClean="0">
                          <a:latin typeface="Cambria Math" panose="02040503050406030204" pitchFamily="18" charset="0"/>
                        </a:rPr>
                        <m:t>Θ</m:t>
                      </m:r>
                      <m:d>
                        <m:dPr>
                          <m:ctrlPr>
                            <a:rPr lang="en-US" sz="2400" i="1" smtClean="0">
                              <a:latin typeface="Cambria Math" panose="02040503050406030204" pitchFamily="18" charset="0"/>
                            </a:rPr>
                          </m:ctrlPr>
                        </m:dPr>
                        <m:e>
                          <m:f>
                            <m:fPr>
                              <m:ctrlPr>
                                <a:rPr lang="en-US" sz="2400" i="1" smtClean="0">
                                  <a:latin typeface="Cambria Math" panose="02040503050406030204" pitchFamily="18" charset="0"/>
                                </a:rPr>
                              </m:ctrlPr>
                            </m:fPr>
                            <m:num>
                              <m:sSup>
                                <m:sSupPr>
                                  <m:ctrlPr>
                                    <a:rPr lang="en-US" sz="2400" i="1" smtClean="0">
                                      <a:latin typeface="Cambria Math" panose="02040503050406030204" pitchFamily="18" charset="0"/>
                                    </a:rPr>
                                  </m:ctrlPr>
                                </m:sSupPr>
                                <m:e>
                                  <m:r>
                                    <a:rPr lang="en-US" sz="2400" i="1" smtClean="0">
                                      <a:latin typeface="Cambria Math" panose="02040503050406030204" pitchFamily="18" charset="0"/>
                                    </a:rPr>
                                    <m:t>𝑞</m:t>
                                  </m:r>
                                </m:e>
                                <m:sup>
                                  <m:r>
                                    <a:rPr lang="en-US" sz="2400" i="1" smtClean="0">
                                      <a:latin typeface="Cambria Math" panose="02040503050406030204" pitchFamily="18" charset="0"/>
                                    </a:rPr>
                                    <m:t>2</m:t>
                                  </m:r>
                                </m:sup>
                              </m:sSup>
                            </m:num>
                            <m:den>
                              <m:r>
                                <a:rPr lang="en-US" sz="2400" i="1" smtClean="0">
                                  <a:latin typeface="Cambria Math" panose="02040503050406030204" pitchFamily="18" charset="0"/>
                                </a:rPr>
                                <m:t>𝑝</m:t>
                              </m:r>
                            </m:den>
                          </m:f>
                        </m:e>
                      </m:d>
                    </m:oMath>
                  </m:oMathPara>
                </a14:m>
                <a:endParaRPr lang="en-US" sz="2400" dirty="0"/>
              </a:p>
            </p:txBody>
          </p:sp>
        </mc:Choice>
        <mc:Fallback>
          <p:sp>
            <p:nvSpPr>
              <p:cNvPr id="5" name="Content Placeholder 2">
                <a:extLst>
                  <a:ext uri="{FF2B5EF4-FFF2-40B4-BE49-F238E27FC236}">
                    <a16:creationId xmlns:a16="http://schemas.microsoft.com/office/drawing/2014/main" id="{1B753576-0FAB-BCB8-3A12-93EB7F187827}"/>
                  </a:ext>
                </a:extLst>
              </p:cNvPr>
              <p:cNvSpPr txBox="1">
                <a:spLocks noRot="1" noChangeAspect="1" noMove="1" noResize="1" noEditPoints="1" noAdjustHandles="1" noChangeArrowheads="1" noChangeShapeType="1" noTextEdit="1"/>
              </p:cNvSpPr>
              <p:nvPr/>
            </p:nvSpPr>
            <p:spPr>
              <a:xfrm>
                <a:off x="890757" y="3789245"/>
                <a:ext cx="10515600" cy="1696183"/>
              </a:xfrm>
              <a:prstGeom prst="rect">
                <a:avLst/>
              </a:prstGeom>
              <a:blipFill>
                <a:blip r:embed="rId3"/>
                <a:stretch>
                  <a:fillRect l="-1206" t="-5926" r="-603"/>
                </a:stretch>
              </a:blipFill>
            </p:spPr>
            <p:txBody>
              <a:bodyPr/>
              <a:lstStyle/>
              <a:p>
                <a:r>
                  <a:rPr lang="en-US">
                    <a:noFill/>
                  </a:rPr>
                  <a:t> </a:t>
                </a:r>
              </a:p>
            </p:txBody>
          </p:sp>
        </mc:Fallback>
      </mc:AlternateContent>
      <p:sp>
        <p:nvSpPr>
          <p:cNvPr id="13" name="Rounded Rectangle 12">
            <a:extLst>
              <a:ext uri="{FF2B5EF4-FFF2-40B4-BE49-F238E27FC236}">
                <a16:creationId xmlns:a16="http://schemas.microsoft.com/office/drawing/2014/main" id="{8353238E-A376-13FF-6241-3D8CCB207A50}"/>
              </a:ext>
            </a:extLst>
          </p:cNvPr>
          <p:cNvSpPr/>
          <p:nvPr/>
        </p:nvSpPr>
        <p:spPr>
          <a:xfrm>
            <a:off x="5145437" y="2594938"/>
            <a:ext cx="2690623" cy="676276"/>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en-US" sz="2000" dirty="0">
              <a:solidFill>
                <a:srgbClr val="C00000"/>
              </a:solidFill>
            </a:endParaRP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7351756B-F377-4A2D-0B7D-C57486061045}"/>
                  </a:ext>
                </a:extLst>
              </p:cNvPr>
              <p:cNvSpPr>
                <a:spLocks noGrp="1"/>
              </p:cNvSpPr>
              <p:nvPr>
                <p:ph idx="1"/>
              </p:nvPr>
            </p:nvSpPr>
            <p:spPr>
              <a:xfrm>
                <a:off x="838200" y="1761014"/>
                <a:ext cx="10515600" cy="1796806"/>
              </a:xfrm>
            </p:spPr>
            <p:txBody>
              <a:bodyPr>
                <a:normAutofit/>
              </a:bodyPr>
              <a:lstStyle/>
              <a:p>
                <a:pPr marL="0" indent="0">
                  <a:buNone/>
                </a:pPr>
                <a:r>
                  <a:rPr lang="en-US" b="1" dirty="0"/>
                  <a:t>Theorem. (</a:t>
                </a:r>
                <a:r>
                  <a:rPr lang="en-US" b="1" u="sng" dirty="0">
                    <a:solidFill>
                      <a:srgbClr val="C00000"/>
                    </a:solidFill>
                  </a:rPr>
                  <a:t>BBS+</a:t>
                </a:r>
                <a:r>
                  <a:rPr lang="en-US" b="1" dirty="0"/>
                  <a:t> Security </a:t>
                </a:r>
                <a:r>
                  <a:rPr lang="en-US" dirty="0">
                    <a:solidFill>
                      <a:srgbClr val="C00000"/>
                    </a:solidFill>
                  </a:rPr>
                  <a:t>[Schäge’15]</a:t>
                </a:r>
                <a:r>
                  <a:rPr lang="en-US" b="1" dirty="0"/>
                  <a:t>)</a:t>
                </a:r>
                <a:r>
                  <a:rPr lang="en-US" dirty="0">
                    <a:solidFill>
                      <a:srgbClr val="C00000"/>
                    </a:solidFill>
                  </a:rPr>
                  <a:t> </a:t>
                </a:r>
                <a:r>
                  <a:rPr lang="en-US" i="1" dirty="0"/>
                  <a:t>For any </a:t>
                </a:r>
                <a14:m>
                  <m:oMath xmlns:m="http://schemas.openxmlformats.org/officeDocument/2006/math">
                    <m:r>
                      <a:rPr lang="en-US" i="1" smtClean="0">
                        <a:latin typeface="Cambria Math" panose="02040503050406030204" pitchFamily="18" charset="0"/>
                        <a:ea typeface="Cambria Math" panose="02040503050406030204" pitchFamily="18" charset="0"/>
                      </a:rPr>
                      <m:t>𝒜</m:t>
                    </m:r>
                  </m:oMath>
                </a14:m>
                <a:r>
                  <a:rPr lang="en-US" dirty="0"/>
                  <a:t> making </a:t>
                </a:r>
                <a14:m>
                  <m:oMath xmlns:m="http://schemas.openxmlformats.org/officeDocument/2006/math">
                    <m:r>
                      <a:rPr lang="en-US" b="0" i="1" smtClean="0">
                        <a:solidFill>
                          <a:srgbClr val="C00000"/>
                        </a:solidFill>
                        <a:latin typeface="Cambria Math" panose="02040503050406030204" pitchFamily="18" charset="0"/>
                      </a:rPr>
                      <m:t>𝑞</m:t>
                    </m:r>
                  </m:oMath>
                </a14:m>
                <a:r>
                  <a:rPr lang="en-US" dirty="0">
                    <a:solidFill>
                      <a:srgbClr val="C00000"/>
                    </a:solidFill>
                  </a:rPr>
                  <a:t> </a:t>
                </a:r>
                <a:r>
                  <a:rPr lang="en-US" i="1" dirty="0">
                    <a:solidFill>
                      <a:srgbClr val="C00000"/>
                    </a:solidFill>
                  </a:rPr>
                  <a:t>signing queries, </a:t>
                </a:r>
                <a:r>
                  <a:rPr lang="en-US" dirty="0"/>
                  <a:t>there exists </a:t>
                </a:r>
                <a14:m>
                  <m:oMath xmlns:m="http://schemas.openxmlformats.org/officeDocument/2006/math">
                    <m:r>
                      <a:rPr lang="en-US" i="1" smtClean="0">
                        <a:latin typeface="Cambria Math" panose="02040503050406030204" pitchFamily="18" charset="0"/>
                        <a:ea typeface="Cambria Math" panose="02040503050406030204" pitchFamily="18" charset="0"/>
                      </a:rPr>
                      <m:t>ℬ</m:t>
                    </m:r>
                  </m:oMath>
                </a14:m>
                <a:r>
                  <a:rPr lang="en-US" dirty="0"/>
                  <a:t> </a:t>
                </a:r>
                <a:r>
                  <a:rPr lang="en-US" dirty="0" err="1"/>
                  <a:t>s.t.</a:t>
                </a:r>
                <a:r>
                  <a:rPr lang="en-US" dirty="0"/>
                  <a:t>, </a:t>
                </a:r>
              </a:p>
              <a:p>
                <a:pPr marL="0" indent="0">
                  <a:buNone/>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Ad</m:t>
                      </m:r>
                      <m:sSubSup>
                        <m:sSubSupPr>
                          <m:ctrlPr>
                            <a:rPr lang="en-US" sz="2400" b="0" i="1" smtClean="0">
                              <a:latin typeface="Cambria Math" panose="02040503050406030204" pitchFamily="18" charset="0"/>
                            </a:rPr>
                          </m:ctrlPr>
                        </m:sSubSupPr>
                        <m:e>
                          <m:r>
                            <m:rPr>
                              <m:sty m:val="p"/>
                            </m:rPr>
                            <a:rPr lang="en-US" sz="2400" b="0" i="0" smtClean="0">
                              <a:latin typeface="Cambria Math" panose="02040503050406030204" pitchFamily="18" charset="0"/>
                            </a:rPr>
                            <m:t>v</m:t>
                          </m:r>
                        </m:e>
                        <m:sub>
                          <m:r>
                            <a:rPr lang="en-US" sz="2400" b="1" i="0" smtClean="0">
                              <a:solidFill>
                                <a:srgbClr val="C00000"/>
                              </a:solidFill>
                              <a:latin typeface="Cambria Math" panose="02040503050406030204" pitchFamily="18" charset="0"/>
                            </a:rPr>
                            <m:t>𝐁𝐁𝐒</m:t>
                          </m:r>
                          <m:r>
                            <a:rPr lang="en-US" sz="2400" b="1" i="0" smtClean="0">
                              <a:solidFill>
                                <a:srgbClr val="C00000"/>
                              </a:solidFill>
                              <a:latin typeface="Cambria Math" panose="02040503050406030204" pitchFamily="18" charset="0"/>
                            </a:rPr>
                            <m:t>+</m:t>
                          </m:r>
                        </m:sub>
                        <m:sup>
                          <m:r>
                            <m:rPr>
                              <m:sty m:val="p"/>
                            </m:rPr>
                            <a:rPr lang="en-US" sz="2400" b="0" i="0" smtClean="0">
                              <a:latin typeface="Cambria Math" panose="02040503050406030204" pitchFamily="18" charset="0"/>
                            </a:rPr>
                            <m:t>suf</m:t>
                          </m:r>
                        </m:sup>
                      </m:sSubSup>
                      <m:d>
                        <m:dPr>
                          <m:ctrlPr>
                            <a:rPr lang="en-US" sz="2400" b="0" i="1" smtClean="0">
                              <a:latin typeface="Cambria Math" panose="02040503050406030204" pitchFamily="18" charset="0"/>
                            </a:rPr>
                          </m:ctrlPr>
                        </m:dPr>
                        <m:e>
                          <m:r>
                            <a:rPr lang="en-US" sz="2400" i="1" smtClean="0">
                              <a:latin typeface="Cambria Math" panose="02040503050406030204" pitchFamily="18" charset="0"/>
                              <a:ea typeface="Cambria Math" panose="02040503050406030204" pitchFamily="18" charset="0"/>
                            </a:rPr>
                            <m:t>𝒜</m:t>
                          </m:r>
                        </m:e>
                      </m:d>
                      <m:r>
                        <a:rPr lang="en-US" sz="2400" b="0" i="1"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Θ</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1</m:t>
                          </m:r>
                        </m:e>
                      </m:d>
                      <m:r>
                        <a:rPr lang="en-US" sz="2400" b="0" i="1"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rPr>
                        <m:t>Ad</m:t>
                      </m:r>
                      <m:sSubSup>
                        <m:sSubSupPr>
                          <m:ctrlPr>
                            <a:rPr lang="en-US" sz="2400" b="0" i="1" smtClean="0">
                              <a:latin typeface="Cambria Math" panose="02040503050406030204" pitchFamily="18" charset="0"/>
                            </a:rPr>
                          </m:ctrlPr>
                        </m:sSubSupPr>
                        <m:e>
                          <m:r>
                            <m:rPr>
                              <m:sty m:val="p"/>
                            </m:rPr>
                            <a:rPr lang="en-US" sz="2400" b="0" i="0" smtClean="0">
                              <a:latin typeface="Cambria Math" panose="02040503050406030204" pitchFamily="18" charset="0"/>
                            </a:rPr>
                            <m:t>v</m:t>
                          </m:r>
                        </m:e>
                        <m:sub/>
                        <m:sup>
                          <m:r>
                            <a:rPr lang="en-US" sz="2400" b="0" i="1" smtClean="0">
                              <a:latin typeface="Cambria Math" panose="02040503050406030204" pitchFamily="18" charset="0"/>
                            </a:rPr>
                            <m:t>𝑞</m:t>
                          </m:r>
                          <m:r>
                            <a:rPr lang="en-US" sz="2400" b="0" i="0" smtClean="0">
                              <a:latin typeface="Cambria Math" panose="02040503050406030204" pitchFamily="18" charset="0"/>
                            </a:rPr>
                            <m:t>−</m:t>
                          </m:r>
                          <m:r>
                            <m:rPr>
                              <m:sty m:val="p"/>
                            </m:rPr>
                            <a:rPr lang="en-US" sz="2400" b="0" i="0" smtClean="0">
                              <a:latin typeface="Cambria Math" panose="02040503050406030204" pitchFamily="18" charset="0"/>
                            </a:rPr>
                            <m:t>sdh</m:t>
                          </m:r>
                        </m:sup>
                      </m:sSubSup>
                      <m:d>
                        <m:dPr>
                          <m:ctrlPr>
                            <a:rPr lang="en-US" sz="2400" b="0" i="1" smtClean="0">
                              <a:latin typeface="Cambria Math" panose="02040503050406030204" pitchFamily="18" charset="0"/>
                            </a:rPr>
                          </m:ctrlPr>
                        </m:dPr>
                        <m:e>
                          <m:r>
                            <a:rPr lang="en-US" sz="2400" i="1" smtClean="0">
                              <a:latin typeface="Cambria Math" panose="02040503050406030204" pitchFamily="18" charset="0"/>
                              <a:ea typeface="Cambria Math" panose="02040503050406030204" pitchFamily="18" charset="0"/>
                            </a:rPr>
                            <m:t>ℬ</m:t>
                          </m:r>
                        </m:e>
                      </m:d>
                      <m:r>
                        <a:rPr lang="en-US" sz="2400" b="0" i="1" smtClean="0">
                          <a:latin typeface="Cambria Math" panose="02040503050406030204" pitchFamily="18" charset="0"/>
                        </a:rPr>
                        <m:t>+</m:t>
                      </m:r>
                      <m:r>
                        <m:rPr>
                          <m:sty m:val="p"/>
                        </m:rPr>
                        <a:rPr lang="en-US" sz="2400" b="0" i="0" smtClean="0">
                          <a:latin typeface="Cambria Math" panose="02040503050406030204" pitchFamily="18" charset="0"/>
                        </a:rPr>
                        <m:t>Θ</m:t>
                      </m:r>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𝑞</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𝑝</m:t>
                              </m:r>
                            </m:den>
                          </m:f>
                        </m:e>
                      </m:d>
                    </m:oMath>
                  </m:oMathPara>
                </a14:m>
                <a:endParaRPr lang="en-US" sz="2400" dirty="0"/>
              </a:p>
            </p:txBody>
          </p:sp>
        </mc:Choice>
        <mc:Fallback xmlns="">
          <p:sp>
            <p:nvSpPr>
              <p:cNvPr id="4" name="Content Placeholder 2">
                <a:extLst>
                  <a:ext uri="{FF2B5EF4-FFF2-40B4-BE49-F238E27FC236}">
                    <a16:creationId xmlns:a16="http://schemas.microsoft.com/office/drawing/2014/main" id="{7351756B-F377-4A2D-0B7D-C57486061045}"/>
                  </a:ext>
                </a:extLst>
              </p:cNvPr>
              <p:cNvSpPr>
                <a:spLocks noGrp="1" noRot="1" noChangeAspect="1" noMove="1" noResize="1" noEditPoints="1" noAdjustHandles="1" noChangeArrowheads="1" noChangeShapeType="1" noTextEdit="1"/>
              </p:cNvSpPr>
              <p:nvPr>
                <p:ph idx="1"/>
              </p:nvPr>
            </p:nvSpPr>
            <p:spPr>
              <a:xfrm>
                <a:off x="838200" y="1761014"/>
                <a:ext cx="10515600" cy="1796806"/>
              </a:xfrm>
              <a:blipFill>
                <a:blip r:embed="rId4"/>
                <a:stretch>
                  <a:fillRect l="-1206" t="-5594" r="-362"/>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FD8B5800-04ED-5202-0AC4-C2F832C6DBE3}"/>
              </a:ext>
            </a:extLst>
          </p:cNvPr>
          <p:cNvSpPr>
            <a:spLocks noGrp="1"/>
          </p:cNvSpPr>
          <p:nvPr>
            <p:ph type="title"/>
          </p:nvPr>
        </p:nvSpPr>
        <p:spPr/>
        <p:txBody>
          <a:bodyPr/>
          <a:lstStyle/>
          <a:p>
            <a:r>
              <a:rPr lang="en-US" dirty="0"/>
              <a:t>Concrete Security from Proofs</a:t>
            </a:r>
          </a:p>
        </p:txBody>
      </p:sp>
      <mc:AlternateContent xmlns:mc="http://schemas.openxmlformats.org/markup-compatibility/2006" xmlns:a14="http://schemas.microsoft.com/office/drawing/2010/main">
        <mc:Choice Requires="a14">
          <p:sp>
            <p:nvSpPr>
              <p:cNvPr id="11" name="Rounded Rectangle 10">
                <a:extLst>
                  <a:ext uri="{FF2B5EF4-FFF2-40B4-BE49-F238E27FC236}">
                    <a16:creationId xmlns:a16="http://schemas.microsoft.com/office/drawing/2014/main" id="{95D6EEB1-3F3C-F7DF-377E-2255FE79D2BF}"/>
                  </a:ext>
                </a:extLst>
              </p:cNvPr>
              <p:cNvSpPr/>
              <p:nvPr/>
            </p:nvSpPr>
            <p:spPr>
              <a:xfrm>
                <a:off x="1014744" y="5564728"/>
                <a:ext cx="7595856" cy="1201636"/>
              </a:xfrm>
              <a:prstGeom prst="roundRect">
                <a:avLst/>
              </a:prstGeom>
              <a:solidFill>
                <a:srgbClr val="F3E7E7"/>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r>
                      <a:rPr lang="en-US" sz="2400" b="0" i="1" smtClean="0">
                        <a:solidFill>
                          <a:srgbClr val="C00000"/>
                        </a:solidFill>
                        <a:latin typeface="Cambria Math" panose="02040503050406030204" pitchFamily="18" charset="0"/>
                      </a:rPr>
                      <m:t>𝑂</m:t>
                    </m:r>
                    <m:r>
                      <a:rPr lang="en-US" sz="2400" b="0" i="1" smtClean="0">
                        <a:solidFill>
                          <a:srgbClr val="C00000"/>
                        </a:solidFill>
                        <a:latin typeface="Cambria Math" panose="02040503050406030204" pitchFamily="18" charset="0"/>
                      </a:rPr>
                      <m:t>(1)</m:t>
                    </m:r>
                  </m:oMath>
                </a14:m>
                <a:r>
                  <a:rPr lang="en-US" sz="2400" dirty="0">
                    <a:solidFill>
                      <a:srgbClr val="C00000"/>
                    </a:solidFill>
                  </a:rPr>
                  <a:t>-loss </a:t>
                </a:r>
                <a:r>
                  <a:rPr lang="en-US" sz="2400" dirty="0">
                    <a:solidFill>
                      <a:srgbClr val="C00000"/>
                    </a:solidFill>
                    <a:sym typeface="Wingdings" pitchFamily="2" charset="2"/>
                  </a:rPr>
                  <a:t>=&gt; </a:t>
                </a:r>
                <a:r>
                  <a:rPr lang="en-US" sz="2400" dirty="0">
                    <a:solidFill>
                      <a:srgbClr val="C00000"/>
                    </a:solidFill>
                  </a:rPr>
                  <a:t>Generic Group Model lower-bound: any attack requires </a:t>
                </a:r>
                <a14:m>
                  <m:oMath xmlns:m="http://schemas.openxmlformats.org/officeDocument/2006/math">
                    <m:r>
                      <a:rPr lang="en-US" sz="2400" b="0" i="1" smtClean="0">
                        <a:solidFill>
                          <a:srgbClr val="C00000"/>
                        </a:solidFill>
                        <a:latin typeface="Cambria Math" panose="02040503050406030204" pitchFamily="18" charset="0"/>
                      </a:rPr>
                      <m:t>𝑇</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𝑂</m:t>
                    </m:r>
                    <m:d>
                      <m:dPr>
                        <m:ctrlPr>
                          <a:rPr lang="en-US" sz="2400" b="0" i="1" smtClean="0">
                            <a:solidFill>
                              <a:srgbClr val="C00000"/>
                            </a:solidFill>
                            <a:latin typeface="Cambria Math" panose="02040503050406030204" pitchFamily="18" charset="0"/>
                          </a:rPr>
                        </m:ctrlPr>
                      </m:dPr>
                      <m:e>
                        <m:rad>
                          <m:radPr>
                            <m:degHide m:val="on"/>
                            <m:ctrlPr>
                              <a:rPr lang="en-US" sz="2400" b="0" i="1" smtClean="0">
                                <a:solidFill>
                                  <a:srgbClr val="C00000"/>
                                </a:solidFill>
                                <a:latin typeface="Cambria Math" panose="02040503050406030204" pitchFamily="18" charset="0"/>
                              </a:rPr>
                            </m:ctrlPr>
                          </m:radPr>
                          <m:deg/>
                          <m:e>
                            <m:r>
                              <a:rPr lang="en-US" sz="2400" b="0" i="1" smtClean="0">
                                <a:solidFill>
                                  <a:srgbClr val="C00000"/>
                                </a:solidFill>
                                <a:latin typeface="Cambria Math" panose="02040503050406030204" pitchFamily="18" charset="0"/>
                              </a:rPr>
                              <m:t>𝑝</m:t>
                            </m:r>
                            <m:r>
                              <m:rPr>
                                <m:lit/>
                              </m:rP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𝑞</m:t>
                            </m:r>
                          </m:e>
                        </m:rad>
                      </m:e>
                    </m:d>
                  </m:oMath>
                </a14:m>
                <a:r>
                  <a:rPr lang="en-US" sz="2400" dirty="0">
                    <a:solidFill>
                      <a:srgbClr val="C00000"/>
                    </a:solidFill>
                  </a:rPr>
                  <a:t> operations to break</a:t>
                </a:r>
              </a:p>
            </p:txBody>
          </p:sp>
        </mc:Choice>
        <mc:Fallback xmlns="">
          <p:sp>
            <p:nvSpPr>
              <p:cNvPr id="11" name="Rounded Rectangle 10">
                <a:extLst>
                  <a:ext uri="{FF2B5EF4-FFF2-40B4-BE49-F238E27FC236}">
                    <a16:creationId xmlns:a16="http://schemas.microsoft.com/office/drawing/2014/main" id="{95D6EEB1-3F3C-F7DF-377E-2255FE79D2BF}"/>
                  </a:ext>
                </a:extLst>
              </p:cNvPr>
              <p:cNvSpPr>
                <a:spLocks noRot="1" noChangeAspect="1" noMove="1" noResize="1" noEditPoints="1" noAdjustHandles="1" noChangeArrowheads="1" noChangeShapeType="1" noTextEdit="1"/>
              </p:cNvSpPr>
              <p:nvPr/>
            </p:nvSpPr>
            <p:spPr>
              <a:xfrm>
                <a:off x="1014744" y="5564728"/>
                <a:ext cx="7595856" cy="1201636"/>
              </a:xfrm>
              <a:prstGeom prst="roundRect">
                <a:avLst/>
              </a:prstGeom>
              <a:blipFill>
                <a:blip r:embed="rId5"/>
                <a:stretch>
                  <a:fillRect l="-332"/>
                </a:stretch>
              </a:blipFill>
              <a:ln w="28575">
                <a:solidFill>
                  <a:srgbClr val="C00000"/>
                </a:solidFill>
              </a:ln>
            </p:spPr>
            <p:txBody>
              <a:bodyPr/>
              <a:lstStyle/>
              <a:p>
                <a:r>
                  <a:rPr lang="en-US">
                    <a:noFill/>
                  </a:rPr>
                  <a:t> </a:t>
                </a:r>
              </a:p>
            </p:txBody>
          </p:sp>
        </mc:Fallback>
      </mc:AlternateContent>
      <p:sp>
        <p:nvSpPr>
          <p:cNvPr id="14" name="Slide Number Placeholder 13">
            <a:extLst>
              <a:ext uri="{FF2B5EF4-FFF2-40B4-BE49-F238E27FC236}">
                <a16:creationId xmlns:a16="http://schemas.microsoft.com/office/drawing/2014/main" id="{335F8D90-8CD8-4BBD-6DCA-18E922EC6223}"/>
              </a:ext>
            </a:extLst>
          </p:cNvPr>
          <p:cNvSpPr>
            <a:spLocks noGrp="1"/>
          </p:cNvSpPr>
          <p:nvPr>
            <p:ph type="sldNum" sz="quarter" idx="12"/>
          </p:nvPr>
        </p:nvSpPr>
        <p:spPr/>
        <p:txBody>
          <a:bodyPr/>
          <a:lstStyle/>
          <a:p>
            <a:fld id="{55D15609-A41A-3E41-B06F-A203A646914D}" type="slidenum">
              <a:rPr lang="en-US" smtClean="0"/>
              <a:t>8</a:t>
            </a:fld>
            <a:endParaRPr lang="en-US"/>
          </a:p>
        </p:txBody>
      </p:sp>
      <p:cxnSp>
        <p:nvCxnSpPr>
          <p:cNvPr id="7" name="Straight Arrow Connector 6">
            <a:extLst>
              <a:ext uri="{FF2B5EF4-FFF2-40B4-BE49-F238E27FC236}">
                <a16:creationId xmlns:a16="http://schemas.microsoft.com/office/drawing/2014/main" id="{FC7F09E1-CADF-866A-F721-1B2EC5876C79}"/>
              </a:ext>
            </a:extLst>
          </p:cNvPr>
          <p:cNvCxnSpPr>
            <a:cxnSpLocks/>
          </p:cNvCxnSpPr>
          <p:nvPr/>
        </p:nvCxnSpPr>
        <p:spPr>
          <a:xfrm flipH="1">
            <a:off x="4089165" y="3271214"/>
            <a:ext cx="2534358" cy="229351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244543A2-3A60-31F4-4838-0BC7334FF21C}"/>
              </a:ext>
            </a:extLst>
          </p:cNvPr>
          <p:cNvCxnSpPr>
            <a:cxnSpLocks/>
          </p:cNvCxnSpPr>
          <p:nvPr/>
        </p:nvCxnSpPr>
        <p:spPr>
          <a:xfrm flipH="1">
            <a:off x="4089165" y="4924067"/>
            <a:ext cx="1017628" cy="64066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388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13" grpId="0" animBg="1"/>
      <p:bldP spid="4" grpId="0" uiExpand="1" build="p"/>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66B26-A4AE-650B-BC68-B7A77EB580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28C3E1-2556-31F4-E356-A9C3BB121EA8}"/>
              </a:ext>
            </a:extLst>
          </p:cNvPr>
          <p:cNvSpPr>
            <a:spLocks noGrp="1"/>
          </p:cNvSpPr>
          <p:nvPr>
            <p:ph type="title"/>
          </p:nvPr>
        </p:nvSpPr>
        <p:spPr/>
        <p:txBody>
          <a:bodyPr/>
          <a:lstStyle/>
          <a:p>
            <a:r>
              <a:rPr lang="en-US" dirty="0"/>
              <a:t>What about attacks?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AC2217A-6245-7CE2-860D-9410C9D7B92D}"/>
                  </a:ext>
                </a:extLst>
              </p:cNvPr>
              <p:cNvSpPr>
                <a:spLocks noGrp="1"/>
              </p:cNvSpPr>
              <p:nvPr>
                <p:ph idx="1"/>
              </p:nvPr>
            </p:nvSpPr>
            <p:spPr/>
            <p:txBody>
              <a:bodyPr/>
              <a:lstStyle/>
              <a:p>
                <a:r>
                  <a:rPr lang="en-US" dirty="0"/>
                  <a:t>Observation from </a:t>
                </a:r>
                <a:r>
                  <a:rPr lang="en-US" dirty="0">
                    <a:solidFill>
                      <a:srgbClr val="C00000"/>
                    </a:solidFill>
                  </a:rPr>
                  <a:t>[TZ’23]</a:t>
                </a:r>
                <a:r>
                  <a:rPr lang="en-US" dirty="0"/>
                  <a:t>: An attack with </a:t>
                </a:r>
                <a14:m>
                  <m:oMath xmlns:m="http://schemas.openxmlformats.org/officeDocument/2006/math">
                    <m:r>
                      <a:rPr lang="en-US" i="1">
                        <a:solidFill>
                          <a:srgbClr val="C00000"/>
                        </a:solidFill>
                        <a:latin typeface="Cambria Math" panose="02040503050406030204" pitchFamily="18" charset="0"/>
                        <a:ea typeface="Cambria Math" panose="02040503050406030204" pitchFamily="18" charset="0"/>
                      </a:rPr>
                      <m:t>𝑂</m:t>
                    </m:r>
                    <m:d>
                      <m:dPr>
                        <m:ctrlPr>
                          <a:rPr lang="en-US" i="1">
                            <a:solidFill>
                              <a:srgbClr val="C00000"/>
                            </a:solidFill>
                            <a:latin typeface="Cambria Math" panose="02040503050406030204" pitchFamily="18" charset="0"/>
                            <a:ea typeface="Cambria Math" panose="02040503050406030204" pitchFamily="18" charset="0"/>
                          </a:rPr>
                        </m:ctrlPr>
                      </m:dPr>
                      <m:e>
                        <m:rad>
                          <m:radPr>
                            <m:degHide m:val="on"/>
                            <m:ctrlPr>
                              <a:rPr lang="en-US" i="1">
                                <a:solidFill>
                                  <a:srgbClr val="C00000"/>
                                </a:solidFill>
                                <a:latin typeface="Cambria Math" panose="02040503050406030204" pitchFamily="18" charset="0"/>
                                <a:ea typeface="Cambria Math" panose="02040503050406030204" pitchFamily="18" charset="0"/>
                              </a:rPr>
                            </m:ctrlPr>
                          </m:radPr>
                          <m:deg/>
                          <m:e>
                            <m:r>
                              <a:rPr lang="en-US" i="1">
                                <a:solidFill>
                                  <a:srgbClr val="C00000"/>
                                </a:solidFill>
                                <a:latin typeface="Cambria Math" panose="02040503050406030204" pitchFamily="18" charset="0"/>
                                <a:ea typeface="Cambria Math" panose="02040503050406030204" pitchFamily="18" charset="0"/>
                              </a:rPr>
                              <m:t>𝑝</m:t>
                            </m:r>
                            <m:r>
                              <a:rPr lang="en-US" b="0" i="1" smtClean="0">
                                <a:solidFill>
                                  <a:srgbClr val="C00000"/>
                                </a:solidFill>
                                <a:latin typeface="Cambria Math" panose="02040503050406030204" pitchFamily="18" charset="0"/>
                                <a:ea typeface="Cambria Math" panose="02040503050406030204" pitchFamily="18" charset="0"/>
                              </a:rPr>
                              <m:t>/</m:t>
                            </m:r>
                            <m:r>
                              <a:rPr lang="en-US" b="0" i="1" smtClean="0">
                                <a:solidFill>
                                  <a:srgbClr val="C00000"/>
                                </a:solidFill>
                                <a:latin typeface="Cambria Math" panose="02040503050406030204" pitchFamily="18" charset="0"/>
                                <a:ea typeface="Cambria Math" panose="02040503050406030204" pitchFamily="18" charset="0"/>
                              </a:rPr>
                              <m:t>𝑞</m:t>
                            </m:r>
                          </m:e>
                        </m:rad>
                      </m:e>
                    </m:d>
                  </m:oMath>
                </a14:m>
                <a:r>
                  <a:rPr lang="en-US" dirty="0"/>
                  <a:t> group operations by </a:t>
                </a:r>
                <a:r>
                  <a:rPr lang="en-US" dirty="0">
                    <a:solidFill>
                      <a:srgbClr val="C00000"/>
                    </a:solidFill>
                  </a:rPr>
                  <a:t>Jao and Yoshida [Pairing’09]</a:t>
                </a:r>
                <a:r>
                  <a:rPr lang="en-US" dirty="0"/>
                  <a:t> against </a:t>
                </a:r>
                <a:r>
                  <a:rPr lang="en-US" dirty="0" err="1"/>
                  <a:t>Boneh-Boyen</a:t>
                </a:r>
                <a:r>
                  <a:rPr lang="en-US" dirty="0"/>
                  <a:t> signatures can be adapted to an attack against BBS signatures with </a:t>
                </a:r>
                <a:r>
                  <a:rPr lang="en-US" u="sng" dirty="0">
                    <a:solidFill>
                      <a:srgbClr val="C00000"/>
                    </a:solidFill>
                  </a:rPr>
                  <a:t>“identical queries”</a:t>
                </a:r>
                <a:r>
                  <a:rPr lang="en-US" dirty="0">
                    <a:solidFill>
                      <a:srgbClr val="C00000"/>
                    </a:solidFill>
                  </a:rPr>
                  <a:t>.</a:t>
                </a:r>
              </a:p>
              <a:p>
                <a:pPr lvl="1"/>
                <a:r>
                  <a:rPr lang="en-US" sz="2800" dirty="0">
                    <a:solidFill>
                      <a:srgbClr val="C00000"/>
                    </a:solidFill>
                  </a:rPr>
                  <a:t>Not so general</a:t>
                </a:r>
                <a:r>
                  <a:rPr lang="en-US" sz="2800" dirty="0"/>
                  <a:t> and </a:t>
                </a:r>
                <a:r>
                  <a:rPr lang="en-US" sz="2800" u="sng" dirty="0">
                    <a:solidFill>
                      <a:srgbClr val="C00000"/>
                    </a:solidFill>
                  </a:rPr>
                  <a:t>does not</a:t>
                </a:r>
                <a:r>
                  <a:rPr lang="en-US" sz="2800" dirty="0"/>
                  <a:t> apply to </a:t>
                </a:r>
                <a:r>
                  <a:rPr lang="en-US" sz="2800" dirty="0">
                    <a:solidFill>
                      <a:srgbClr val="C00000"/>
                    </a:solidFill>
                  </a:rPr>
                  <a:t>BBS+</a:t>
                </a:r>
                <a:r>
                  <a:rPr lang="en-US" sz="2800" dirty="0"/>
                  <a:t> and </a:t>
                </a:r>
                <a:r>
                  <a:rPr lang="en-US" sz="2800" dirty="0">
                    <a:solidFill>
                      <a:srgbClr val="C00000"/>
                    </a:solidFill>
                  </a:rPr>
                  <a:t>derandomized</a:t>
                </a:r>
                <a:r>
                  <a:rPr lang="en-US" sz="2800" dirty="0"/>
                  <a:t> </a:t>
                </a:r>
                <a:r>
                  <a:rPr lang="en-US" sz="2800" dirty="0">
                    <a:solidFill>
                      <a:srgbClr val="C00000"/>
                    </a:solidFill>
                  </a:rPr>
                  <a:t>BBS</a:t>
                </a:r>
                <a:r>
                  <a:rPr lang="en-US" sz="2800" dirty="0"/>
                  <a:t>. The latter is the version described in the IRTF standardization.</a:t>
                </a:r>
              </a:p>
              <a:p>
                <a:pPr lvl="1"/>
                <a:r>
                  <a:rPr lang="en-US" sz="2800" b="1" dirty="0">
                    <a:solidFill>
                      <a:srgbClr val="C00000"/>
                    </a:solidFill>
                  </a:rPr>
                  <a:t>Best attack is to find the secret key:</a:t>
                </a:r>
                <a:r>
                  <a:rPr lang="en-US" sz="2800" dirty="0"/>
                  <a:t> </a:t>
                </a:r>
                <a14:m>
                  <m:oMath xmlns:m="http://schemas.openxmlformats.org/officeDocument/2006/math">
                    <m:r>
                      <a:rPr lang="en-US" sz="2800" i="1">
                        <a:solidFill>
                          <a:srgbClr val="C00000"/>
                        </a:solidFill>
                        <a:latin typeface="Cambria Math" panose="02040503050406030204" pitchFamily="18" charset="0"/>
                        <a:ea typeface="Cambria Math" panose="02040503050406030204" pitchFamily="18" charset="0"/>
                      </a:rPr>
                      <m:t>𝑂</m:t>
                    </m:r>
                    <m:d>
                      <m:dPr>
                        <m:ctrlPr>
                          <a:rPr lang="en-US" sz="2800" i="1">
                            <a:solidFill>
                              <a:srgbClr val="C00000"/>
                            </a:solidFill>
                            <a:latin typeface="Cambria Math" panose="02040503050406030204" pitchFamily="18" charset="0"/>
                            <a:ea typeface="Cambria Math" panose="02040503050406030204" pitchFamily="18" charset="0"/>
                          </a:rPr>
                        </m:ctrlPr>
                      </m:dPr>
                      <m:e>
                        <m:rad>
                          <m:radPr>
                            <m:degHide m:val="on"/>
                            <m:ctrlPr>
                              <a:rPr lang="en-US" sz="2800" i="1">
                                <a:solidFill>
                                  <a:srgbClr val="C00000"/>
                                </a:solidFill>
                                <a:latin typeface="Cambria Math" panose="02040503050406030204" pitchFamily="18" charset="0"/>
                                <a:ea typeface="Cambria Math" panose="02040503050406030204" pitchFamily="18" charset="0"/>
                              </a:rPr>
                            </m:ctrlPr>
                          </m:radPr>
                          <m:deg/>
                          <m:e>
                            <m:r>
                              <a:rPr lang="en-US" sz="2800" i="1">
                                <a:solidFill>
                                  <a:srgbClr val="C00000"/>
                                </a:solidFill>
                                <a:latin typeface="Cambria Math" panose="02040503050406030204" pitchFamily="18" charset="0"/>
                                <a:ea typeface="Cambria Math" panose="02040503050406030204" pitchFamily="18" charset="0"/>
                              </a:rPr>
                              <m:t>𝑝</m:t>
                            </m:r>
                          </m:e>
                        </m:rad>
                      </m:e>
                    </m:d>
                  </m:oMath>
                </a14:m>
                <a:r>
                  <a:rPr lang="en-US" sz="2800" dirty="0"/>
                  <a:t> running time.</a:t>
                </a:r>
              </a:p>
              <a:p>
                <a:endParaRPr lang="en-US" dirty="0"/>
              </a:p>
            </p:txBody>
          </p:sp>
        </mc:Choice>
        <mc:Fallback xmlns="">
          <p:sp>
            <p:nvSpPr>
              <p:cNvPr id="3" name="Content Placeholder 2">
                <a:extLst>
                  <a:ext uri="{FF2B5EF4-FFF2-40B4-BE49-F238E27FC236}">
                    <a16:creationId xmlns:a16="http://schemas.microsoft.com/office/drawing/2014/main" id="{FAC2217A-6245-7CE2-860D-9410C9D7B92D}"/>
                  </a:ext>
                </a:extLst>
              </p:cNvPr>
              <p:cNvSpPr>
                <a:spLocks noGrp="1" noRot="1" noChangeAspect="1" noMove="1" noResize="1" noEditPoints="1" noAdjustHandles="1" noChangeArrowheads="1" noChangeShapeType="1" noTextEdit="1"/>
              </p:cNvSpPr>
              <p:nvPr>
                <p:ph idx="1"/>
              </p:nvPr>
            </p:nvSpPr>
            <p:spPr>
              <a:blipFill>
                <a:blip r:embed="rId3"/>
                <a:stretch>
                  <a:fillRect l="-1086" t="-872" r="-1206"/>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03D7DEE5-CD8C-6B0E-D482-2A10B650D8BB}"/>
              </a:ext>
            </a:extLst>
          </p:cNvPr>
          <p:cNvGrpSpPr/>
          <p:nvPr/>
        </p:nvGrpSpPr>
        <p:grpSpPr>
          <a:xfrm>
            <a:off x="3276437" y="5516033"/>
            <a:ext cx="7632701" cy="1205442"/>
            <a:chOff x="3457818" y="5230935"/>
            <a:chExt cx="7632701" cy="1205442"/>
          </a:xfrm>
        </p:grpSpPr>
        <p:pic>
          <p:nvPicPr>
            <p:cNvPr id="9" name="Picture 8">
              <a:extLst>
                <a:ext uri="{FF2B5EF4-FFF2-40B4-BE49-F238E27FC236}">
                  <a16:creationId xmlns:a16="http://schemas.microsoft.com/office/drawing/2014/main" id="{98B6B8C0-965D-3E94-8D26-83F766F9B795}"/>
                </a:ext>
              </a:extLst>
            </p:cNvPr>
            <p:cNvPicPr>
              <a:picLocks noChangeAspect="1"/>
            </p:cNvPicPr>
            <p:nvPr/>
          </p:nvPicPr>
          <p:blipFill>
            <a:blip r:embed="rId4"/>
            <a:srcRect b="8149"/>
            <a:stretch>
              <a:fillRect/>
            </a:stretch>
          </p:blipFill>
          <p:spPr>
            <a:xfrm>
              <a:off x="3457819" y="5230935"/>
              <a:ext cx="7632700" cy="476921"/>
            </a:xfrm>
            <a:prstGeom prst="rect">
              <a:avLst/>
            </a:prstGeom>
          </p:spPr>
        </p:pic>
        <p:sp>
          <p:nvSpPr>
            <p:cNvPr id="11" name="TextBox 10">
              <a:extLst>
                <a:ext uri="{FF2B5EF4-FFF2-40B4-BE49-F238E27FC236}">
                  <a16:creationId xmlns:a16="http://schemas.microsoft.com/office/drawing/2014/main" id="{810E3005-BD28-5CAF-A3AD-970951A32DD0}"/>
                </a:ext>
              </a:extLst>
            </p:cNvPr>
            <p:cNvSpPr txBox="1"/>
            <p:nvPr/>
          </p:nvSpPr>
          <p:spPr>
            <a:xfrm>
              <a:off x="3457818" y="5790046"/>
              <a:ext cx="7632701" cy="646331"/>
            </a:xfrm>
            <a:prstGeom prst="rect">
              <a:avLst/>
            </a:prstGeom>
            <a:noFill/>
          </p:spPr>
          <p:txBody>
            <a:bodyPr wrap="square">
              <a:spAutoFit/>
            </a:bodyPr>
            <a:lstStyle/>
            <a:p>
              <a:pPr algn="r"/>
              <a:r>
                <a:rPr lang="en-US" dirty="0">
                  <a:solidFill>
                    <a:srgbClr val="0070C0"/>
                  </a:solidFill>
                </a:rPr>
                <a:t>How the randomness e is computed in IRTF draft (Section 3.6.1.)</a:t>
              </a:r>
              <a:br>
                <a:rPr lang="en-US" dirty="0">
                  <a:solidFill>
                    <a:srgbClr val="0070C0"/>
                  </a:solidFill>
                </a:rPr>
              </a:br>
              <a:r>
                <a:rPr lang="en-US" dirty="0">
                  <a:solidFill>
                    <a:srgbClr val="0070C0"/>
                  </a:solidFill>
                </a:rPr>
                <a:t>https://</a:t>
              </a:r>
              <a:r>
                <a:rPr lang="en-US" dirty="0" err="1">
                  <a:solidFill>
                    <a:srgbClr val="0070C0"/>
                  </a:solidFill>
                </a:rPr>
                <a:t>www.ietf.org</a:t>
              </a:r>
              <a:r>
                <a:rPr lang="en-US" dirty="0">
                  <a:solidFill>
                    <a:srgbClr val="0070C0"/>
                  </a:solidFill>
                </a:rPr>
                <a:t>/archive/id/draft-irtf-cfrg-bbs-signatures-09.html </a:t>
              </a:r>
            </a:p>
          </p:txBody>
        </p:sp>
      </p:grpSp>
      <p:sp>
        <p:nvSpPr>
          <p:cNvPr id="16" name="Slide Number Placeholder 15">
            <a:extLst>
              <a:ext uri="{FF2B5EF4-FFF2-40B4-BE49-F238E27FC236}">
                <a16:creationId xmlns:a16="http://schemas.microsoft.com/office/drawing/2014/main" id="{12778017-A0FE-E0EF-5B11-45DF8CF615C5}"/>
              </a:ext>
            </a:extLst>
          </p:cNvPr>
          <p:cNvSpPr>
            <a:spLocks noGrp="1"/>
          </p:cNvSpPr>
          <p:nvPr>
            <p:ph type="sldNum" sz="quarter" idx="12"/>
          </p:nvPr>
        </p:nvSpPr>
        <p:spPr/>
        <p:txBody>
          <a:bodyPr/>
          <a:lstStyle/>
          <a:p>
            <a:fld id="{55D15609-A41A-3E41-B06F-A203A646914D}" type="slidenum">
              <a:rPr lang="en-US" smtClean="0"/>
              <a:t>9</a:t>
            </a:fld>
            <a:endParaRPr lang="en-US" dirty="0"/>
          </a:p>
        </p:txBody>
      </p:sp>
    </p:spTree>
    <p:extLst>
      <p:ext uri="{BB962C8B-B14F-4D97-AF65-F5344CB8AC3E}">
        <p14:creationId xmlns:p14="http://schemas.microsoft.com/office/powerpoint/2010/main" val="67075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4655</TotalTime>
  <Words>3038</Words>
  <Application>Microsoft Macintosh PowerPoint</Application>
  <PresentationFormat>Widescreen</PresentationFormat>
  <Paragraphs>308</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Arial</vt:lpstr>
      <vt:lpstr>Cambria Math</vt:lpstr>
      <vt:lpstr>Candara</vt:lpstr>
      <vt:lpstr>Wingdings</vt:lpstr>
      <vt:lpstr>Office Theme</vt:lpstr>
      <vt:lpstr>On the Concrete Security of  BBS and BBS+ Signatures</vt:lpstr>
      <vt:lpstr>Motivation: Standardization</vt:lpstr>
      <vt:lpstr>Motivation: EUDI</vt:lpstr>
      <vt:lpstr>BBS Signatures</vt:lpstr>
      <vt:lpstr>Why BBS?</vt:lpstr>
      <vt:lpstr>PowerPoint Presentation</vt:lpstr>
      <vt:lpstr>History of BBS Signatures</vt:lpstr>
      <vt:lpstr>Concrete Security from Proofs</vt:lpstr>
      <vt:lpstr>What about attacks?</vt:lpstr>
      <vt:lpstr>Summary of BBS Concrete Security (so far)</vt:lpstr>
      <vt:lpstr>This work</vt:lpstr>
      <vt:lpstr>Our Results: Concrete Attacks</vt:lpstr>
      <vt:lpstr>Starting Point: Jao and Yoshida attack [JY’09]</vt:lpstr>
      <vt:lpstr>Jao and Yoshida attack on BBS [JY’09]</vt:lpstr>
      <vt:lpstr>Our Approach: Attempt to apply [JY’09] idea</vt:lpstr>
      <vt:lpstr>Our Key Observation</vt:lpstr>
      <vt:lpstr>Summary</vt:lpstr>
      <vt:lpstr>Future Directions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Champ Chairattana-apirom</dc:creator>
  <cp:lastModifiedBy>Champ Chairattana-apirom</cp:lastModifiedBy>
  <cp:revision>40</cp:revision>
  <dcterms:created xsi:type="dcterms:W3CDTF">2025-11-22T00:33:17Z</dcterms:created>
  <dcterms:modified xsi:type="dcterms:W3CDTF">2025-12-11T21:27:08Z</dcterms:modified>
</cp:coreProperties>
</file>